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charts/chart13.xml" ContentType="application/vnd.openxmlformats-officedocument.drawingml.chart+xml"/>
  <Override PartName="/ppt/theme/themeOverride6.xml" ContentType="application/vnd.openxmlformats-officedocument.themeOverride+xml"/>
  <Override PartName="/ppt/charts/chart14.xml" ContentType="application/vnd.openxmlformats-officedocument.drawingml.chart+xml"/>
  <Override PartName="/ppt/theme/themeOverride7.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5.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6.xml" ContentType="application/vnd.openxmlformats-officedocument.drawingml.chart+xml"/>
  <Override PartName="/ppt/notesSlides/notesSlide21.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82"/>
  </p:notesMasterIdLst>
  <p:handoutMasterIdLst>
    <p:handoutMasterId r:id="rId83"/>
  </p:handoutMasterIdLst>
  <p:sldIdLst>
    <p:sldId id="335" r:id="rId2"/>
    <p:sldId id="355" r:id="rId3"/>
    <p:sldId id="358" r:id="rId4"/>
    <p:sldId id="336" r:id="rId5"/>
    <p:sldId id="357" r:id="rId6"/>
    <p:sldId id="337" r:id="rId7"/>
    <p:sldId id="338" r:id="rId8"/>
    <p:sldId id="339" r:id="rId9"/>
    <p:sldId id="340" r:id="rId10"/>
    <p:sldId id="341" r:id="rId11"/>
    <p:sldId id="342" r:id="rId12"/>
    <p:sldId id="343" r:id="rId13"/>
    <p:sldId id="344" r:id="rId14"/>
    <p:sldId id="353" r:id="rId15"/>
    <p:sldId id="346" r:id="rId16"/>
    <p:sldId id="352" r:id="rId17"/>
    <p:sldId id="348" r:id="rId18"/>
    <p:sldId id="349" r:id="rId19"/>
    <p:sldId id="350" r:id="rId20"/>
    <p:sldId id="354" r:id="rId21"/>
    <p:sldId id="351" r:id="rId22"/>
    <p:sldId id="324" r:id="rId23"/>
    <p:sldId id="260" r:id="rId24"/>
    <p:sldId id="297" r:id="rId25"/>
    <p:sldId id="329" r:id="rId26"/>
    <p:sldId id="328" r:id="rId27"/>
    <p:sldId id="299" r:id="rId28"/>
    <p:sldId id="296" r:id="rId29"/>
    <p:sldId id="262" r:id="rId30"/>
    <p:sldId id="263" r:id="rId31"/>
    <p:sldId id="264" r:id="rId32"/>
    <p:sldId id="265" r:id="rId33"/>
    <p:sldId id="259" r:id="rId34"/>
    <p:sldId id="309" r:id="rId35"/>
    <p:sldId id="333" r:id="rId36"/>
    <p:sldId id="334" r:id="rId37"/>
    <p:sldId id="322" r:id="rId38"/>
    <p:sldId id="312" r:id="rId39"/>
    <p:sldId id="332" r:id="rId40"/>
    <p:sldId id="331" r:id="rId41"/>
    <p:sldId id="300" r:id="rId42"/>
    <p:sldId id="318" r:id="rId43"/>
    <p:sldId id="320" r:id="rId44"/>
    <p:sldId id="317" r:id="rId45"/>
    <p:sldId id="316" r:id="rId46"/>
    <p:sldId id="305" r:id="rId47"/>
    <p:sldId id="330" r:id="rId48"/>
    <p:sldId id="356" r:id="rId49"/>
    <p:sldId id="373" r:id="rId50"/>
    <p:sldId id="374" r:id="rId51"/>
    <p:sldId id="375" r:id="rId52"/>
    <p:sldId id="376" r:id="rId53"/>
    <p:sldId id="377" r:id="rId54"/>
    <p:sldId id="378" r:id="rId55"/>
    <p:sldId id="379" r:id="rId56"/>
    <p:sldId id="391" r:id="rId57"/>
    <p:sldId id="381" r:id="rId58"/>
    <p:sldId id="382" r:id="rId59"/>
    <p:sldId id="383" r:id="rId60"/>
    <p:sldId id="384" r:id="rId61"/>
    <p:sldId id="385" r:id="rId62"/>
    <p:sldId id="392" r:id="rId63"/>
    <p:sldId id="386" r:id="rId64"/>
    <p:sldId id="387" r:id="rId65"/>
    <p:sldId id="388" r:id="rId66"/>
    <p:sldId id="389" r:id="rId67"/>
    <p:sldId id="390" r:id="rId68"/>
    <p:sldId id="393" r:id="rId69"/>
    <p:sldId id="394" r:id="rId70"/>
    <p:sldId id="395" r:id="rId71"/>
    <p:sldId id="396" r:id="rId72"/>
    <p:sldId id="397" r:id="rId73"/>
    <p:sldId id="398" r:id="rId74"/>
    <p:sldId id="399" r:id="rId75"/>
    <p:sldId id="400" r:id="rId76"/>
    <p:sldId id="401" r:id="rId77"/>
    <p:sldId id="402" r:id="rId78"/>
    <p:sldId id="403" r:id="rId79"/>
    <p:sldId id="404" r:id="rId80"/>
    <p:sldId id="281" r:id="rId81"/>
  </p:sldIdLst>
  <p:sldSz cx="9144000" cy="5143500" type="screen16x9"/>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66FF66"/>
    <a:srgbClr val="FF7C80"/>
    <a:srgbClr val="FFFF66"/>
    <a:srgbClr val="FFFF99"/>
    <a:srgbClr val="FF3300"/>
    <a:srgbClr val="82DB45"/>
    <a:srgbClr val="F98607"/>
    <a:srgbClr val="FFFF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050" autoAdjust="0"/>
    <p:restoredTop sz="87414" autoAdjust="0"/>
  </p:normalViewPr>
  <p:slideViewPr>
    <p:cSldViewPr snapToGrid="0">
      <p:cViewPr varScale="1">
        <p:scale>
          <a:sx n="86" d="100"/>
          <a:sy n="86" d="100"/>
        </p:scale>
        <p:origin x="34" y="132"/>
      </p:cViewPr>
      <p:guideLst>
        <p:guide orient="horz" pos="2160"/>
        <p:guide pos="2880"/>
        <p:guide orient="horz" pos="1620"/>
      </p:guideLst>
    </p:cSldViewPr>
  </p:slideViewPr>
  <p:notesTextViewPr>
    <p:cViewPr>
      <p:scale>
        <a:sx n="1" d="1"/>
        <a:sy n="1" d="1"/>
      </p:scale>
      <p:origin x="0" y="0"/>
    </p:cViewPr>
  </p:notesTextViewPr>
  <p:notesViewPr>
    <p:cSldViewPr snapToGrid="0">
      <p:cViewPr varScale="1">
        <p:scale>
          <a:sx n="107" d="100"/>
          <a:sy n="107" d="100"/>
        </p:scale>
        <p:origin x="-2382" y="-8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ellyeri\Documents\Dropbox\AOT\Graphs%20for%20AOT%20NIMH%20presentation.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C:\Users\Sarah\Box%20Sync\AOT-LA%20Evaluation\7%20-%20Quarterly%20Reports%20to%20DMH\Outreach%20figures%20reformatted.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Sarah\Box%20Sync\AOT-LA%20Evaluation\7%20-%20Quarterly%20Reports%20to%20DMH\Outreach%20figures%20reformatted.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Sarah\Box%20Sync\AOT-LA%20Evaluation\7%20-%20Quarterly%20Reports%20to%20DMH\Outreach%20figures%20reformatted.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2" Type="http://schemas.openxmlformats.org/officeDocument/2006/relationships/oleObject" Target="file:///C:\Users\Sarah\Box%20Sync\AOT-LA%20Evaluation\7%20-%20Quarterly%20Reports%20to%20DMH\Outreach%20figures%20reformatted.xlsx" TargetMode="External"/><Relationship Id="rId1" Type="http://schemas.openxmlformats.org/officeDocument/2006/relationships/themeOverride" Target="../theme/themeOverride6.xml"/></Relationships>
</file>

<file path=ppt/charts/_rels/chart14.xml.rels><?xml version="1.0" encoding="UTF-8" standalone="yes"?>
<Relationships xmlns="http://schemas.openxmlformats.org/package/2006/relationships"><Relationship Id="rId2" Type="http://schemas.openxmlformats.org/officeDocument/2006/relationships/oleObject" Target="file:///C:\Users\Sarah\Box%20Sync\AOT-LA%20Evaluation\7%20-%20Quarterly%20Reports%20to%20DMH\Outreach%20figures%20reformatted.xlsx" TargetMode="External"/><Relationship Id="rId1" Type="http://schemas.openxmlformats.org/officeDocument/2006/relationships/themeOverride" Target="../theme/themeOverride7.xml"/></Relationships>
</file>

<file path=ppt/charts/_rels/chart15.xml.rels><?xml version="1.0" encoding="UTF-8" standalone="yes"?>
<Relationships xmlns="http://schemas.openxmlformats.org/package/2006/relationships"><Relationship Id="rId1" Type="http://schemas.openxmlformats.org/officeDocument/2006/relationships/oleObject" Target="file:///C:\Users\kellyeri\Documents\Dropbox\AOT\Graphs%20for%20AOT%20NIMH%20presentation.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kellyeri\Documents\Dropbox\AOT\Graphs%20for%20AOT%20NIMH%20presentation.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kellyeri\Documents\Dropbox\AOT\Graphs%20for%20AOT%20NIMH%20presentation.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kellyeri\Documents\Dropbox\AOT\Graphs%20for%20AOT%20NIMH%20present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ellyeri\Documents\Dropbox\AOT\Graphs%20for%20AOT%20NIMH%20present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ellyeri\Documents\Dropbox\AOT\Graphs%20for%20AOT%20NIMH%20presenta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ellyeri\Documents\Dropbox\AOT\Graphs%20for%20AOT%20NIMH%20presenta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kellyeri\Documents\Dropbox\AOT\Graphs%20for%20AOT%20NIMH%20presenta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kellyeri\Documents\Dropbox\AOT\Graphs%20for%20AOT%20NIMH%20presentatio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kellyeri\Documents\Dropbox\AOT\Graphs%20for%20AOT%20NIMH%20presentation.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C:\Users\Sarah\Box%20Sync\AOT-LA%20Evaluation\7%20-%20Quarterly%20Reports%20to%20DMH\Outreach%20figures%20reformatted.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C:\Users\Sarah\Box%20Sync\AOT-LA%20Evaluation\7%20-%20Quarterly%20Reports%20to%20DMH\Outreach%20figures%20reformatted.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Already receiving services</c:v>
                </c:pt>
                <c:pt idx="1">
                  <c:v>Referred to other services</c:v>
                </c:pt>
                <c:pt idx="2">
                  <c:v>Unable to locate</c:v>
                </c:pt>
                <c:pt idx="3">
                  <c:v>Incarcerated</c:v>
                </c:pt>
                <c:pt idx="4">
                  <c:v>Conserved</c:v>
                </c:pt>
                <c:pt idx="5">
                  <c:v>Insufficient hospitalizations/incarcerations</c:v>
                </c:pt>
                <c:pt idx="6">
                  <c:v>Referral issues</c:v>
                </c:pt>
                <c:pt idx="7">
                  <c:v>Out of county</c:v>
                </c:pt>
                <c:pt idx="8">
                  <c:v>Deceased</c:v>
                </c:pt>
                <c:pt idx="9">
                  <c:v>Not recorded or other</c:v>
                </c:pt>
              </c:strCache>
            </c:strRef>
          </c:cat>
          <c:val>
            <c:numRef>
              <c:f>Sheet1!$B$2:$B$11</c:f>
              <c:numCache>
                <c:formatCode>0%</c:formatCode>
                <c:ptCount val="10"/>
                <c:pt idx="0">
                  <c:v>0.35</c:v>
                </c:pt>
                <c:pt idx="1">
                  <c:v>0.34</c:v>
                </c:pt>
                <c:pt idx="2">
                  <c:v>0.08</c:v>
                </c:pt>
                <c:pt idx="3">
                  <c:v>7.0000000000000007E-2</c:v>
                </c:pt>
                <c:pt idx="4">
                  <c:v>0.05</c:v>
                </c:pt>
                <c:pt idx="5">
                  <c:v>0.05</c:v>
                </c:pt>
                <c:pt idx="6">
                  <c:v>0.02</c:v>
                </c:pt>
                <c:pt idx="7">
                  <c:v>0.02</c:v>
                </c:pt>
                <c:pt idx="8">
                  <c:v>0.01</c:v>
                </c:pt>
                <c:pt idx="9">
                  <c:v>0.01</c:v>
                </c:pt>
              </c:numCache>
            </c:numRef>
          </c:val>
          <c:extLst>
            <c:ext xmlns:c16="http://schemas.microsoft.com/office/drawing/2014/chart" uri="{C3380CC4-5D6E-409C-BE32-E72D297353CC}">
              <c16:uniqueId val="{00000000-936E-45AC-93E9-17B8749940BC}"/>
            </c:ext>
          </c:extLst>
        </c:ser>
        <c:dLbls>
          <c:showLegendKey val="0"/>
          <c:showVal val="0"/>
          <c:showCatName val="0"/>
          <c:showSerName val="0"/>
          <c:showPercent val="0"/>
          <c:showBubbleSize val="0"/>
        </c:dLbls>
        <c:gapWidth val="219"/>
        <c:overlap val="-27"/>
        <c:axId val="79437312"/>
        <c:axId val="42325632"/>
      </c:barChart>
      <c:catAx>
        <c:axId val="7943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2325632"/>
        <c:crosses val="autoZero"/>
        <c:auto val="1"/>
        <c:lblAlgn val="ctr"/>
        <c:lblOffset val="100"/>
        <c:noMultiLvlLbl val="0"/>
      </c:catAx>
      <c:valAx>
        <c:axId val="42325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9437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'BARRIERS to tx (2)'!$B$2</c:f>
              <c:strCache>
                <c:ptCount val="1"/>
                <c:pt idx="0">
                  <c:v>Not a barrier</c:v>
                </c:pt>
              </c:strCache>
            </c:strRef>
          </c:tx>
          <c:spPr>
            <a:ln>
              <a:solidFill>
                <a:schemeClr val="bg1"/>
              </a:solidFill>
            </a:ln>
          </c:spPr>
          <c:invertIfNegative val="0"/>
          <c:cat>
            <c:strRef>
              <c:f>'BARRIERS to tx (2)'!$A$21:$A$32</c:f>
              <c:strCache>
                <c:ptCount val="12"/>
                <c:pt idx="0">
                  <c:v>HOUSING PLACEMENT BARRIERS</c:v>
                </c:pt>
                <c:pt idx="1">
                  <c:v>Medical issues</c:v>
                </c:pt>
                <c:pt idx="2">
                  <c:v>Arson history</c:v>
                </c:pt>
                <c:pt idx="3">
                  <c:v>Lack of medical clearance</c:v>
                </c:pt>
                <c:pt idx="4">
                  <c:v>Sex offender</c:v>
                </c:pt>
                <c:pt idx="5">
                  <c:v>Manufacturing or sale of drugs</c:v>
                </c:pt>
                <c:pt idx="7">
                  <c:v>INSURANCE</c:v>
                </c:pt>
                <c:pt idx="8">
                  <c:v>Privately insured</c:v>
                </c:pt>
                <c:pt idx="9">
                  <c:v>Uninsured</c:v>
                </c:pt>
                <c:pt idx="10">
                  <c:v>Medicare</c:v>
                </c:pt>
                <c:pt idx="11">
                  <c:v>Out-of-county Medicaid</c:v>
                </c:pt>
              </c:strCache>
            </c:strRef>
          </c:cat>
          <c:val>
            <c:numRef>
              <c:f>'BARRIERS to tx (2)'!$B$21:$B$32</c:f>
              <c:numCache>
                <c:formatCode>General</c:formatCode>
                <c:ptCount val="12"/>
                <c:pt idx="1">
                  <c:v>1</c:v>
                </c:pt>
                <c:pt idx="2">
                  <c:v>0</c:v>
                </c:pt>
                <c:pt idx="3">
                  <c:v>0</c:v>
                </c:pt>
                <c:pt idx="4">
                  <c:v>0</c:v>
                </c:pt>
                <c:pt idx="5">
                  <c:v>0</c:v>
                </c:pt>
                <c:pt idx="8">
                  <c:v>1</c:v>
                </c:pt>
                <c:pt idx="9">
                  <c:v>1</c:v>
                </c:pt>
                <c:pt idx="10">
                  <c:v>1</c:v>
                </c:pt>
                <c:pt idx="11">
                  <c:v>0</c:v>
                </c:pt>
              </c:numCache>
            </c:numRef>
          </c:val>
          <c:extLst>
            <c:ext xmlns:c16="http://schemas.microsoft.com/office/drawing/2014/chart" uri="{C3380CC4-5D6E-409C-BE32-E72D297353CC}">
              <c16:uniqueId val="{00000000-E033-4A25-ABA7-2504343EE85F}"/>
            </c:ext>
          </c:extLst>
        </c:ser>
        <c:ser>
          <c:idx val="1"/>
          <c:order val="1"/>
          <c:tx>
            <c:strRef>
              <c:f>'BARRIERS to tx (2)'!$C$2</c:f>
              <c:strCache>
                <c:ptCount val="1"/>
                <c:pt idx="0">
                  <c:v>Minor barrier</c:v>
                </c:pt>
              </c:strCache>
            </c:strRef>
          </c:tx>
          <c:spPr>
            <a:solidFill>
              <a:srgbClr val="FFC000"/>
            </a:solidFill>
            <a:ln>
              <a:solidFill>
                <a:schemeClr val="bg1"/>
              </a:solidFill>
            </a:ln>
          </c:spPr>
          <c:invertIfNegative val="0"/>
          <c:cat>
            <c:strRef>
              <c:f>'BARRIERS to tx (2)'!$A$21:$A$32</c:f>
              <c:strCache>
                <c:ptCount val="12"/>
                <c:pt idx="0">
                  <c:v>HOUSING PLACEMENT BARRIERS</c:v>
                </c:pt>
                <c:pt idx="1">
                  <c:v>Medical issues</c:v>
                </c:pt>
                <c:pt idx="2">
                  <c:v>Arson history</c:v>
                </c:pt>
                <c:pt idx="3">
                  <c:v>Lack of medical clearance</c:v>
                </c:pt>
                <c:pt idx="4">
                  <c:v>Sex offender</c:v>
                </c:pt>
                <c:pt idx="5">
                  <c:v>Manufacturing or sale of drugs</c:v>
                </c:pt>
                <c:pt idx="7">
                  <c:v>INSURANCE</c:v>
                </c:pt>
                <c:pt idx="8">
                  <c:v>Privately insured</c:v>
                </c:pt>
                <c:pt idx="9">
                  <c:v>Uninsured</c:v>
                </c:pt>
                <c:pt idx="10">
                  <c:v>Medicare</c:v>
                </c:pt>
                <c:pt idx="11">
                  <c:v>Out-of-county Medicaid</c:v>
                </c:pt>
              </c:strCache>
            </c:strRef>
          </c:cat>
          <c:val>
            <c:numRef>
              <c:f>'BARRIERS to tx (2)'!$C$21:$C$32</c:f>
              <c:numCache>
                <c:formatCode>General</c:formatCode>
                <c:ptCount val="12"/>
                <c:pt idx="1">
                  <c:v>3</c:v>
                </c:pt>
                <c:pt idx="2">
                  <c:v>0</c:v>
                </c:pt>
                <c:pt idx="3">
                  <c:v>0</c:v>
                </c:pt>
                <c:pt idx="4">
                  <c:v>0</c:v>
                </c:pt>
                <c:pt idx="5">
                  <c:v>0</c:v>
                </c:pt>
                <c:pt idx="8">
                  <c:v>8</c:v>
                </c:pt>
                <c:pt idx="9">
                  <c:v>2</c:v>
                </c:pt>
                <c:pt idx="10">
                  <c:v>1</c:v>
                </c:pt>
                <c:pt idx="11">
                  <c:v>0</c:v>
                </c:pt>
              </c:numCache>
            </c:numRef>
          </c:val>
          <c:extLst>
            <c:ext xmlns:c16="http://schemas.microsoft.com/office/drawing/2014/chart" uri="{C3380CC4-5D6E-409C-BE32-E72D297353CC}">
              <c16:uniqueId val="{00000001-E033-4A25-ABA7-2504343EE85F}"/>
            </c:ext>
          </c:extLst>
        </c:ser>
        <c:ser>
          <c:idx val="2"/>
          <c:order val="2"/>
          <c:tx>
            <c:strRef>
              <c:f>'BARRIERS to tx (2)'!$D$2</c:f>
              <c:strCache>
                <c:ptCount val="1"/>
                <c:pt idx="0">
                  <c:v>Moderate barrier</c:v>
                </c:pt>
              </c:strCache>
            </c:strRef>
          </c:tx>
          <c:spPr>
            <a:solidFill>
              <a:schemeClr val="accent6"/>
            </a:solidFill>
            <a:ln>
              <a:solidFill>
                <a:schemeClr val="bg1"/>
              </a:solidFill>
            </a:ln>
          </c:spPr>
          <c:invertIfNegative val="0"/>
          <c:cat>
            <c:strRef>
              <c:f>'BARRIERS to tx (2)'!$A$21:$A$32</c:f>
              <c:strCache>
                <c:ptCount val="12"/>
                <c:pt idx="0">
                  <c:v>HOUSING PLACEMENT BARRIERS</c:v>
                </c:pt>
                <c:pt idx="1">
                  <c:v>Medical issues</c:v>
                </c:pt>
                <c:pt idx="2">
                  <c:v>Arson history</c:v>
                </c:pt>
                <c:pt idx="3">
                  <c:v>Lack of medical clearance</c:v>
                </c:pt>
                <c:pt idx="4">
                  <c:v>Sex offender</c:v>
                </c:pt>
                <c:pt idx="5">
                  <c:v>Manufacturing or sale of drugs</c:v>
                </c:pt>
                <c:pt idx="7">
                  <c:v>INSURANCE</c:v>
                </c:pt>
                <c:pt idx="8">
                  <c:v>Privately insured</c:v>
                </c:pt>
                <c:pt idx="9">
                  <c:v>Uninsured</c:v>
                </c:pt>
                <c:pt idx="10">
                  <c:v>Medicare</c:v>
                </c:pt>
                <c:pt idx="11">
                  <c:v>Out-of-county Medicaid</c:v>
                </c:pt>
              </c:strCache>
            </c:strRef>
          </c:cat>
          <c:val>
            <c:numRef>
              <c:f>'BARRIERS to tx (2)'!$D$21:$D$32</c:f>
              <c:numCache>
                <c:formatCode>General</c:formatCode>
                <c:ptCount val="12"/>
                <c:pt idx="1">
                  <c:v>2</c:v>
                </c:pt>
                <c:pt idx="2">
                  <c:v>1</c:v>
                </c:pt>
                <c:pt idx="3">
                  <c:v>0</c:v>
                </c:pt>
                <c:pt idx="4">
                  <c:v>0</c:v>
                </c:pt>
                <c:pt idx="5">
                  <c:v>0</c:v>
                </c:pt>
                <c:pt idx="8">
                  <c:v>1</c:v>
                </c:pt>
                <c:pt idx="9">
                  <c:v>3</c:v>
                </c:pt>
                <c:pt idx="10">
                  <c:v>1</c:v>
                </c:pt>
                <c:pt idx="11">
                  <c:v>0</c:v>
                </c:pt>
              </c:numCache>
            </c:numRef>
          </c:val>
          <c:extLst>
            <c:ext xmlns:c16="http://schemas.microsoft.com/office/drawing/2014/chart" uri="{C3380CC4-5D6E-409C-BE32-E72D297353CC}">
              <c16:uniqueId val="{00000002-E033-4A25-ABA7-2504343EE85F}"/>
            </c:ext>
          </c:extLst>
        </c:ser>
        <c:ser>
          <c:idx val="3"/>
          <c:order val="3"/>
          <c:tx>
            <c:strRef>
              <c:f>'BARRIERS to tx (2)'!$E$2</c:f>
              <c:strCache>
                <c:ptCount val="1"/>
                <c:pt idx="0">
                  <c:v>Serious barrier</c:v>
                </c:pt>
              </c:strCache>
            </c:strRef>
          </c:tx>
          <c:spPr>
            <a:solidFill>
              <a:schemeClr val="accent2"/>
            </a:solidFill>
            <a:ln>
              <a:solidFill>
                <a:schemeClr val="bg1"/>
              </a:solidFill>
            </a:ln>
          </c:spPr>
          <c:invertIfNegative val="0"/>
          <c:cat>
            <c:strRef>
              <c:f>'BARRIERS to tx (2)'!$A$21:$A$32</c:f>
              <c:strCache>
                <c:ptCount val="12"/>
                <c:pt idx="0">
                  <c:v>HOUSING PLACEMENT BARRIERS</c:v>
                </c:pt>
                <c:pt idx="1">
                  <c:v>Medical issues</c:v>
                </c:pt>
                <c:pt idx="2">
                  <c:v>Arson history</c:v>
                </c:pt>
                <c:pt idx="3">
                  <c:v>Lack of medical clearance</c:v>
                </c:pt>
                <c:pt idx="4">
                  <c:v>Sex offender</c:v>
                </c:pt>
                <c:pt idx="5">
                  <c:v>Manufacturing or sale of drugs</c:v>
                </c:pt>
                <c:pt idx="7">
                  <c:v>INSURANCE</c:v>
                </c:pt>
                <c:pt idx="8">
                  <c:v>Privately insured</c:v>
                </c:pt>
                <c:pt idx="9">
                  <c:v>Uninsured</c:v>
                </c:pt>
                <c:pt idx="10">
                  <c:v>Medicare</c:v>
                </c:pt>
                <c:pt idx="11">
                  <c:v>Out-of-county Medicaid</c:v>
                </c:pt>
              </c:strCache>
            </c:strRef>
          </c:cat>
          <c:val>
            <c:numRef>
              <c:f>'BARRIERS to tx (2)'!$E$21:$E$32</c:f>
              <c:numCache>
                <c:formatCode>General</c:formatCode>
                <c:ptCount val="12"/>
                <c:pt idx="1">
                  <c:v>2</c:v>
                </c:pt>
                <c:pt idx="2">
                  <c:v>2</c:v>
                </c:pt>
                <c:pt idx="3">
                  <c:v>2</c:v>
                </c:pt>
                <c:pt idx="4">
                  <c:v>1</c:v>
                </c:pt>
                <c:pt idx="5">
                  <c:v>0</c:v>
                </c:pt>
                <c:pt idx="8">
                  <c:v>3</c:v>
                </c:pt>
                <c:pt idx="9">
                  <c:v>1</c:v>
                </c:pt>
                <c:pt idx="10">
                  <c:v>0</c:v>
                </c:pt>
                <c:pt idx="11">
                  <c:v>0</c:v>
                </c:pt>
              </c:numCache>
            </c:numRef>
          </c:val>
          <c:extLst>
            <c:ext xmlns:c16="http://schemas.microsoft.com/office/drawing/2014/chart" uri="{C3380CC4-5D6E-409C-BE32-E72D297353CC}">
              <c16:uniqueId val="{00000003-E033-4A25-ABA7-2504343EE85F}"/>
            </c:ext>
          </c:extLst>
        </c:ser>
        <c:dLbls>
          <c:showLegendKey val="0"/>
          <c:showVal val="0"/>
          <c:showCatName val="0"/>
          <c:showSerName val="0"/>
          <c:showPercent val="0"/>
          <c:showBubbleSize val="0"/>
        </c:dLbls>
        <c:gapWidth val="150"/>
        <c:overlap val="100"/>
        <c:axId val="109455360"/>
        <c:axId val="63490304"/>
      </c:barChart>
      <c:catAx>
        <c:axId val="109455360"/>
        <c:scaling>
          <c:orientation val="maxMin"/>
        </c:scaling>
        <c:delete val="0"/>
        <c:axPos val="l"/>
        <c:numFmt formatCode="General" sourceLinked="0"/>
        <c:majorTickMark val="out"/>
        <c:minorTickMark val="none"/>
        <c:tickLblPos val="nextTo"/>
        <c:crossAx val="63490304"/>
        <c:crosses val="autoZero"/>
        <c:auto val="1"/>
        <c:lblAlgn val="ctr"/>
        <c:lblOffset val="100"/>
        <c:noMultiLvlLbl val="0"/>
      </c:catAx>
      <c:valAx>
        <c:axId val="63490304"/>
        <c:scaling>
          <c:orientation val="minMax"/>
          <c:max val="100"/>
        </c:scaling>
        <c:delete val="0"/>
        <c:axPos val="t"/>
        <c:majorGridlines/>
        <c:numFmt formatCode="General" sourceLinked="1"/>
        <c:majorTickMark val="out"/>
        <c:minorTickMark val="none"/>
        <c:tickLblPos val="nextTo"/>
        <c:crossAx val="109455360"/>
        <c:crosses val="autoZero"/>
        <c:crossBetween val="between"/>
        <c:majorUnit val="10"/>
      </c:valAx>
    </c:plotArea>
    <c:legend>
      <c:legendPos val="r"/>
      <c:overlay val="0"/>
    </c:legend>
    <c:plotVisOnly val="1"/>
    <c:dispBlanksAs val="gap"/>
    <c:showDLblsOverMax val="0"/>
  </c:chart>
  <c:txPr>
    <a:bodyPr/>
    <a:lstStyle/>
    <a:p>
      <a:pPr>
        <a:defRPr sz="12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'Services During OE (a)'!$B$2</c:f>
              <c:strCache>
                <c:ptCount val="1"/>
                <c:pt idx="0">
                  <c:v>Counterproductive</c:v>
                </c:pt>
              </c:strCache>
            </c:strRef>
          </c:tx>
          <c:spPr>
            <a:solidFill>
              <a:schemeClr val="accent2"/>
            </a:solidFill>
            <a:ln>
              <a:solidFill>
                <a:schemeClr val="bg1"/>
              </a:solidFill>
            </a:ln>
          </c:spPr>
          <c:invertIfNegative val="0"/>
          <c:cat>
            <c:strRef>
              <c:f>'Services During OE (a)'!$A$3:$A$14</c:f>
              <c:strCache>
                <c:ptCount val="12"/>
                <c:pt idx="0">
                  <c:v>Assistance accessing medical care</c:v>
                </c:pt>
                <c:pt idx="1">
                  <c:v>Assistance accessing other program (SUD, etc.)</c:v>
                </c:pt>
                <c:pt idx="2">
                  <c:v>Assistance gaining ID or benefits (GR, etc.)</c:v>
                </c:pt>
                <c:pt idx="3">
                  <c:v>Assistance with housing</c:v>
                </c:pt>
                <c:pt idx="4">
                  <c:v>Assistance with family relationships</c:v>
                </c:pt>
                <c:pt idx="5">
                  <c:v>Assistance with police, justice system, other legal matters</c:v>
                </c:pt>
                <c:pt idx="6">
                  <c:v>Assistance with transportation</c:v>
                </c:pt>
                <c:pt idx="7">
                  <c:v>Family/client assistance with relationship</c:v>
                </c:pt>
                <c:pt idx="8">
                  <c:v>Family/client reconnection (after estrangement)</c:v>
                </c:pt>
                <c:pt idx="9">
                  <c:v>Family referral to NAMI</c:v>
                </c:pt>
                <c:pt idx="10">
                  <c:v>Leverage of family connection to access client</c:v>
                </c:pt>
                <c:pt idx="11">
                  <c:v>Leverage of family connection to engage client in services</c:v>
                </c:pt>
              </c:strCache>
            </c:strRef>
          </c:cat>
          <c:val>
            <c:numRef>
              <c:f>'Services During OE (a)'!$B$3:$B$14</c:f>
              <c:numCache>
                <c:formatCode>General</c:formatCode>
                <c:ptCount val="12"/>
                <c:pt idx="0">
                  <c:v>0</c:v>
                </c:pt>
                <c:pt idx="1">
                  <c:v>1</c:v>
                </c:pt>
                <c:pt idx="2">
                  <c:v>1</c:v>
                </c:pt>
                <c:pt idx="3">
                  <c:v>0</c:v>
                </c:pt>
                <c:pt idx="4">
                  <c:v>0</c:v>
                </c:pt>
                <c:pt idx="5">
                  <c:v>1</c:v>
                </c:pt>
                <c:pt idx="6">
                  <c:v>0</c:v>
                </c:pt>
                <c:pt idx="7">
                  <c:v>0</c:v>
                </c:pt>
                <c:pt idx="8">
                  <c:v>0</c:v>
                </c:pt>
                <c:pt idx="9">
                  <c:v>0</c:v>
                </c:pt>
                <c:pt idx="10">
                  <c:v>0</c:v>
                </c:pt>
                <c:pt idx="11">
                  <c:v>1</c:v>
                </c:pt>
              </c:numCache>
            </c:numRef>
          </c:val>
          <c:extLst>
            <c:ext xmlns:c16="http://schemas.microsoft.com/office/drawing/2014/chart" uri="{C3380CC4-5D6E-409C-BE32-E72D297353CC}">
              <c16:uniqueId val="{00000000-67EE-4352-AA56-4325232ACB06}"/>
            </c:ext>
          </c:extLst>
        </c:ser>
        <c:ser>
          <c:idx val="1"/>
          <c:order val="1"/>
          <c:tx>
            <c:strRef>
              <c:f>'Services During OE (a)'!$C$2</c:f>
              <c:strCache>
                <c:ptCount val="1"/>
                <c:pt idx="0">
                  <c:v>Not Effective</c:v>
                </c:pt>
              </c:strCache>
            </c:strRef>
          </c:tx>
          <c:spPr>
            <a:solidFill>
              <a:schemeClr val="accent6"/>
            </a:solidFill>
            <a:ln>
              <a:solidFill>
                <a:schemeClr val="bg1"/>
              </a:solidFill>
            </a:ln>
          </c:spPr>
          <c:invertIfNegative val="0"/>
          <c:cat>
            <c:strRef>
              <c:f>'Services During OE (a)'!$A$3:$A$14</c:f>
              <c:strCache>
                <c:ptCount val="12"/>
                <c:pt idx="0">
                  <c:v>Assistance accessing medical care</c:v>
                </c:pt>
                <c:pt idx="1">
                  <c:v>Assistance accessing other program (SUD, etc.)</c:v>
                </c:pt>
                <c:pt idx="2">
                  <c:v>Assistance gaining ID or benefits (GR, etc.)</c:v>
                </c:pt>
                <c:pt idx="3">
                  <c:v>Assistance with housing</c:v>
                </c:pt>
                <c:pt idx="4">
                  <c:v>Assistance with family relationships</c:v>
                </c:pt>
                <c:pt idx="5">
                  <c:v>Assistance with police, justice system, other legal matters</c:v>
                </c:pt>
                <c:pt idx="6">
                  <c:v>Assistance with transportation</c:v>
                </c:pt>
                <c:pt idx="7">
                  <c:v>Family/client assistance with relationship</c:v>
                </c:pt>
                <c:pt idx="8">
                  <c:v>Family/client reconnection (after estrangement)</c:v>
                </c:pt>
                <c:pt idx="9">
                  <c:v>Family referral to NAMI</c:v>
                </c:pt>
                <c:pt idx="10">
                  <c:v>Leverage of family connection to access client</c:v>
                </c:pt>
                <c:pt idx="11">
                  <c:v>Leverage of family connection to engage client in services</c:v>
                </c:pt>
              </c:strCache>
            </c:strRef>
          </c:cat>
          <c:val>
            <c:numRef>
              <c:f>'Services During OE (a)'!$C$3:$C$14</c:f>
              <c:numCache>
                <c:formatCode>General</c:formatCode>
                <c:ptCount val="12"/>
                <c:pt idx="0">
                  <c:v>0</c:v>
                </c:pt>
                <c:pt idx="1">
                  <c:v>5</c:v>
                </c:pt>
                <c:pt idx="2">
                  <c:v>3</c:v>
                </c:pt>
                <c:pt idx="3">
                  <c:v>14</c:v>
                </c:pt>
                <c:pt idx="4">
                  <c:v>6</c:v>
                </c:pt>
                <c:pt idx="5">
                  <c:v>4</c:v>
                </c:pt>
                <c:pt idx="6">
                  <c:v>4</c:v>
                </c:pt>
                <c:pt idx="7">
                  <c:v>3</c:v>
                </c:pt>
                <c:pt idx="8">
                  <c:v>0</c:v>
                </c:pt>
                <c:pt idx="9">
                  <c:v>8</c:v>
                </c:pt>
                <c:pt idx="10">
                  <c:v>2</c:v>
                </c:pt>
                <c:pt idx="11">
                  <c:v>4</c:v>
                </c:pt>
              </c:numCache>
            </c:numRef>
          </c:val>
          <c:extLst>
            <c:ext xmlns:c16="http://schemas.microsoft.com/office/drawing/2014/chart" uri="{C3380CC4-5D6E-409C-BE32-E72D297353CC}">
              <c16:uniqueId val="{00000001-67EE-4352-AA56-4325232ACB06}"/>
            </c:ext>
          </c:extLst>
        </c:ser>
        <c:ser>
          <c:idx val="2"/>
          <c:order val="2"/>
          <c:tx>
            <c:strRef>
              <c:f>'Services During OE (a)'!$D$2</c:f>
              <c:strCache>
                <c:ptCount val="1"/>
                <c:pt idx="0">
                  <c:v>Somewhat Effective</c:v>
                </c:pt>
              </c:strCache>
            </c:strRef>
          </c:tx>
          <c:spPr>
            <a:solidFill>
              <a:schemeClr val="accent3"/>
            </a:solidFill>
            <a:ln>
              <a:solidFill>
                <a:schemeClr val="bg1"/>
              </a:solidFill>
            </a:ln>
          </c:spPr>
          <c:invertIfNegative val="0"/>
          <c:cat>
            <c:strRef>
              <c:f>'Services During OE (a)'!$A$3:$A$14</c:f>
              <c:strCache>
                <c:ptCount val="12"/>
                <c:pt idx="0">
                  <c:v>Assistance accessing medical care</c:v>
                </c:pt>
                <c:pt idx="1">
                  <c:v>Assistance accessing other program (SUD, etc.)</c:v>
                </c:pt>
                <c:pt idx="2">
                  <c:v>Assistance gaining ID or benefits (GR, etc.)</c:v>
                </c:pt>
                <c:pt idx="3">
                  <c:v>Assistance with housing</c:v>
                </c:pt>
                <c:pt idx="4">
                  <c:v>Assistance with family relationships</c:v>
                </c:pt>
                <c:pt idx="5">
                  <c:v>Assistance with police, justice system, other legal matters</c:v>
                </c:pt>
                <c:pt idx="6">
                  <c:v>Assistance with transportation</c:v>
                </c:pt>
                <c:pt idx="7">
                  <c:v>Family/client assistance with relationship</c:v>
                </c:pt>
                <c:pt idx="8">
                  <c:v>Family/client reconnection (after estrangement)</c:v>
                </c:pt>
                <c:pt idx="9">
                  <c:v>Family referral to NAMI</c:v>
                </c:pt>
                <c:pt idx="10">
                  <c:v>Leverage of family connection to access client</c:v>
                </c:pt>
                <c:pt idx="11">
                  <c:v>Leverage of family connection to engage client in services</c:v>
                </c:pt>
              </c:strCache>
            </c:strRef>
          </c:cat>
          <c:val>
            <c:numRef>
              <c:f>'Services During OE (a)'!$D$3:$D$14</c:f>
              <c:numCache>
                <c:formatCode>General</c:formatCode>
                <c:ptCount val="12"/>
                <c:pt idx="0">
                  <c:v>7</c:v>
                </c:pt>
                <c:pt idx="1">
                  <c:v>7</c:v>
                </c:pt>
                <c:pt idx="2">
                  <c:v>9</c:v>
                </c:pt>
                <c:pt idx="3">
                  <c:v>15</c:v>
                </c:pt>
                <c:pt idx="4">
                  <c:v>14</c:v>
                </c:pt>
                <c:pt idx="5">
                  <c:v>6</c:v>
                </c:pt>
                <c:pt idx="6">
                  <c:v>8</c:v>
                </c:pt>
                <c:pt idx="7">
                  <c:v>8</c:v>
                </c:pt>
                <c:pt idx="8">
                  <c:v>0</c:v>
                </c:pt>
                <c:pt idx="9">
                  <c:v>8</c:v>
                </c:pt>
                <c:pt idx="10">
                  <c:v>8</c:v>
                </c:pt>
                <c:pt idx="11">
                  <c:v>7</c:v>
                </c:pt>
              </c:numCache>
            </c:numRef>
          </c:val>
          <c:extLst>
            <c:ext xmlns:c16="http://schemas.microsoft.com/office/drawing/2014/chart" uri="{C3380CC4-5D6E-409C-BE32-E72D297353CC}">
              <c16:uniqueId val="{00000002-67EE-4352-AA56-4325232ACB06}"/>
            </c:ext>
          </c:extLst>
        </c:ser>
        <c:ser>
          <c:idx val="3"/>
          <c:order val="3"/>
          <c:tx>
            <c:strRef>
              <c:f>'Services During OE (a)'!$E$2</c:f>
              <c:strCache>
                <c:ptCount val="1"/>
                <c:pt idx="0">
                  <c:v>Very Effective</c:v>
                </c:pt>
              </c:strCache>
            </c:strRef>
          </c:tx>
          <c:spPr>
            <a:solidFill>
              <a:schemeClr val="accent1"/>
            </a:solidFill>
            <a:ln>
              <a:solidFill>
                <a:schemeClr val="bg1"/>
              </a:solidFill>
            </a:ln>
          </c:spPr>
          <c:invertIfNegative val="0"/>
          <c:cat>
            <c:strRef>
              <c:f>'Services During OE (a)'!$A$3:$A$14</c:f>
              <c:strCache>
                <c:ptCount val="12"/>
                <c:pt idx="0">
                  <c:v>Assistance accessing medical care</c:v>
                </c:pt>
                <c:pt idx="1">
                  <c:v>Assistance accessing other program (SUD, etc.)</c:v>
                </c:pt>
                <c:pt idx="2">
                  <c:v>Assistance gaining ID or benefits (GR, etc.)</c:v>
                </c:pt>
                <c:pt idx="3">
                  <c:v>Assistance with housing</c:v>
                </c:pt>
                <c:pt idx="4">
                  <c:v>Assistance with family relationships</c:v>
                </c:pt>
                <c:pt idx="5">
                  <c:v>Assistance with police, justice system, other legal matters</c:v>
                </c:pt>
                <c:pt idx="6">
                  <c:v>Assistance with transportation</c:v>
                </c:pt>
                <c:pt idx="7">
                  <c:v>Family/client assistance with relationship</c:v>
                </c:pt>
                <c:pt idx="8">
                  <c:v>Family/client reconnection (after estrangement)</c:v>
                </c:pt>
                <c:pt idx="9">
                  <c:v>Family referral to NAMI</c:v>
                </c:pt>
                <c:pt idx="10">
                  <c:v>Leverage of family connection to access client</c:v>
                </c:pt>
                <c:pt idx="11">
                  <c:v>Leverage of family connection to engage client in services</c:v>
                </c:pt>
              </c:strCache>
            </c:strRef>
          </c:cat>
          <c:val>
            <c:numRef>
              <c:f>'Services During OE (a)'!$E$3:$E$14</c:f>
              <c:numCache>
                <c:formatCode>General</c:formatCode>
                <c:ptCount val="12"/>
                <c:pt idx="0">
                  <c:v>3</c:v>
                </c:pt>
                <c:pt idx="1">
                  <c:v>4</c:v>
                </c:pt>
                <c:pt idx="2">
                  <c:v>8</c:v>
                </c:pt>
                <c:pt idx="3">
                  <c:v>16</c:v>
                </c:pt>
                <c:pt idx="4">
                  <c:v>7</c:v>
                </c:pt>
                <c:pt idx="5">
                  <c:v>15</c:v>
                </c:pt>
                <c:pt idx="6">
                  <c:v>4</c:v>
                </c:pt>
                <c:pt idx="7">
                  <c:v>6</c:v>
                </c:pt>
                <c:pt idx="8">
                  <c:v>0</c:v>
                </c:pt>
                <c:pt idx="9">
                  <c:v>2</c:v>
                </c:pt>
                <c:pt idx="10">
                  <c:v>11</c:v>
                </c:pt>
                <c:pt idx="11">
                  <c:v>11</c:v>
                </c:pt>
              </c:numCache>
            </c:numRef>
          </c:val>
          <c:extLst>
            <c:ext xmlns:c16="http://schemas.microsoft.com/office/drawing/2014/chart" uri="{C3380CC4-5D6E-409C-BE32-E72D297353CC}">
              <c16:uniqueId val="{00000003-67EE-4352-AA56-4325232ACB06}"/>
            </c:ext>
          </c:extLst>
        </c:ser>
        <c:dLbls>
          <c:showLegendKey val="0"/>
          <c:showVal val="0"/>
          <c:showCatName val="0"/>
          <c:showSerName val="0"/>
          <c:showPercent val="0"/>
          <c:showBubbleSize val="0"/>
        </c:dLbls>
        <c:gapWidth val="150"/>
        <c:overlap val="100"/>
        <c:axId val="131305984"/>
        <c:axId val="72787072"/>
      </c:barChart>
      <c:catAx>
        <c:axId val="131305984"/>
        <c:scaling>
          <c:orientation val="maxMin"/>
        </c:scaling>
        <c:delete val="0"/>
        <c:axPos val="l"/>
        <c:numFmt formatCode="General" sourceLinked="0"/>
        <c:majorTickMark val="out"/>
        <c:minorTickMark val="none"/>
        <c:tickLblPos val="nextTo"/>
        <c:txPr>
          <a:bodyPr/>
          <a:lstStyle/>
          <a:p>
            <a:pPr>
              <a:defRPr sz="1200"/>
            </a:pPr>
            <a:endParaRPr lang="en-US"/>
          </a:p>
        </c:txPr>
        <c:crossAx val="72787072"/>
        <c:crosses val="autoZero"/>
        <c:auto val="1"/>
        <c:lblAlgn val="ctr"/>
        <c:lblOffset val="150"/>
        <c:noMultiLvlLbl val="0"/>
      </c:catAx>
      <c:valAx>
        <c:axId val="72787072"/>
        <c:scaling>
          <c:orientation val="minMax"/>
          <c:max val="100"/>
          <c:min val="0"/>
        </c:scaling>
        <c:delete val="0"/>
        <c:axPos val="t"/>
        <c:majorGridlines/>
        <c:numFmt formatCode="General" sourceLinked="1"/>
        <c:majorTickMark val="out"/>
        <c:minorTickMark val="none"/>
        <c:tickLblPos val="nextTo"/>
        <c:txPr>
          <a:bodyPr/>
          <a:lstStyle/>
          <a:p>
            <a:pPr>
              <a:defRPr sz="1200"/>
            </a:pPr>
            <a:endParaRPr lang="en-US"/>
          </a:p>
        </c:txPr>
        <c:crossAx val="131305984"/>
        <c:crosses val="autoZero"/>
        <c:crossBetween val="between"/>
        <c:majorUnit val="10"/>
      </c:valAx>
    </c:plotArea>
    <c:legend>
      <c:legendPos val="r"/>
      <c:overlay val="0"/>
      <c:txPr>
        <a:bodyPr/>
        <a:lstStyle/>
        <a:p>
          <a:pPr>
            <a:defRPr sz="1200"/>
          </a:pPr>
          <a:endParaRPr lang="en-US"/>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'Services During OE (b)'!$B$2</c:f>
              <c:strCache>
                <c:ptCount val="1"/>
                <c:pt idx="0">
                  <c:v>Counterproductive</c:v>
                </c:pt>
              </c:strCache>
            </c:strRef>
          </c:tx>
          <c:spPr>
            <a:solidFill>
              <a:schemeClr val="accent2"/>
            </a:solidFill>
            <a:ln>
              <a:solidFill>
                <a:schemeClr val="bg1"/>
              </a:solidFill>
            </a:ln>
          </c:spPr>
          <c:invertIfNegative val="0"/>
          <c:cat>
            <c:strRef>
              <c:f>'Services During OE (b)'!$A$15:$A$27</c:f>
              <c:strCache>
                <c:ptCount val="13"/>
                <c:pt idx="0">
                  <c:v>Motivational interviewing</c:v>
                </c:pt>
                <c:pt idx="1">
                  <c:v>Psychoeducation to client</c:v>
                </c:pt>
                <c:pt idx="2">
                  <c:v>Psychoeducation to family</c:v>
                </c:pt>
                <c:pt idx="3">
                  <c:v>Purchase food or coffee</c:v>
                </c:pt>
                <c:pt idx="4">
                  <c:v>Purchase items/services (bike, clothing, personal items, haircut, etc.)</c:v>
                </c:pt>
                <c:pt idx="5">
                  <c:v>Support, crisis</c:v>
                </c:pt>
                <c:pt idx="6">
                  <c:v>Support, emotional</c:v>
                </c:pt>
                <c:pt idx="7">
                  <c:v>Support, informational (linkage)</c:v>
                </c:pt>
                <c:pt idx="8">
                  <c:v>Support during incarceration (transition)</c:v>
                </c:pt>
                <c:pt idx="9">
                  <c:v>Support during legal proceedings</c:v>
                </c:pt>
                <c:pt idx="10">
                  <c:v>OTHER: Language-concordant outreach</c:v>
                </c:pt>
                <c:pt idx="11">
                  <c:v>OTHER: Assistance during eviction process (referrals)</c:v>
                </c:pt>
                <c:pt idx="12">
                  <c:v>OTHER: Continued client/family contact while client out of state</c:v>
                </c:pt>
              </c:strCache>
            </c:strRef>
          </c:cat>
          <c:val>
            <c:numRef>
              <c:f>'Services During OE (b)'!$B$15:$B$27</c:f>
              <c:numCache>
                <c:formatCode>General</c:formatCode>
                <c:ptCount val="13"/>
                <c:pt idx="0">
                  <c:v>0</c:v>
                </c:pt>
                <c:pt idx="1">
                  <c:v>1</c:v>
                </c:pt>
                <c:pt idx="2">
                  <c:v>9</c:v>
                </c:pt>
                <c:pt idx="3">
                  <c:v>9</c:v>
                </c:pt>
                <c:pt idx="4">
                  <c:v>0</c:v>
                </c:pt>
                <c:pt idx="5">
                  <c:v>1</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0-BF0D-4540-84C2-07579B1E428D}"/>
            </c:ext>
          </c:extLst>
        </c:ser>
        <c:ser>
          <c:idx val="1"/>
          <c:order val="1"/>
          <c:tx>
            <c:strRef>
              <c:f>'Services During OE (b)'!$C$2</c:f>
              <c:strCache>
                <c:ptCount val="1"/>
                <c:pt idx="0">
                  <c:v>Not Effective</c:v>
                </c:pt>
              </c:strCache>
            </c:strRef>
          </c:tx>
          <c:spPr>
            <a:solidFill>
              <a:schemeClr val="accent6"/>
            </a:solidFill>
            <a:ln>
              <a:solidFill>
                <a:schemeClr val="bg1"/>
              </a:solidFill>
            </a:ln>
          </c:spPr>
          <c:invertIfNegative val="0"/>
          <c:cat>
            <c:strRef>
              <c:f>'Services During OE (b)'!$A$15:$A$27</c:f>
              <c:strCache>
                <c:ptCount val="13"/>
                <c:pt idx="0">
                  <c:v>Motivational interviewing</c:v>
                </c:pt>
                <c:pt idx="1">
                  <c:v>Psychoeducation to client</c:v>
                </c:pt>
                <c:pt idx="2">
                  <c:v>Psychoeducation to family</c:v>
                </c:pt>
                <c:pt idx="3">
                  <c:v>Purchase food or coffee</c:v>
                </c:pt>
                <c:pt idx="4">
                  <c:v>Purchase items/services (bike, clothing, personal items, haircut, etc.)</c:v>
                </c:pt>
                <c:pt idx="5">
                  <c:v>Support, crisis</c:v>
                </c:pt>
                <c:pt idx="6">
                  <c:v>Support, emotional</c:v>
                </c:pt>
                <c:pt idx="7">
                  <c:v>Support, informational (linkage)</c:v>
                </c:pt>
                <c:pt idx="8">
                  <c:v>Support during incarceration (transition)</c:v>
                </c:pt>
                <c:pt idx="9">
                  <c:v>Support during legal proceedings</c:v>
                </c:pt>
                <c:pt idx="10">
                  <c:v>OTHER: Language-concordant outreach</c:v>
                </c:pt>
                <c:pt idx="11">
                  <c:v>OTHER: Assistance during eviction process (referrals)</c:v>
                </c:pt>
                <c:pt idx="12">
                  <c:v>OTHER: Continued client/family contact while client out of state</c:v>
                </c:pt>
              </c:strCache>
            </c:strRef>
          </c:cat>
          <c:val>
            <c:numRef>
              <c:f>'Services During OE (b)'!$C$15:$C$27</c:f>
              <c:numCache>
                <c:formatCode>General</c:formatCode>
                <c:ptCount val="13"/>
                <c:pt idx="0">
                  <c:v>7</c:v>
                </c:pt>
                <c:pt idx="1">
                  <c:v>15</c:v>
                </c:pt>
                <c:pt idx="2">
                  <c:v>5</c:v>
                </c:pt>
                <c:pt idx="3">
                  <c:v>7</c:v>
                </c:pt>
                <c:pt idx="4">
                  <c:v>2</c:v>
                </c:pt>
                <c:pt idx="5">
                  <c:v>4</c:v>
                </c:pt>
                <c:pt idx="6">
                  <c:v>7</c:v>
                </c:pt>
                <c:pt idx="7">
                  <c:v>5</c:v>
                </c:pt>
                <c:pt idx="8">
                  <c:v>1</c:v>
                </c:pt>
                <c:pt idx="9">
                  <c:v>1</c:v>
                </c:pt>
                <c:pt idx="10">
                  <c:v>0</c:v>
                </c:pt>
                <c:pt idx="11">
                  <c:v>0</c:v>
                </c:pt>
                <c:pt idx="12">
                  <c:v>0</c:v>
                </c:pt>
              </c:numCache>
            </c:numRef>
          </c:val>
          <c:extLst>
            <c:ext xmlns:c16="http://schemas.microsoft.com/office/drawing/2014/chart" uri="{C3380CC4-5D6E-409C-BE32-E72D297353CC}">
              <c16:uniqueId val="{00000001-BF0D-4540-84C2-07579B1E428D}"/>
            </c:ext>
          </c:extLst>
        </c:ser>
        <c:ser>
          <c:idx val="2"/>
          <c:order val="2"/>
          <c:tx>
            <c:strRef>
              <c:f>'Services During OE (b)'!$D$2</c:f>
              <c:strCache>
                <c:ptCount val="1"/>
                <c:pt idx="0">
                  <c:v>Somewhat Effective</c:v>
                </c:pt>
              </c:strCache>
            </c:strRef>
          </c:tx>
          <c:spPr>
            <a:solidFill>
              <a:schemeClr val="accent3"/>
            </a:solidFill>
            <a:ln>
              <a:solidFill>
                <a:schemeClr val="bg1"/>
              </a:solidFill>
            </a:ln>
          </c:spPr>
          <c:invertIfNegative val="0"/>
          <c:cat>
            <c:strRef>
              <c:f>'Services During OE (b)'!$A$15:$A$27</c:f>
              <c:strCache>
                <c:ptCount val="13"/>
                <c:pt idx="0">
                  <c:v>Motivational interviewing</c:v>
                </c:pt>
                <c:pt idx="1">
                  <c:v>Psychoeducation to client</c:v>
                </c:pt>
                <c:pt idx="2">
                  <c:v>Psychoeducation to family</c:v>
                </c:pt>
                <c:pt idx="3">
                  <c:v>Purchase food or coffee</c:v>
                </c:pt>
                <c:pt idx="4">
                  <c:v>Purchase items/services (bike, clothing, personal items, haircut, etc.)</c:v>
                </c:pt>
                <c:pt idx="5">
                  <c:v>Support, crisis</c:v>
                </c:pt>
                <c:pt idx="6">
                  <c:v>Support, emotional</c:v>
                </c:pt>
                <c:pt idx="7">
                  <c:v>Support, informational (linkage)</c:v>
                </c:pt>
                <c:pt idx="8">
                  <c:v>Support during incarceration (transition)</c:v>
                </c:pt>
                <c:pt idx="9">
                  <c:v>Support during legal proceedings</c:v>
                </c:pt>
                <c:pt idx="10">
                  <c:v>OTHER: Language-concordant outreach</c:v>
                </c:pt>
                <c:pt idx="11">
                  <c:v>OTHER: Assistance during eviction process (referrals)</c:v>
                </c:pt>
                <c:pt idx="12">
                  <c:v>OTHER: Continued client/family contact while client out of state</c:v>
                </c:pt>
              </c:strCache>
            </c:strRef>
          </c:cat>
          <c:val>
            <c:numRef>
              <c:f>'Services During OE (b)'!$D$15:$D$27</c:f>
              <c:numCache>
                <c:formatCode>General</c:formatCode>
                <c:ptCount val="13"/>
                <c:pt idx="0">
                  <c:v>33</c:v>
                </c:pt>
                <c:pt idx="1">
                  <c:v>29</c:v>
                </c:pt>
                <c:pt idx="2">
                  <c:v>35</c:v>
                </c:pt>
                <c:pt idx="3">
                  <c:v>14</c:v>
                </c:pt>
                <c:pt idx="4">
                  <c:v>7</c:v>
                </c:pt>
                <c:pt idx="5">
                  <c:v>12</c:v>
                </c:pt>
                <c:pt idx="6">
                  <c:v>32</c:v>
                </c:pt>
                <c:pt idx="7">
                  <c:v>19</c:v>
                </c:pt>
                <c:pt idx="8">
                  <c:v>4</c:v>
                </c:pt>
                <c:pt idx="9">
                  <c:v>4</c:v>
                </c:pt>
                <c:pt idx="10">
                  <c:v>0</c:v>
                </c:pt>
                <c:pt idx="11">
                  <c:v>1</c:v>
                </c:pt>
                <c:pt idx="12">
                  <c:v>0</c:v>
                </c:pt>
              </c:numCache>
            </c:numRef>
          </c:val>
          <c:extLst>
            <c:ext xmlns:c16="http://schemas.microsoft.com/office/drawing/2014/chart" uri="{C3380CC4-5D6E-409C-BE32-E72D297353CC}">
              <c16:uniqueId val="{00000002-BF0D-4540-84C2-07579B1E428D}"/>
            </c:ext>
          </c:extLst>
        </c:ser>
        <c:ser>
          <c:idx val="3"/>
          <c:order val="3"/>
          <c:tx>
            <c:strRef>
              <c:f>'Services During OE (b)'!$E$2</c:f>
              <c:strCache>
                <c:ptCount val="1"/>
                <c:pt idx="0">
                  <c:v>Very Effective</c:v>
                </c:pt>
              </c:strCache>
            </c:strRef>
          </c:tx>
          <c:spPr>
            <a:solidFill>
              <a:schemeClr val="accent1"/>
            </a:solidFill>
            <a:ln>
              <a:solidFill>
                <a:schemeClr val="bg1"/>
              </a:solidFill>
            </a:ln>
          </c:spPr>
          <c:invertIfNegative val="0"/>
          <c:cat>
            <c:strRef>
              <c:f>'Services During OE (b)'!$A$15:$A$27</c:f>
              <c:strCache>
                <c:ptCount val="13"/>
                <c:pt idx="0">
                  <c:v>Motivational interviewing</c:v>
                </c:pt>
                <c:pt idx="1">
                  <c:v>Psychoeducation to client</c:v>
                </c:pt>
                <c:pt idx="2">
                  <c:v>Psychoeducation to family</c:v>
                </c:pt>
                <c:pt idx="3">
                  <c:v>Purchase food or coffee</c:v>
                </c:pt>
                <c:pt idx="4">
                  <c:v>Purchase items/services (bike, clothing, personal items, haircut, etc.)</c:v>
                </c:pt>
                <c:pt idx="5">
                  <c:v>Support, crisis</c:v>
                </c:pt>
                <c:pt idx="6">
                  <c:v>Support, emotional</c:v>
                </c:pt>
                <c:pt idx="7">
                  <c:v>Support, informational (linkage)</c:v>
                </c:pt>
                <c:pt idx="8">
                  <c:v>Support during incarceration (transition)</c:v>
                </c:pt>
                <c:pt idx="9">
                  <c:v>Support during legal proceedings</c:v>
                </c:pt>
                <c:pt idx="10">
                  <c:v>OTHER: Language-concordant outreach</c:v>
                </c:pt>
                <c:pt idx="11">
                  <c:v>OTHER: Assistance during eviction process (referrals)</c:v>
                </c:pt>
                <c:pt idx="12">
                  <c:v>OTHER: Continued client/family contact while client out of state</c:v>
                </c:pt>
              </c:strCache>
            </c:strRef>
          </c:cat>
          <c:val>
            <c:numRef>
              <c:f>'Services During OE (b)'!$E$15:$E$27</c:f>
              <c:numCache>
                <c:formatCode>General</c:formatCode>
                <c:ptCount val="13"/>
                <c:pt idx="0">
                  <c:v>12</c:v>
                </c:pt>
                <c:pt idx="1">
                  <c:v>12</c:v>
                </c:pt>
                <c:pt idx="2">
                  <c:v>23</c:v>
                </c:pt>
                <c:pt idx="3">
                  <c:v>35</c:v>
                </c:pt>
                <c:pt idx="4">
                  <c:v>9</c:v>
                </c:pt>
                <c:pt idx="5">
                  <c:v>13</c:v>
                </c:pt>
                <c:pt idx="6">
                  <c:v>29</c:v>
                </c:pt>
                <c:pt idx="7">
                  <c:v>24</c:v>
                </c:pt>
                <c:pt idx="8">
                  <c:v>12</c:v>
                </c:pt>
                <c:pt idx="9">
                  <c:v>11</c:v>
                </c:pt>
                <c:pt idx="10">
                  <c:v>1</c:v>
                </c:pt>
                <c:pt idx="11">
                  <c:v>0</c:v>
                </c:pt>
                <c:pt idx="12">
                  <c:v>1</c:v>
                </c:pt>
              </c:numCache>
            </c:numRef>
          </c:val>
          <c:extLst>
            <c:ext xmlns:c16="http://schemas.microsoft.com/office/drawing/2014/chart" uri="{C3380CC4-5D6E-409C-BE32-E72D297353CC}">
              <c16:uniqueId val="{00000003-BF0D-4540-84C2-07579B1E428D}"/>
            </c:ext>
          </c:extLst>
        </c:ser>
        <c:dLbls>
          <c:showLegendKey val="0"/>
          <c:showVal val="0"/>
          <c:showCatName val="0"/>
          <c:showSerName val="0"/>
          <c:showPercent val="0"/>
          <c:showBubbleSize val="0"/>
        </c:dLbls>
        <c:gapWidth val="150"/>
        <c:overlap val="100"/>
        <c:axId val="131826688"/>
        <c:axId val="72792256"/>
      </c:barChart>
      <c:catAx>
        <c:axId val="131826688"/>
        <c:scaling>
          <c:orientation val="maxMin"/>
        </c:scaling>
        <c:delete val="0"/>
        <c:axPos val="l"/>
        <c:numFmt formatCode="General" sourceLinked="0"/>
        <c:majorTickMark val="out"/>
        <c:minorTickMark val="none"/>
        <c:tickLblPos val="nextTo"/>
        <c:txPr>
          <a:bodyPr/>
          <a:lstStyle/>
          <a:p>
            <a:pPr>
              <a:defRPr sz="1200"/>
            </a:pPr>
            <a:endParaRPr lang="en-US"/>
          </a:p>
        </c:txPr>
        <c:crossAx val="72792256"/>
        <c:crosses val="autoZero"/>
        <c:auto val="1"/>
        <c:lblAlgn val="ctr"/>
        <c:lblOffset val="150"/>
        <c:noMultiLvlLbl val="0"/>
      </c:catAx>
      <c:valAx>
        <c:axId val="72792256"/>
        <c:scaling>
          <c:orientation val="minMax"/>
          <c:max val="100"/>
          <c:min val="0"/>
        </c:scaling>
        <c:delete val="0"/>
        <c:axPos val="t"/>
        <c:majorGridlines/>
        <c:numFmt formatCode="General" sourceLinked="1"/>
        <c:majorTickMark val="out"/>
        <c:minorTickMark val="none"/>
        <c:tickLblPos val="nextTo"/>
        <c:txPr>
          <a:bodyPr/>
          <a:lstStyle/>
          <a:p>
            <a:pPr>
              <a:defRPr sz="1200"/>
            </a:pPr>
            <a:endParaRPr lang="en-US"/>
          </a:p>
        </c:txPr>
        <c:crossAx val="131826688"/>
        <c:crosses val="autoZero"/>
        <c:crossBetween val="between"/>
        <c:majorUnit val="10"/>
      </c:valAx>
    </c:plotArea>
    <c:legend>
      <c:legendPos val="r"/>
      <c:overlay val="0"/>
      <c:txPr>
        <a:bodyPr/>
        <a:lstStyle/>
        <a:p>
          <a:pPr>
            <a:defRPr sz="1200"/>
          </a:pPr>
          <a:endParaRPr lang="en-US"/>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'[Outreach figures reformatted.xlsx]Services Advertised as Tx'!$B$2</c:f>
              <c:strCache>
                <c:ptCount val="1"/>
                <c:pt idx="0">
                  <c:v>Counterproductive</c:v>
                </c:pt>
              </c:strCache>
            </c:strRef>
          </c:tx>
          <c:spPr>
            <a:solidFill>
              <a:schemeClr val="accent2"/>
            </a:solidFill>
            <a:ln>
              <a:solidFill>
                <a:schemeClr val="bg1"/>
              </a:solidFill>
            </a:ln>
          </c:spPr>
          <c:invertIfNegative val="0"/>
          <c:cat>
            <c:strRef>
              <c:f>'[Outreach figures reformatted.xlsx]Services Advertised as Tx'!$A$3:$A$12</c:f>
              <c:strCache>
                <c:ptCount val="10"/>
                <c:pt idx="0">
                  <c:v>Assistance with employment</c:v>
                </c:pt>
                <c:pt idx="1">
                  <c:v>Assistance with going back to school</c:v>
                </c:pt>
                <c:pt idx="2">
                  <c:v>Assistance with reintegration (life skills training, transportation, etc.)</c:v>
                </c:pt>
                <c:pt idx="3">
                  <c:v>Benefits (SSI, GR, SSDI, etc.)</c:v>
                </c:pt>
                <c:pt idx="4">
                  <c:v>Case management services</c:v>
                </c:pt>
                <c:pt idx="5">
                  <c:v>Groups, socialization opportunities</c:v>
                </c:pt>
                <c:pt idx="6">
                  <c:v>Housing</c:v>
                </c:pt>
                <c:pt idx="7">
                  <c:v>Psychiatric medication</c:v>
                </c:pt>
                <c:pt idx="8">
                  <c:v>Substance abuse services</c:v>
                </c:pt>
                <c:pt idx="9">
                  <c:v>Therapy</c:v>
                </c:pt>
              </c:strCache>
            </c:strRef>
          </c:cat>
          <c:val>
            <c:numRef>
              <c:f>'[Outreach figures reformatted.xlsx]Services Advertised as Tx'!$B$3:$B$12</c:f>
              <c:numCache>
                <c:formatCode>General</c:formatCode>
                <c:ptCount val="10"/>
                <c:pt idx="0">
                  <c:v>0</c:v>
                </c:pt>
                <c:pt idx="1">
                  <c:v>0</c:v>
                </c:pt>
                <c:pt idx="2">
                  <c:v>0</c:v>
                </c:pt>
                <c:pt idx="3">
                  <c:v>0</c:v>
                </c:pt>
                <c:pt idx="4">
                  <c:v>0</c:v>
                </c:pt>
                <c:pt idx="5">
                  <c:v>0</c:v>
                </c:pt>
                <c:pt idx="6">
                  <c:v>0</c:v>
                </c:pt>
                <c:pt idx="7">
                  <c:v>1</c:v>
                </c:pt>
                <c:pt idx="8">
                  <c:v>1</c:v>
                </c:pt>
                <c:pt idx="9">
                  <c:v>0</c:v>
                </c:pt>
              </c:numCache>
            </c:numRef>
          </c:val>
          <c:extLst>
            <c:ext xmlns:c16="http://schemas.microsoft.com/office/drawing/2014/chart" uri="{C3380CC4-5D6E-409C-BE32-E72D297353CC}">
              <c16:uniqueId val="{00000000-34E9-4A15-AF93-B8F03D4FEC0A}"/>
            </c:ext>
          </c:extLst>
        </c:ser>
        <c:ser>
          <c:idx val="1"/>
          <c:order val="1"/>
          <c:tx>
            <c:strRef>
              <c:f>'[Outreach figures reformatted.xlsx]Services Advertised as Tx'!$C$2</c:f>
              <c:strCache>
                <c:ptCount val="1"/>
                <c:pt idx="0">
                  <c:v>Not Effective</c:v>
                </c:pt>
              </c:strCache>
            </c:strRef>
          </c:tx>
          <c:spPr>
            <a:solidFill>
              <a:schemeClr val="accent6"/>
            </a:solidFill>
            <a:ln>
              <a:solidFill>
                <a:schemeClr val="bg1"/>
              </a:solidFill>
            </a:ln>
          </c:spPr>
          <c:invertIfNegative val="0"/>
          <c:cat>
            <c:strRef>
              <c:f>'[Outreach figures reformatted.xlsx]Services Advertised as Tx'!$A$3:$A$12</c:f>
              <c:strCache>
                <c:ptCount val="10"/>
                <c:pt idx="0">
                  <c:v>Assistance with employment</c:v>
                </c:pt>
                <c:pt idx="1">
                  <c:v>Assistance with going back to school</c:v>
                </c:pt>
                <c:pt idx="2">
                  <c:v>Assistance with reintegration (life skills training, transportation, etc.)</c:v>
                </c:pt>
                <c:pt idx="3">
                  <c:v>Benefits (SSI, GR, SSDI, etc.)</c:v>
                </c:pt>
                <c:pt idx="4">
                  <c:v>Case management services</c:v>
                </c:pt>
                <c:pt idx="5">
                  <c:v>Groups, socialization opportunities</c:v>
                </c:pt>
                <c:pt idx="6">
                  <c:v>Housing</c:v>
                </c:pt>
                <c:pt idx="7">
                  <c:v>Psychiatric medication</c:v>
                </c:pt>
                <c:pt idx="8">
                  <c:v>Substance abuse services</c:v>
                </c:pt>
                <c:pt idx="9">
                  <c:v>Therapy</c:v>
                </c:pt>
              </c:strCache>
            </c:strRef>
          </c:cat>
          <c:val>
            <c:numRef>
              <c:f>'[Outreach figures reformatted.xlsx]Services Advertised as Tx'!$C$3:$C$12</c:f>
              <c:numCache>
                <c:formatCode>General</c:formatCode>
                <c:ptCount val="10"/>
                <c:pt idx="0">
                  <c:v>13</c:v>
                </c:pt>
                <c:pt idx="1">
                  <c:v>9</c:v>
                </c:pt>
                <c:pt idx="2">
                  <c:v>13</c:v>
                </c:pt>
                <c:pt idx="3">
                  <c:v>9</c:v>
                </c:pt>
                <c:pt idx="4">
                  <c:v>22</c:v>
                </c:pt>
                <c:pt idx="5">
                  <c:v>3</c:v>
                </c:pt>
                <c:pt idx="6">
                  <c:v>19</c:v>
                </c:pt>
                <c:pt idx="7">
                  <c:v>25</c:v>
                </c:pt>
                <c:pt idx="8">
                  <c:v>13</c:v>
                </c:pt>
                <c:pt idx="9">
                  <c:v>15</c:v>
                </c:pt>
              </c:numCache>
            </c:numRef>
          </c:val>
          <c:extLst>
            <c:ext xmlns:c16="http://schemas.microsoft.com/office/drawing/2014/chart" uri="{C3380CC4-5D6E-409C-BE32-E72D297353CC}">
              <c16:uniqueId val="{00000001-34E9-4A15-AF93-B8F03D4FEC0A}"/>
            </c:ext>
          </c:extLst>
        </c:ser>
        <c:ser>
          <c:idx val="2"/>
          <c:order val="2"/>
          <c:tx>
            <c:strRef>
              <c:f>'[Outreach figures reformatted.xlsx]Services Advertised as Tx'!$D$2</c:f>
              <c:strCache>
                <c:ptCount val="1"/>
                <c:pt idx="0">
                  <c:v>Somewhat Effective</c:v>
                </c:pt>
              </c:strCache>
            </c:strRef>
          </c:tx>
          <c:spPr>
            <a:solidFill>
              <a:schemeClr val="accent3"/>
            </a:solidFill>
            <a:ln>
              <a:solidFill>
                <a:schemeClr val="bg1"/>
              </a:solidFill>
            </a:ln>
          </c:spPr>
          <c:invertIfNegative val="0"/>
          <c:cat>
            <c:strRef>
              <c:f>'[Outreach figures reformatted.xlsx]Services Advertised as Tx'!$A$3:$A$12</c:f>
              <c:strCache>
                <c:ptCount val="10"/>
                <c:pt idx="0">
                  <c:v>Assistance with employment</c:v>
                </c:pt>
                <c:pt idx="1">
                  <c:v>Assistance with going back to school</c:v>
                </c:pt>
                <c:pt idx="2">
                  <c:v>Assistance with reintegration (life skills training, transportation, etc.)</c:v>
                </c:pt>
                <c:pt idx="3">
                  <c:v>Benefits (SSI, GR, SSDI, etc.)</c:v>
                </c:pt>
                <c:pt idx="4">
                  <c:v>Case management services</c:v>
                </c:pt>
                <c:pt idx="5">
                  <c:v>Groups, socialization opportunities</c:v>
                </c:pt>
                <c:pt idx="6">
                  <c:v>Housing</c:v>
                </c:pt>
                <c:pt idx="7">
                  <c:v>Psychiatric medication</c:v>
                </c:pt>
                <c:pt idx="8">
                  <c:v>Substance abuse services</c:v>
                </c:pt>
                <c:pt idx="9">
                  <c:v>Therapy</c:v>
                </c:pt>
              </c:strCache>
            </c:strRef>
          </c:cat>
          <c:val>
            <c:numRef>
              <c:f>'[Outreach figures reformatted.xlsx]Services Advertised as Tx'!$D$3:$D$12</c:f>
              <c:numCache>
                <c:formatCode>General</c:formatCode>
                <c:ptCount val="10"/>
                <c:pt idx="0">
                  <c:v>19</c:v>
                </c:pt>
                <c:pt idx="1">
                  <c:v>12</c:v>
                </c:pt>
                <c:pt idx="2">
                  <c:v>17</c:v>
                </c:pt>
                <c:pt idx="3">
                  <c:v>19</c:v>
                </c:pt>
                <c:pt idx="4">
                  <c:v>39</c:v>
                </c:pt>
                <c:pt idx="5">
                  <c:v>12</c:v>
                </c:pt>
                <c:pt idx="6">
                  <c:v>22</c:v>
                </c:pt>
                <c:pt idx="7">
                  <c:v>25</c:v>
                </c:pt>
                <c:pt idx="8">
                  <c:v>7</c:v>
                </c:pt>
                <c:pt idx="9">
                  <c:v>30</c:v>
                </c:pt>
              </c:numCache>
            </c:numRef>
          </c:val>
          <c:extLst>
            <c:ext xmlns:c16="http://schemas.microsoft.com/office/drawing/2014/chart" uri="{C3380CC4-5D6E-409C-BE32-E72D297353CC}">
              <c16:uniqueId val="{00000002-34E9-4A15-AF93-B8F03D4FEC0A}"/>
            </c:ext>
          </c:extLst>
        </c:ser>
        <c:ser>
          <c:idx val="3"/>
          <c:order val="3"/>
          <c:tx>
            <c:strRef>
              <c:f>'[Outreach figures reformatted.xlsx]Services Advertised as Tx'!$E$2</c:f>
              <c:strCache>
                <c:ptCount val="1"/>
                <c:pt idx="0">
                  <c:v>Very Effective</c:v>
                </c:pt>
              </c:strCache>
            </c:strRef>
          </c:tx>
          <c:spPr>
            <a:solidFill>
              <a:schemeClr val="accent1"/>
            </a:solidFill>
            <a:ln>
              <a:solidFill>
                <a:schemeClr val="bg1"/>
              </a:solidFill>
            </a:ln>
          </c:spPr>
          <c:invertIfNegative val="0"/>
          <c:cat>
            <c:strRef>
              <c:f>'[Outreach figures reformatted.xlsx]Services Advertised as Tx'!$A$3:$A$12</c:f>
              <c:strCache>
                <c:ptCount val="10"/>
                <c:pt idx="0">
                  <c:v>Assistance with employment</c:v>
                </c:pt>
                <c:pt idx="1">
                  <c:v>Assistance with going back to school</c:v>
                </c:pt>
                <c:pt idx="2">
                  <c:v>Assistance with reintegration (life skills training, transportation, etc.)</c:v>
                </c:pt>
                <c:pt idx="3">
                  <c:v>Benefits (SSI, GR, SSDI, etc.)</c:v>
                </c:pt>
                <c:pt idx="4">
                  <c:v>Case management services</c:v>
                </c:pt>
                <c:pt idx="5">
                  <c:v>Groups, socialization opportunities</c:v>
                </c:pt>
                <c:pt idx="6">
                  <c:v>Housing</c:v>
                </c:pt>
                <c:pt idx="7">
                  <c:v>Psychiatric medication</c:v>
                </c:pt>
                <c:pt idx="8">
                  <c:v>Substance abuse services</c:v>
                </c:pt>
                <c:pt idx="9">
                  <c:v>Therapy</c:v>
                </c:pt>
              </c:strCache>
            </c:strRef>
          </c:cat>
          <c:val>
            <c:numRef>
              <c:f>'[Outreach figures reformatted.xlsx]Services Advertised as Tx'!$E$3:$E$12</c:f>
              <c:numCache>
                <c:formatCode>General</c:formatCode>
                <c:ptCount val="10"/>
                <c:pt idx="0">
                  <c:v>17</c:v>
                </c:pt>
                <c:pt idx="1">
                  <c:v>12</c:v>
                </c:pt>
                <c:pt idx="2">
                  <c:v>16</c:v>
                </c:pt>
                <c:pt idx="3">
                  <c:v>20</c:v>
                </c:pt>
                <c:pt idx="4">
                  <c:v>28</c:v>
                </c:pt>
                <c:pt idx="5">
                  <c:v>12</c:v>
                </c:pt>
                <c:pt idx="6">
                  <c:v>30</c:v>
                </c:pt>
                <c:pt idx="7">
                  <c:v>24</c:v>
                </c:pt>
                <c:pt idx="8">
                  <c:v>5</c:v>
                </c:pt>
                <c:pt idx="9">
                  <c:v>21</c:v>
                </c:pt>
              </c:numCache>
            </c:numRef>
          </c:val>
          <c:extLst>
            <c:ext xmlns:c16="http://schemas.microsoft.com/office/drawing/2014/chart" uri="{C3380CC4-5D6E-409C-BE32-E72D297353CC}">
              <c16:uniqueId val="{00000003-34E9-4A15-AF93-B8F03D4FEC0A}"/>
            </c:ext>
          </c:extLst>
        </c:ser>
        <c:dLbls>
          <c:showLegendKey val="0"/>
          <c:showVal val="0"/>
          <c:showCatName val="0"/>
          <c:showSerName val="0"/>
          <c:showPercent val="0"/>
          <c:showBubbleSize val="0"/>
        </c:dLbls>
        <c:gapWidth val="150"/>
        <c:overlap val="100"/>
        <c:axId val="132007424"/>
        <c:axId val="74424896"/>
      </c:barChart>
      <c:catAx>
        <c:axId val="132007424"/>
        <c:scaling>
          <c:orientation val="maxMin"/>
        </c:scaling>
        <c:delete val="0"/>
        <c:axPos val="l"/>
        <c:numFmt formatCode="General" sourceLinked="0"/>
        <c:majorTickMark val="out"/>
        <c:minorTickMark val="none"/>
        <c:tickLblPos val="nextTo"/>
        <c:crossAx val="74424896"/>
        <c:crosses val="autoZero"/>
        <c:auto val="1"/>
        <c:lblAlgn val="ctr"/>
        <c:lblOffset val="150"/>
        <c:noMultiLvlLbl val="0"/>
      </c:catAx>
      <c:valAx>
        <c:axId val="74424896"/>
        <c:scaling>
          <c:orientation val="minMax"/>
        </c:scaling>
        <c:delete val="0"/>
        <c:axPos val="t"/>
        <c:majorGridlines/>
        <c:numFmt formatCode="General" sourceLinked="1"/>
        <c:majorTickMark val="out"/>
        <c:minorTickMark val="none"/>
        <c:tickLblPos val="nextTo"/>
        <c:crossAx val="132007424"/>
        <c:crosses val="autoZero"/>
        <c:crossBetween val="between"/>
      </c:valAx>
    </c:plotArea>
    <c:legend>
      <c:legendPos val="r"/>
      <c:overlay val="0"/>
    </c:legend>
    <c:plotVisOnly val="1"/>
    <c:dispBlanksAs val="gap"/>
    <c:showDLblsOverMax val="0"/>
  </c:chart>
  <c:txPr>
    <a:bodyPr/>
    <a:lstStyle/>
    <a:p>
      <a:pPr>
        <a:defRPr sz="12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'Legal Strategies'!$B$2</c:f>
              <c:strCache>
                <c:ptCount val="1"/>
                <c:pt idx="0">
                  <c:v>Counterproductive</c:v>
                </c:pt>
              </c:strCache>
            </c:strRef>
          </c:tx>
          <c:spPr>
            <a:solidFill>
              <a:schemeClr val="accent2"/>
            </a:solidFill>
            <a:ln>
              <a:solidFill>
                <a:schemeClr val="bg1"/>
              </a:solidFill>
            </a:ln>
          </c:spPr>
          <c:invertIfNegative val="0"/>
          <c:cat>
            <c:strRef>
              <c:f>'Legal Strategies'!$A$3:$A$11</c:f>
              <c:strCache>
                <c:ptCount val="9"/>
                <c:pt idx="0">
                  <c:v>Advised client would/could pursue court-ordered AOT</c:v>
                </c:pt>
                <c:pt idx="1">
                  <c:v>Pursued court order to AOT</c:v>
                </c:pt>
                <c:pt idx="2">
                  <c:v>Advised client that 5150 would be pursued</c:v>
                </c:pt>
                <c:pt idx="3">
                  <c:v>Pursued 5150</c:v>
                </c:pt>
                <c:pt idx="4">
                  <c:v>Advised client that s/he might face jail or probation violation</c:v>
                </c:pt>
                <c:pt idx="5">
                  <c:v>Reported client to law enforcement or probation officer</c:v>
                </c:pt>
                <c:pt idx="6">
                  <c:v>Provided documents, advocated, or supported conservatorship</c:v>
                </c:pt>
                <c:pt idx="7">
                  <c:v>Suggested MH services as jail diversion or worked with public defender to divert</c:v>
                </c:pt>
                <c:pt idx="8">
                  <c:v>Suggested participation might prevent future arrests, jail time, hospitalizations</c:v>
                </c:pt>
              </c:strCache>
            </c:strRef>
          </c:cat>
          <c:val>
            <c:numRef>
              <c:f>'Legal Strategies'!$B$3:$B$11</c:f>
              <c:numCache>
                <c:formatCode>General</c:formatCode>
                <c:ptCount val="9"/>
                <c:pt idx="0">
                  <c:v>1</c:v>
                </c:pt>
                <c:pt idx="1">
                  <c:v>0</c:v>
                </c:pt>
                <c:pt idx="2">
                  <c:v>0</c:v>
                </c:pt>
                <c:pt idx="3">
                  <c:v>1</c:v>
                </c:pt>
                <c:pt idx="4">
                  <c:v>0</c:v>
                </c:pt>
                <c:pt idx="5">
                  <c:v>0</c:v>
                </c:pt>
                <c:pt idx="6">
                  <c:v>0</c:v>
                </c:pt>
                <c:pt idx="7">
                  <c:v>0</c:v>
                </c:pt>
                <c:pt idx="8">
                  <c:v>0</c:v>
                </c:pt>
              </c:numCache>
            </c:numRef>
          </c:val>
          <c:extLst>
            <c:ext xmlns:c16="http://schemas.microsoft.com/office/drawing/2014/chart" uri="{C3380CC4-5D6E-409C-BE32-E72D297353CC}">
              <c16:uniqueId val="{00000000-FE80-47FE-8AF8-6029C1CF6970}"/>
            </c:ext>
          </c:extLst>
        </c:ser>
        <c:ser>
          <c:idx val="1"/>
          <c:order val="1"/>
          <c:tx>
            <c:strRef>
              <c:f>'Legal Strategies'!$C$2</c:f>
              <c:strCache>
                <c:ptCount val="1"/>
                <c:pt idx="0">
                  <c:v>Not Effective</c:v>
                </c:pt>
              </c:strCache>
            </c:strRef>
          </c:tx>
          <c:spPr>
            <a:solidFill>
              <a:schemeClr val="accent6"/>
            </a:solidFill>
            <a:ln>
              <a:solidFill>
                <a:schemeClr val="bg1"/>
              </a:solidFill>
            </a:ln>
          </c:spPr>
          <c:invertIfNegative val="0"/>
          <c:cat>
            <c:strRef>
              <c:f>'Legal Strategies'!$A$3:$A$11</c:f>
              <c:strCache>
                <c:ptCount val="9"/>
                <c:pt idx="0">
                  <c:v>Advised client would/could pursue court-ordered AOT</c:v>
                </c:pt>
                <c:pt idx="1">
                  <c:v>Pursued court order to AOT</c:v>
                </c:pt>
                <c:pt idx="2">
                  <c:v>Advised client that 5150 would be pursued</c:v>
                </c:pt>
                <c:pt idx="3">
                  <c:v>Pursued 5150</c:v>
                </c:pt>
                <c:pt idx="4">
                  <c:v>Advised client that s/he might face jail or probation violation</c:v>
                </c:pt>
                <c:pt idx="5">
                  <c:v>Reported client to law enforcement or probation officer</c:v>
                </c:pt>
                <c:pt idx="6">
                  <c:v>Provided documents, advocated, or supported conservatorship</c:v>
                </c:pt>
                <c:pt idx="7">
                  <c:v>Suggested MH services as jail diversion or worked with public defender to divert</c:v>
                </c:pt>
                <c:pt idx="8">
                  <c:v>Suggested participation might prevent future arrests, jail time, hospitalizations</c:v>
                </c:pt>
              </c:strCache>
            </c:strRef>
          </c:cat>
          <c:val>
            <c:numRef>
              <c:f>'Legal Strategies'!$C$3:$C$11</c:f>
              <c:numCache>
                <c:formatCode>General</c:formatCode>
                <c:ptCount val="9"/>
                <c:pt idx="0">
                  <c:v>17</c:v>
                </c:pt>
                <c:pt idx="1">
                  <c:v>4</c:v>
                </c:pt>
                <c:pt idx="2">
                  <c:v>6</c:v>
                </c:pt>
                <c:pt idx="3">
                  <c:v>3</c:v>
                </c:pt>
                <c:pt idx="4">
                  <c:v>3</c:v>
                </c:pt>
                <c:pt idx="5">
                  <c:v>0</c:v>
                </c:pt>
                <c:pt idx="6">
                  <c:v>2</c:v>
                </c:pt>
                <c:pt idx="7">
                  <c:v>2</c:v>
                </c:pt>
                <c:pt idx="8">
                  <c:v>12</c:v>
                </c:pt>
              </c:numCache>
            </c:numRef>
          </c:val>
          <c:extLst>
            <c:ext xmlns:c16="http://schemas.microsoft.com/office/drawing/2014/chart" uri="{C3380CC4-5D6E-409C-BE32-E72D297353CC}">
              <c16:uniqueId val="{00000001-FE80-47FE-8AF8-6029C1CF6970}"/>
            </c:ext>
          </c:extLst>
        </c:ser>
        <c:ser>
          <c:idx val="2"/>
          <c:order val="2"/>
          <c:tx>
            <c:strRef>
              <c:f>'Legal Strategies'!$D$2</c:f>
              <c:strCache>
                <c:ptCount val="1"/>
                <c:pt idx="0">
                  <c:v>Somewhat Effective</c:v>
                </c:pt>
              </c:strCache>
            </c:strRef>
          </c:tx>
          <c:spPr>
            <a:ln>
              <a:solidFill>
                <a:schemeClr val="bg1"/>
              </a:solidFill>
            </a:ln>
          </c:spPr>
          <c:invertIfNegative val="0"/>
          <c:cat>
            <c:strRef>
              <c:f>'Legal Strategies'!$A$3:$A$11</c:f>
              <c:strCache>
                <c:ptCount val="9"/>
                <c:pt idx="0">
                  <c:v>Advised client would/could pursue court-ordered AOT</c:v>
                </c:pt>
                <c:pt idx="1">
                  <c:v>Pursued court order to AOT</c:v>
                </c:pt>
                <c:pt idx="2">
                  <c:v>Advised client that 5150 would be pursued</c:v>
                </c:pt>
                <c:pt idx="3">
                  <c:v>Pursued 5150</c:v>
                </c:pt>
                <c:pt idx="4">
                  <c:v>Advised client that s/he might face jail or probation violation</c:v>
                </c:pt>
                <c:pt idx="5">
                  <c:v>Reported client to law enforcement or probation officer</c:v>
                </c:pt>
                <c:pt idx="6">
                  <c:v>Provided documents, advocated, or supported conservatorship</c:v>
                </c:pt>
                <c:pt idx="7">
                  <c:v>Suggested MH services as jail diversion or worked with public defender to divert</c:v>
                </c:pt>
                <c:pt idx="8">
                  <c:v>Suggested participation might prevent future arrests, jail time, hospitalizations</c:v>
                </c:pt>
              </c:strCache>
            </c:strRef>
          </c:cat>
          <c:val>
            <c:numRef>
              <c:f>'Legal Strategies'!$D$3:$D$11</c:f>
              <c:numCache>
                <c:formatCode>General</c:formatCode>
                <c:ptCount val="9"/>
                <c:pt idx="0">
                  <c:v>23</c:v>
                </c:pt>
                <c:pt idx="1">
                  <c:v>4</c:v>
                </c:pt>
                <c:pt idx="2">
                  <c:v>4</c:v>
                </c:pt>
                <c:pt idx="3">
                  <c:v>3</c:v>
                </c:pt>
                <c:pt idx="4">
                  <c:v>5</c:v>
                </c:pt>
                <c:pt idx="5">
                  <c:v>0</c:v>
                </c:pt>
                <c:pt idx="6">
                  <c:v>1</c:v>
                </c:pt>
                <c:pt idx="7">
                  <c:v>4</c:v>
                </c:pt>
                <c:pt idx="8">
                  <c:v>17</c:v>
                </c:pt>
              </c:numCache>
            </c:numRef>
          </c:val>
          <c:extLst>
            <c:ext xmlns:c16="http://schemas.microsoft.com/office/drawing/2014/chart" uri="{C3380CC4-5D6E-409C-BE32-E72D297353CC}">
              <c16:uniqueId val="{00000002-FE80-47FE-8AF8-6029C1CF6970}"/>
            </c:ext>
          </c:extLst>
        </c:ser>
        <c:ser>
          <c:idx val="3"/>
          <c:order val="3"/>
          <c:tx>
            <c:strRef>
              <c:f>'Legal Strategies'!$E$2</c:f>
              <c:strCache>
                <c:ptCount val="1"/>
                <c:pt idx="0">
                  <c:v>Very Effective</c:v>
                </c:pt>
              </c:strCache>
            </c:strRef>
          </c:tx>
          <c:spPr>
            <a:solidFill>
              <a:schemeClr val="accent1"/>
            </a:solidFill>
            <a:ln>
              <a:solidFill>
                <a:schemeClr val="bg1"/>
              </a:solidFill>
            </a:ln>
          </c:spPr>
          <c:invertIfNegative val="0"/>
          <c:cat>
            <c:strRef>
              <c:f>'Legal Strategies'!$A$3:$A$11</c:f>
              <c:strCache>
                <c:ptCount val="9"/>
                <c:pt idx="0">
                  <c:v>Advised client would/could pursue court-ordered AOT</c:v>
                </c:pt>
                <c:pt idx="1">
                  <c:v>Pursued court order to AOT</c:v>
                </c:pt>
                <c:pt idx="2">
                  <c:v>Advised client that 5150 would be pursued</c:v>
                </c:pt>
                <c:pt idx="3">
                  <c:v>Pursued 5150</c:v>
                </c:pt>
                <c:pt idx="4">
                  <c:v>Advised client that s/he might face jail or probation violation</c:v>
                </c:pt>
                <c:pt idx="5">
                  <c:v>Reported client to law enforcement or probation officer</c:v>
                </c:pt>
                <c:pt idx="6">
                  <c:v>Provided documents, advocated, or supported conservatorship</c:v>
                </c:pt>
                <c:pt idx="7">
                  <c:v>Suggested MH services as jail diversion or worked with public defender to divert</c:v>
                </c:pt>
                <c:pt idx="8">
                  <c:v>Suggested participation might prevent future arrests, jail time, hospitalizations</c:v>
                </c:pt>
              </c:strCache>
            </c:strRef>
          </c:cat>
          <c:val>
            <c:numRef>
              <c:f>'Legal Strategies'!$E$3:$E$11</c:f>
              <c:numCache>
                <c:formatCode>General</c:formatCode>
                <c:ptCount val="9"/>
                <c:pt idx="0">
                  <c:v>16</c:v>
                </c:pt>
                <c:pt idx="1">
                  <c:v>10</c:v>
                </c:pt>
                <c:pt idx="2">
                  <c:v>6</c:v>
                </c:pt>
                <c:pt idx="3">
                  <c:v>13</c:v>
                </c:pt>
                <c:pt idx="4">
                  <c:v>5</c:v>
                </c:pt>
                <c:pt idx="5">
                  <c:v>1</c:v>
                </c:pt>
                <c:pt idx="6">
                  <c:v>5</c:v>
                </c:pt>
                <c:pt idx="7">
                  <c:v>13</c:v>
                </c:pt>
                <c:pt idx="8">
                  <c:v>12</c:v>
                </c:pt>
              </c:numCache>
            </c:numRef>
          </c:val>
          <c:extLst>
            <c:ext xmlns:c16="http://schemas.microsoft.com/office/drawing/2014/chart" uri="{C3380CC4-5D6E-409C-BE32-E72D297353CC}">
              <c16:uniqueId val="{00000003-FE80-47FE-8AF8-6029C1CF6970}"/>
            </c:ext>
          </c:extLst>
        </c:ser>
        <c:dLbls>
          <c:showLegendKey val="0"/>
          <c:showVal val="0"/>
          <c:showCatName val="0"/>
          <c:showSerName val="0"/>
          <c:showPercent val="0"/>
          <c:showBubbleSize val="0"/>
        </c:dLbls>
        <c:gapWidth val="150"/>
        <c:overlap val="100"/>
        <c:axId val="132453376"/>
        <c:axId val="74427200"/>
      </c:barChart>
      <c:catAx>
        <c:axId val="132453376"/>
        <c:scaling>
          <c:orientation val="maxMin"/>
        </c:scaling>
        <c:delete val="0"/>
        <c:axPos val="l"/>
        <c:numFmt formatCode="General" sourceLinked="0"/>
        <c:majorTickMark val="out"/>
        <c:minorTickMark val="none"/>
        <c:tickLblPos val="nextTo"/>
        <c:crossAx val="74427200"/>
        <c:crosses val="autoZero"/>
        <c:auto val="1"/>
        <c:lblAlgn val="ctr"/>
        <c:lblOffset val="150"/>
        <c:noMultiLvlLbl val="0"/>
      </c:catAx>
      <c:valAx>
        <c:axId val="74427200"/>
        <c:scaling>
          <c:orientation val="minMax"/>
          <c:max val="100"/>
          <c:min val="0"/>
        </c:scaling>
        <c:delete val="0"/>
        <c:axPos val="t"/>
        <c:majorGridlines/>
        <c:numFmt formatCode="General" sourceLinked="1"/>
        <c:majorTickMark val="out"/>
        <c:minorTickMark val="none"/>
        <c:tickLblPos val="nextTo"/>
        <c:crossAx val="132453376"/>
        <c:crosses val="autoZero"/>
        <c:crossBetween val="between"/>
        <c:majorUnit val="10"/>
      </c:valAx>
    </c:plotArea>
    <c:legend>
      <c:legendPos val="r"/>
      <c:overlay val="0"/>
    </c:legend>
    <c:plotVisOnly val="1"/>
    <c:dispBlanksAs val="gap"/>
    <c:showDLblsOverMax val="0"/>
  </c:chart>
  <c:txPr>
    <a:bodyPr/>
    <a:lstStyle/>
    <a:p>
      <a:pPr>
        <a:defRPr sz="12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Sheet1!$V$2:$V$10</c:f>
              <c:strCache>
                <c:ptCount val="9"/>
                <c:pt idx="0">
                  <c:v>Unable to Locate</c:v>
                </c:pt>
                <c:pt idx="1">
                  <c:v>Transferred to ERS</c:v>
                </c:pt>
                <c:pt idx="2">
                  <c:v>Transferred to FSP</c:v>
                </c:pt>
                <c:pt idx="3">
                  <c:v>Hospitalized</c:v>
                </c:pt>
                <c:pt idx="4">
                  <c:v>Incarcerated</c:v>
                </c:pt>
                <c:pt idx="5">
                  <c:v>Conserved</c:v>
                </c:pt>
                <c:pt idx="6">
                  <c:v>Relocated</c:v>
                </c:pt>
                <c:pt idx="7">
                  <c:v>Deceased</c:v>
                </c:pt>
                <c:pt idx="8">
                  <c:v>No longer meets criteria</c:v>
                </c:pt>
              </c:strCache>
            </c:strRef>
          </c:cat>
          <c:val>
            <c:numRef>
              <c:f>Sheet1!$W$2:$W$10</c:f>
              <c:numCache>
                <c:formatCode>0%</c:formatCode>
                <c:ptCount val="9"/>
                <c:pt idx="0">
                  <c:v>0.28888888888888886</c:v>
                </c:pt>
                <c:pt idx="1">
                  <c:v>7.7777777777777779E-2</c:v>
                </c:pt>
                <c:pt idx="2">
                  <c:v>8.8888888888888892E-2</c:v>
                </c:pt>
                <c:pt idx="3">
                  <c:v>1.1111111111111112E-2</c:v>
                </c:pt>
                <c:pt idx="4">
                  <c:v>0.17777777777777778</c:v>
                </c:pt>
                <c:pt idx="5">
                  <c:v>0.13333333333333333</c:v>
                </c:pt>
                <c:pt idx="6">
                  <c:v>0.13333333333333333</c:v>
                </c:pt>
                <c:pt idx="7">
                  <c:v>2.2222222222222223E-2</c:v>
                </c:pt>
                <c:pt idx="8">
                  <c:v>5.5555555555555552E-2</c:v>
                </c:pt>
              </c:numCache>
            </c:numRef>
          </c:val>
          <c:extLst>
            <c:ext xmlns:c16="http://schemas.microsoft.com/office/drawing/2014/chart" uri="{C3380CC4-5D6E-409C-BE32-E72D297353CC}">
              <c16:uniqueId val="{00000000-6411-479B-8434-1A5D4B0D2BC1}"/>
            </c:ext>
          </c:extLst>
        </c:ser>
        <c:dLbls>
          <c:dLblPos val="outEnd"/>
          <c:showLegendKey val="0"/>
          <c:showVal val="1"/>
          <c:showCatName val="0"/>
          <c:showSerName val="0"/>
          <c:showPercent val="0"/>
          <c:showBubbleSize val="0"/>
        </c:dLbls>
        <c:gapWidth val="219"/>
        <c:overlap val="-27"/>
        <c:axId val="132551680"/>
        <c:axId val="74428352"/>
      </c:barChart>
      <c:catAx>
        <c:axId val="13255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4428352"/>
        <c:crosses val="autoZero"/>
        <c:auto val="1"/>
        <c:lblAlgn val="ctr"/>
        <c:lblOffset val="100"/>
        <c:noMultiLvlLbl val="0"/>
      </c:catAx>
      <c:valAx>
        <c:axId val="74428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2551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Sheet1!$N$2:$N$7</c:f>
              <c:strCache>
                <c:ptCount val="6"/>
                <c:pt idx="0">
                  <c:v>Unable to locate</c:v>
                </c:pt>
                <c:pt idx="1">
                  <c:v>Transferred to FSP</c:v>
                </c:pt>
                <c:pt idx="2">
                  <c:v>Hospitalized</c:v>
                </c:pt>
                <c:pt idx="3">
                  <c:v>Incarcerated</c:v>
                </c:pt>
                <c:pt idx="4">
                  <c:v>Conserved</c:v>
                </c:pt>
                <c:pt idx="5">
                  <c:v>Relocated</c:v>
                </c:pt>
              </c:strCache>
            </c:strRef>
          </c:cat>
          <c:val>
            <c:numRef>
              <c:f>Sheet1!$O$2:$O$7</c:f>
              <c:numCache>
                <c:formatCode>0%</c:formatCode>
                <c:ptCount val="6"/>
                <c:pt idx="0">
                  <c:v>0.56097560975609762</c:v>
                </c:pt>
                <c:pt idx="1">
                  <c:v>0.12195121951219512</c:v>
                </c:pt>
                <c:pt idx="2">
                  <c:v>7.3170731707317069E-2</c:v>
                </c:pt>
                <c:pt idx="3">
                  <c:v>7.3170731707317069E-2</c:v>
                </c:pt>
                <c:pt idx="4">
                  <c:v>4.878048780487805E-2</c:v>
                </c:pt>
                <c:pt idx="5">
                  <c:v>9.7560975609756101E-2</c:v>
                </c:pt>
              </c:numCache>
            </c:numRef>
          </c:val>
          <c:extLst>
            <c:ext xmlns:c16="http://schemas.microsoft.com/office/drawing/2014/chart" uri="{C3380CC4-5D6E-409C-BE32-E72D297353CC}">
              <c16:uniqueId val="{00000000-8F79-4BA2-9BA4-FF145DC5749A}"/>
            </c:ext>
          </c:extLst>
        </c:ser>
        <c:dLbls>
          <c:dLblPos val="outEnd"/>
          <c:showLegendKey val="0"/>
          <c:showVal val="1"/>
          <c:showCatName val="0"/>
          <c:showSerName val="0"/>
          <c:showPercent val="0"/>
          <c:showBubbleSize val="0"/>
        </c:dLbls>
        <c:gapWidth val="219"/>
        <c:overlap val="-27"/>
        <c:axId val="132553728"/>
        <c:axId val="74431232"/>
      </c:barChart>
      <c:catAx>
        <c:axId val="13255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4431232"/>
        <c:crosses val="autoZero"/>
        <c:auto val="1"/>
        <c:lblAlgn val="ctr"/>
        <c:lblOffset val="100"/>
        <c:noMultiLvlLbl val="0"/>
      </c:catAx>
      <c:valAx>
        <c:axId val="74431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2553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r>
              <a:rPr lang="en-US" sz="2000" dirty="0" smtClean="0"/>
              <a:t>Race/ Ethnicity</a:t>
            </a:r>
            <a:endParaRPr lang="en-US" sz="2000" dirty="0"/>
          </a:p>
        </c:rich>
      </c:tx>
      <c:overlay val="0"/>
      <c:spPr>
        <a:noFill/>
        <a:ln>
          <a:noFill/>
        </a:ln>
        <a:effectLst/>
      </c:sp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9F73-4847-AA4D-9ADEB1AD22E4}"/>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9F73-4847-AA4D-9ADEB1AD22E4}"/>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9F73-4847-AA4D-9ADEB1AD22E4}"/>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9F73-4847-AA4D-9ADEB1AD22E4}"/>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9-9F73-4847-AA4D-9ADEB1AD22E4}"/>
              </c:ext>
            </c:extLst>
          </c:dPt>
          <c:dPt>
            <c:idx val="5"/>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B-9F73-4847-AA4D-9ADEB1AD22E4}"/>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effectLst/>
                      <a:latin typeface="+mn-lt"/>
                      <a:ea typeface="+mn-ea"/>
                      <a:cs typeface="+mn-cs"/>
                    </a:defRPr>
                  </a:pPr>
                  <a:endParaRPr lang="en-US"/>
                </a:p>
              </c:txPr>
              <c:dLblPos val="inEnd"/>
              <c:showLegendKey val="0"/>
              <c:showVal val="1"/>
              <c:showCatName val="1"/>
              <c:showSerName val="0"/>
              <c:showPercent val="0"/>
              <c:showBubbleSize val="0"/>
              <c:extLst>
                <c:ext xmlns:c16="http://schemas.microsoft.com/office/drawing/2014/chart" uri="{C3380CC4-5D6E-409C-BE32-E72D297353CC}">
                  <c16:uniqueId val="{00000001-9F73-4847-AA4D-9ADEB1AD22E4}"/>
                </c:ext>
              </c:extLst>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effectLst/>
                      <a:latin typeface="+mn-lt"/>
                      <a:ea typeface="+mn-ea"/>
                      <a:cs typeface="+mn-cs"/>
                    </a:defRPr>
                  </a:pPr>
                  <a:endParaRPr lang="en-US"/>
                </a:p>
              </c:txPr>
              <c:dLblPos val="inEnd"/>
              <c:showLegendKey val="0"/>
              <c:showVal val="1"/>
              <c:showCatName val="1"/>
              <c:showSerName val="0"/>
              <c:showPercent val="0"/>
              <c:showBubbleSize val="0"/>
              <c:extLst>
                <c:ext xmlns:c16="http://schemas.microsoft.com/office/drawing/2014/chart" uri="{C3380CC4-5D6E-409C-BE32-E72D297353CC}">
                  <c16:uniqueId val="{00000003-9F73-4847-AA4D-9ADEB1AD22E4}"/>
                </c:ext>
              </c:extLst>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effectLst/>
                      <a:latin typeface="+mn-lt"/>
                      <a:ea typeface="+mn-ea"/>
                      <a:cs typeface="+mn-cs"/>
                    </a:defRPr>
                  </a:pPr>
                  <a:endParaRPr lang="en-US"/>
                </a:p>
              </c:txPr>
              <c:dLblPos val="inEnd"/>
              <c:showLegendKey val="0"/>
              <c:showVal val="1"/>
              <c:showCatName val="1"/>
              <c:showSerName val="0"/>
              <c:showPercent val="0"/>
              <c:showBubbleSize val="0"/>
              <c:extLst>
                <c:ext xmlns:c16="http://schemas.microsoft.com/office/drawing/2014/chart" uri="{C3380CC4-5D6E-409C-BE32-E72D297353CC}">
                  <c16:uniqueId val="{00000005-9F73-4847-AA4D-9ADEB1AD22E4}"/>
                </c:ext>
              </c:extLst>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effectLst/>
                      <a:latin typeface="+mn-lt"/>
                      <a:ea typeface="+mn-ea"/>
                      <a:cs typeface="+mn-cs"/>
                    </a:defRPr>
                  </a:pPr>
                  <a:endParaRPr lang="en-US"/>
                </a:p>
              </c:txPr>
              <c:dLblPos val="inEnd"/>
              <c:showLegendKey val="0"/>
              <c:showVal val="1"/>
              <c:showCatName val="1"/>
              <c:showSerName val="0"/>
              <c:showPercent val="0"/>
              <c:showBubbleSize val="0"/>
              <c:extLst>
                <c:ext xmlns:c16="http://schemas.microsoft.com/office/drawing/2014/chart" uri="{C3380CC4-5D6E-409C-BE32-E72D297353CC}">
                  <c16:uniqueId val="{00000007-9F73-4847-AA4D-9ADEB1AD22E4}"/>
                </c:ext>
              </c:extLst>
            </c:dLbl>
            <c:dLbl>
              <c:idx val="4"/>
              <c:layout>
                <c:manualLayout>
                  <c:x val="0.11696012765898642"/>
                  <c:y val="0.21158920690324215"/>
                </c:manualLayout>
              </c:layout>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F73-4847-AA4D-9ADEB1AD22E4}"/>
                </c:ext>
              </c:extLst>
            </c:dLbl>
            <c:dLbl>
              <c:idx val="5"/>
              <c:layout>
                <c:manualLayout>
                  <c:x val="3.6828679947334207E-2"/>
                  <c:y val="3.1146950432475985E-2"/>
                </c:manualLayout>
              </c:layout>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F73-4847-AA4D-9ADEB1AD22E4}"/>
                </c:ext>
              </c:extLst>
            </c:dLbl>
            <c:spPr>
              <a:noFill/>
              <a:ln>
                <a:no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effectLst/>
                    <a:latin typeface="+mn-lt"/>
                    <a:ea typeface="+mn-ea"/>
                    <a:cs typeface="+mn-cs"/>
                  </a:defRPr>
                </a:pPr>
                <a:endParaRPr lang="en-US"/>
              </a:p>
            </c:txPr>
            <c:dLblPos val="inEnd"/>
            <c:showLegendKey val="0"/>
            <c:showVal val="1"/>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Sheet1!$AO$2:$AO$7</c:f>
              <c:strCache>
                <c:ptCount val="6"/>
                <c:pt idx="0">
                  <c:v>Race / Ethnicity</c:v>
                </c:pt>
                <c:pt idx="1">
                  <c:v>White</c:v>
                </c:pt>
                <c:pt idx="2">
                  <c:v>Hispanic</c:v>
                </c:pt>
                <c:pt idx="3">
                  <c:v>Black</c:v>
                </c:pt>
                <c:pt idx="4">
                  <c:v>Asian/Pacific Islander</c:v>
                </c:pt>
                <c:pt idx="5">
                  <c:v>Other</c:v>
                </c:pt>
              </c:strCache>
            </c:strRef>
          </c:cat>
          <c:val>
            <c:numRef>
              <c:f>Sheet1!$AP$2:$AP$7</c:f>
              <c:numCache>
                <c:formatCode>0%</c:formatCode>
                <c:ptCount val="6"/>
                <c:pt idx="1">
                  <c:v>0.34</c:v>
                </c:pt>
                <c:pt idx="2">
                  <c:v>0.28000000000000003</c:v>
                </c:pt>
                <c:pt idx="3">
                  <c:v>0.26</c:v>
                </c:pt>
                <c:pt idx="4">
                  <c:v>0.09</c:v>
                </c:pt>
                <c:pt idx="5">
                  <c:v>0.03</c:v>
                </c:pt>
              </c:numCache>
            </c:numRef>
          </c:val>
          <c:extLst>
            <c:ext xmlns:c16="http://schemas.microsoft.com/office/drawing/2014/chart" uri="{C3380CC4-5D6E-409C-BE32-E72D297353CC}">
              <c16:uniqueId val="{0000000C-9F73-4847-AA4D-9ADEB1AD22E4}"/>
            </c:ext>
          </c:extLst>
        </c:ser>
        <c:dLbls>
          <c:dLblPos val="in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smtClean="0"/>
              <a:t>Housing Status</a:t>
            </a:r>
            <a:endParaRPr lang="en-US" sz="1800" b="1" dirty="0"/>
          </a:p>
        </c:rich>
      </c:tx>
      <c:overlay val="0"/>
      <c:spPr>
        <a:noFill/>
        <a:ln>
          <a:noFill/>
        </a:ln>
        <a:effectLst/>
      </c:spPr>
    </c:title>
    <c:autoTitleDeleted val="0"/>
    <c:plotArea>
      <c:layout/>
      <c:barChart>
        <c:barDir val="col"/>
        <c:grouping val="clustered"/>
        <c:varyColors val="1"/>
        <c:ser>
          <c:idx val="0"/>
          <c:order val="0"/>
          <c:tx>
            <c:strRef>
              <c:f>Sheet1!$AP$11</c:f>
              <c:strCache>
                <c:ptCount val="1"/>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D085-44DC-8B9D-09DD751162F0}"/>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D085-44DC-8B9D-09DD751162F0}"/>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D085-44DC-8B9D-09DD751162F0}"/>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D085-44DC-8B9D-09DD751162F0}"/>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D085-44DC-8B9D-09DD751162F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Sheet1!$AO$12:$AO$16</c:f>
              <c:strCache>
                <c:ptCount val="5"/>
                <c:pt idx="0">
                  <c:v>Homeless</c:v>
                </c:pt>
                <c:pt idx="1">
                  <c:v>With Family</c:v>
                </c:pt>
                <c:pt idx="2">
                  <c:v>Apartment</c:v>
                </c:pt>
                <c:pt idx="3">
                  <c:v>Rehab / MH Facility</c:v>
                </c:pt>
                <c:pt idx="4">
                  <c:v>Jail</c:v>
                </c:pt>
              </c:strCache>
            </c:strRef>
          </c:cat>
          <c:val>
            <c:numRef>
              <c:f>Sheet1!$AP$12:$AP$16</c:f>
              <c:numCache>
                <c:formatCode>0%</c:formatCode>
                <c:ptCount val="5"/>
                <c:pt idx="0">
                  <c:v>0.43</c:v>
                </c:pt>
                <c:pt idx="1">
                  <c:v>0.25</c:v>
                </c:pt>
                <c:pt idx="2">
                  <c:v>0.18</c:v>
                </c:pt>
                <c:pt idx="3">
                  <c:v>0.09</c:v>
                </c:pt>
                <c:pt idx="4">
                  <c:v>0.06</c:v>
                </c:pt>
              </c:numCache>
            </c:numRef>
          </c:val>
          <c:extLst>
            <c:ext xmlns:c16="http://schemas.microsoft.com/office/drawing/2014/chart" uri="{C3380CC4-5D6E-409C-BE32-E72D297353CC}">
              <c16:uniqueId val="{00000000-6D63-4E68-A262-3D5154144557}"/>
            </c:ext>
          </c:extLst>
        </c:ser>
        <c:dLbls>
          <c:showLegendKey val="0"/>
          <c:showVal val="0"/>
          <c:showCatName val="0"/>
          <c:showSerName val="0"/>
          <c:showPercent val="0"/>
          <c:showBubbleSize val="0"/>
        </c:dLbls>
        <c:gapWidth val="219"/>
        <c:overlap val="-27"/>
        <c:axId val="132680192"/>
        <c:axId val="74631424"/>
      </c:barChart>
      <c:catAx>
        <c:axId val="132680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4631424"/>
        <c:crosses val="autoZero"/>
        <c:auto val="1"/>
        <c:lblAlgn val="ctr"/>
        <c:lblOffset val="100"/>
        <c:noMultiLvlLbl val="0"/>
      </c:catAx>
      <c:valAx>
        <c:axId val="74631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2680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Sheet1!$G$2:$G$10</c:f>
              <c:strCache>
                <c:ptCount val="9"/>
                <c:pt idx="0">
                  <c:v>Unable to locate</c:v>
                </c:pt>
                <c:pt idx="1">
                  <c:v>Receiving services</c:v>
                </c:pt>
                <c:pt idx="2">
                  <c:v>Conserved</c:v>
                </c:pt>
                <c:pt idx="3">
                  <c:v>Incarcerated</c:v>
                </c:pt>
                <c:pt idx="4">
                  <c:v>Referral withdrawn</c:v>
                </c:pt>
                <c:pt idx="5">
                  <c:v>Not deteriorating</c:v>
                </c:pt>
                <c:pt idx="6">
                  <c:v>Out of County</c:v>
                </c:pt>
                <c:pt idx="7">
                  <c:v>Referred to other services</c:v>
                </c:pt>
                <c:pt idx="8">
                  <c:v>Deceased</c:v>
                </c:pt>
              </c:strCache>
            </c:strRef>
          </c:cat>
          <c:val>
            <c:numRef>
              <c:f>Sheet1!$H$2:$H$10</c:f>
              <c:numCache>
                <c:formatCode>0%</c:formatCode>
                <c:ptCount val="9"/>
                <c:pt idx="0">
                  <c:v>0.40148698884758366</c:v>
                </c:pt>
                <c:pt idx="1">
                  <c:v>0.19330855018587362</c:v>
                </c:pt>
                <c:pt idx="2">
                  <c:v>0.14126394052044611</c:v>
                </c:pt>
                <c:pt idx="3">
                  <c:v>9.2936802973977689E-2</c:v>
                </c:pt>
                <c:pt idx="4">
                  <c:v>5.5762081784386616E-2</c:v>
                </c:pt>
                <c:pt idx="5">
                  <c:v>4.8327137546468404E-2</c:v>
                </c:pt>
                <c:pt idx="6">
                  <c:v>3.717472118959108E-2</c:v>
                </c:pt>
                <c:pt idx="7">
                  <c:v>2.2304832713754646E-2</c:v>
                </c:pt>
                <c:pt idx="8">
                  <c:v>7.4349442379182153E-3</c:v>
                </c:pt>
              </c:numCache>
            </c:numRef>
          </c:val>
          <c:extLst>
            <c:ext xmlns:c16="http://schemas.microsoft.com/office/drawing/2014/chart" uri="{C3380CC4-5D6E-409C-BE32-E72D297353CC}">
              <c16:uniqueId val="{00000000-241E-48C4-9544-474430EC9FC1}"/>
            </c:ext>
          </c:extLst>
        </c:ser>
        <c:dLbls>
          <c:dLblPos val="outEnd"/>
          <c:showLegendKey val="0"/>
          <c:showVal val="1"/>
          <c:showCatName val="0"/>
          <c:showSerName val="0"/>
          <c:showPercent val="0"/>
          <c:showBubbleSize val="0"/>
        </c:dLbls>
        <c:gapWidth val="219"/>
        <c:overlap val="-27"/>
        <c:axId val="95803392"/>
        <c:axId val="62554112"/>
      </c:barChart>
      <c:catAx>
        <c:axId val="9580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2554112"/>
        <c:crosses val="autoZero"/>
        <c:auto val="1"/>
        <c:lblAlgn val="ctr"/>
        <c:lblOffset val="100"/>
        <c:noMultiLvlLbl val="0"/>
      </c:catAx>
      <c:valAx>
        <c:axId val="62554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5803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800"/>
            </a:pPr>
            <a:r>
              <a:rPr lang="en-US" sz="1800"/>
              <a:t>Gender</a:t>
            </a:r>
          </a:p>
        </c:rich>
      </c:tx>
      <c:overlay val="0"/>
      <c:spPr>
        <a:noFill/>
        <a:ln>
          <a:noFill/>
        </a:ln>
        <a:effectLst/>
      </c:spPr>
    </c:title>
    <c:autoTitleDeleted val="0"/>
    <c:plotArea>
      <c:layout/>
      <c:pieChart>
        <c:varyColors val="1"/>
        <c:ser>
          <c:idx val="0"/>
          <c:order val="0"/>
          <c:tx>
            <c:strRef>
              <c:f>Sheet1!$AD$1</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F0-4260-A65A-F49E4345FE6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CF0-4260-A65A-F49E4345FE6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CF0-4260-A65A-F49E4345FE6F}"/>
              </c:ext>
            </c:extLst>
          </c:dPt>
          <c:dLbls>
            <c:spPr>
              <a:noFill/>
              <a:ln>
                <a:noFill/>
              </a:ln>
              <a:effectLst/>
            </c:spPr>
            <c:txPr>
              <a:bodyPr rot="0" vert="horz"/>
              <a:lstStyle/>
              <a:p>
                <a:pPr>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Sheet1!$AC$2:$AC$4</c:f>
              <c:strCache>
                <c:ptCount val="3"/>
                <c:pt idx="0">
                  <c:v>Male</c:v>
                </c:pt>
                <c:pt idx="1">
                  <c:v>Female</c:v>
                </c:pt>
                <c:pt idx="2">
                  <c:v>Transgender</c:v>
                </c:pt>
              </c:strCache>
            </c:strRef>
          </c:cat>
          <c:val>
            <c:numRef>
              <c:f>Sheet1!$AD$2:$AD$4</c:f>
              <c:numCache>
                <c:formatCode>0%</c:formatCode>
                <c:ptCount val="3"/>
                <c:pt idx="0">
                  <c:v>0.63</c:v>
                </c:pt>
                <c:pt idx="1">
                  <c:v>0.36</c:v>
                </c:pt>
                <c:pt idx="2">
                  <c:v>0.01</c:v>
                </c:pt>
              </c:numCache>
            </c:numRef>
          </c:val>
          <c:extLst>
            <c:ext xmlns:c16="http://schemas.microsoft.com/office/drawing/2014/chart" uri="{C3380CC4-5D6E-409C-BE32-E72D297353CC}">
              <c16:uniqueId val="{00000006-FCF0-4260-A65A-F49E4345FE6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800"/>
            </a:pPr>
            <a:r>
              <a:rPr lang="en-US" sz="1800" dirty="0"/>
              <a:t>Referring Party</a:t>
            </a:r>
          </a:p>
        </c:rich>
      </c:tx>
      <c:overlay val="0"/>
      <c:spPr>
        <a:noFill/>
        <a:ln>
          <a:noFill/>
        </a:ln>
        <a:effectLst/>
      </c:spPr>
    </c:title>
    <c:autoTitleDeleted val="0"/>
    <c:plotArea>
      <c:layout/>
      <c:pieChart>
        <c:varyColors val="1"/>
        <c:ser>
          <c:idx val="0"/>
          <c:order val="0"/>
          <c:tx>
            <c:strRef>
              <c:f>Sheet1!$AD$5</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0D-491B-B76B-B1ABA6DD54C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0D-491B-B76B-B1ABA6DD54C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20D-491B-B76B-B1ABA6DD54C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20D-491B-B76B-B1ABA6DD54C0}"/>
              </c:ext>
            </c:extLst>
          </c:dPt>
          <c:dLbls>
            <c:spPr>
              <a:noFill/>
              <a:ln>
                <a:noFill/>
              </a:ln>
              <a:effectLst/>
            </c:spPr>
            <c:txPr>
              <a:bodyPr rot="0" vert="horz"/>
              <a:lstStyle/>
              <a:p>
                <a:pPr>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Sheet1!$AC$6:$AC$9</c:f>
              <c:strCache>
                <c:ptCount val="4"/>
                <c:pt idx="0">
                  <c:v>Treatment provider</c:v>
                </c:pt>
                <c:pt idx="1">
                  <c:v>Family</c:v>
                </c:pt>
                <c:pt idx="2">
                  <c:v>Police</c:v>
                </c:pt>
                <c:pt idx="3">
                  <c:v>Roommate</c:v>
                </c:pt>
              </c:strCache>
            </c:strRef>
          </c:cat>
          <c:val>
            <c:numRef>
              <c:f>Sheet1!$AD$6:$AD$9</c:f>
              <c:numCache>
                <c:formatCode>0%</c:formatCode>
                <c:ptCount val="4"/>
                <c:pt idx="0">
                  <c:v>0.61</c:v>
                </c:pt>
                <c:pt idx="1">
                  <c:v>0.26</c:v>
                </c:pt>
                <c:pt idx="2">
                  <c:v>0.12</c:v>
                </c:pt>
                <c:pt idx="3">
                  <c:v>0.01</c:v>
                </c:pt>
              </c:numCache>
            </c:numRef>
          </c:val>
          <c:extLst>
            <c:ext xmlns:c16="http://schemas.microsoft.com/office/drawing/2014/chart" uri="{C3380CC4-5D6E-409C-BE32-E72D297353CC}">
              <c16:uniqueId val="{00000008-420D-491B-B76B-B1ABA6DD54C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b="1" dirty="0" smtClean="0">
                <a:solidFill>
                  <a:schemeClr val="tx1"/>
                </a:solidFill>
              </a:rPr>
              <a:t>Substance</a:t>
            </a:r>
            <a:r>
              <a:rPr lang="en-US" sz="1800" b="1" baseline="0" dirty="0" smtClean="0">
                <a:solidFill>
                  <a:schemeClr val="tx1"/>
                </a:solidFill>
              </a:rPr>
              <a:t> Use</a:t>
            </a:r>
            <a:endParaRPr lang="en-US" sz="1800" b="1" dirty="0">
              <a:solidFill>
                <a:schemeClr val="tx1"/>
              </a:solidFill>
            </a:endParaRPr>
          </a:p>
        </c:rich>
      </c:tx>
      <c:overlay val="0"/>
      <c:spPr>
        <a:noFill/>
        <a:ln>
          <a:noFill/>
        </a:ln>
        <a:effectLst/>
      </c:spPr>
    </c:title>
    <c:autoTitleDeleted val="0"/>
    <c:plotArea>
      <c:layout/>
      <c:pieChart>
        <c:varyColors val="1"/>
        <c:ser>
          <c:idx val="0"/>
          <c:order val="0"/>
          <c:tx>
            <c:strRef>
              <c:f>Sheet1!$AD$10</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BA2-4686-93D3-6402D125413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BA2-4686-93D3-6402D125413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BA2-4686-93D3-6402D125413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BA2-4686-93D3-6402D125413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BA2-4686-93D3-6402D1254138}"/>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Sheet1!$AC$11:$AC$15</c:f>
              <c:strCache>
                <c:ptCount val="5"/>
                <c:pt idx="0">
                  <c:v>Current Use</c:v>
                </c:pt>
                <c:pt idx="1">
                  <c:v>Past Use</c:v>
                </c:pt>
                <c:pt idx="2">
                  <c:v>Suspected Use</c:v>
                </c:pt>
                <c:pt idx="3">
                  <c:v>Never Used</c:v>
                </c:pt>
                <c:pt idx="4">
                  <c:v>Missing </c:v>
                </c:pt>
              </c:strCache>
            </c:strRef>
          </c:cat>
          <c:val>
            <c:numRef>
              <c:f>Sheet1!$AD$11:$AD$15</c:f>
              <c:numCache>
                <c:formatCode>0%</c:formatCode>
                <c:ptCount val="5"/>
                <c:pt idx="0">
                  <c:v>0.33</c:v>
                </c:pt>
                <c:pt idx="1">
                  <c:v>0.18</c:v>
                </c:pt>
                <c:pt idx="2">
                  <c:v>0.13</c:v>
                </c:pt>
                <c:pt idx="3">
                  <c:v>0.09</c:v>
                </c:pt>
                <c:pt idx="4">
                  <c:v>0.27</c:v>
                </c:pt>
              </c:numCache>
            </c:numRef>
          </c:val>
          <c:extLst>
            <c:ext xmlns:c16="http://schemas.microsoft.com/office/drawing/2014/chart" uri="{C3380CC4-5D6E-409C-BE32-E72D297353CC}">
              <c16:uniqueId val="{0000000A-8BA2-4686-93D3-6402D125413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r>
              <a:rPr lang="en-US" sz="2000" dirty="0" smtClean="0"/>
              <a:t>Race/ Ethnicity</a:t>
            </a:r>
            <a:endParaRPr lang="en-US" sz="2000" dirty="0"/>
          </a:p>
        </c:rich>
      </c:tx>
      <c:overlay val="0"/>
      <c:spPr>
        <a:noFill/>
        <a:ln>
          <a:noFill/>
        </a:ln>
        <a:effectLst/>
      </c:sp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9F73-4847-AA4D-9ADEB1AD22E4}"/>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9F73-4847-AA4D-9ADEB1AD22E4}"/>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9F73-4847-AA4D-9ADEB1AD22E4}"/>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9F73-4847-AA4D-9ADEB1AD22E4}"/>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9-9F73-4847-AA4D-9ADEB1AD22E4}"/>
              </c:ext>
            </c:extLst>
          </c:dPt>
          <c:dPt>
            <c:idx val="5"/>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B-9F73-4847-AA4D-9ADEB1AD22E4}"/>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effectLst/>
                      <a:latin typeface="+mn-lt"/>
                      <a:ea typeface="+mn-ea"/>
                      <a:cs typeface="+mn-cs"/>
                    </a:defRPr>
                  </a:pPr>
                  <a:endParaRPr lang="en-US"/>
                </a:p>
              </c:txPr>
              <c:dLblPos val="inEnd"/>
              <c:showLegendKey val="0"/>
              <c:showVal val="1"/>
              <c:showCatName val="1"/>
              <c:showSerName val="0"/>
              <c:showPercent val="0"/>
              <c:showBubbleSize val="0"/>
              <c:extLst>
                <c:ext xmlns:c16="http://schemas.microsoft.com/office/drawing/2014/chart" uri="{C3380CC4-5D6E-409C-BE32-E72D297353CC}">
                  <c16:uniqueId val="{00000001-9F73-4847-AA4D-9ADEB1AD22E4}"/>
                </c:ext>
              </c:extLst>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effectLst/>
                      <a:latin typeface="+mn-lt"/>
                      <a:ea typeface="+mn-ea"/>
                      <a:cs typeface="+mn-cs"/>
                    </a:defRPr>
                  </a:pPr>
                  <a:endParaRPr lang="en-US"/>
                </a:p>
              </c:txPr>
              <c:dLblPos val="inEnd"/>
              <c:showLegendKey val="0"/>
              <c:showVal val="1"/>
              <c:showCatName val="1"/>
              <c:showSerName val="0"/>
              <c:showPercent val="0"/>
              <c:showBubbleSize val="0"/>
              <c:extLst>
                <c:ext xmlns:c16="http://schemas.microsoft.com/office/drawing/2014/chart" uri="{C3380CC4-5D6E-409C-BE32-E72D297353CC}">
                  <c16:uniqueId val="{00000003-9F73-4847-AA4D-9ADEB1AD22E4}"/>
                </c:ext>
              </c:extLst>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effectLst/>
                      <a:latin typeface="+mn-lt"/>
                      <a:ea typeface="+mn-ea"/>
                      <a:cs typeface="+mn-cs"/>
                    </a:defRPr>
                  </a:pPr>
                  <a:endParaRPr lang="en-US"/>
                </a:p>
              </c:txPr>
              <c:dLblPos val="inEnd"/>
              <c:showLegendKey val="0"/>
              <c:showVal val="1"/>
              <c:showCatName val="1"/>
              <c:showSerName val="0"/>
              <c:showPercent val="0"/>
              <c:showBubbleSize val="0"/>
              <c:extLst>
                <c:ext xmlns:c16="http://schemas.microsoft.com/office/drawing/2014/chart" uri="{C3380CC4-5D6E-409C-BE32-E72D297353CC}">
                  <c16:uniqueId val="{00000005-9F73-4847-AA4D-9ADEB1AD22E4}"/>
                </c:ext>
              </c:extLst>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effectLst/>
                      <a:latin typeface="+mn-lt"/>
                      <a:ea typeface="+mn-ea"/>
                      <a:cs typeface="+mn-cs"/>
                    </a:defRPr>
                  </a:pPr>
                  <a:endParaRPr lang="en-US"/>
                </a:p>
              </c:txPr>
              <c:dLblPos val="inEnd"/>
              <c:showLegendKey val="0"/>
              <c:showVal val="1"/>
              <c:showCatName val="1"/>
              <c:showSerName val="0"/>
              <c:showPercent val="0"/>
              <c:showBubbleSize val="0"/>
              <c:extLst>
                <c:ext xmlns:c16="http://schemas.microsoft.com/office/drawing/2014/chart" uri="{C3380CC4-5D6E-409C-BE32-E72D297353CC}">
                  <c16:uniqueId val="{00000007-9F73-4847-AA4D-9ADEB1AD22E4}"/>
                </c:ext>
              </c:extLst>
            </c:dLbl>
            <c:dLbl>
              <c:idx val="4"/>
              <c:layout>
                <c:manualLayout>
                  <c:x val="0.11696012765898642"/>
                  <c:y val="0.21158920690324215"/>
                </c:manualLayout>
              </c:layout>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F73-4847-AA4D-9ADEB1AD22E4}"/>
                </c:ext>
              </c:extLst>
            </c:dLbl>
            <c:dLbl>
              <c:idx val="5"/>
              <c:layout>
                <c:manualLayout>
                  <c:x val="3.6828679947334207E-2"/>
                  <c:y val="3.1146950432475985E-2"/>
                </c:manualLayout>
              </c:layout>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F73-4847-AA4D-9ADEB1AD22E4}"/>
                </c:ext>
              </c:extLst>
            </c:dLbl>
            <c:spPr>
              <a:noFill/>
              <a:ln>
                <a:no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effectLst/>
                    <a:latin typeface="+mn-lt"/>
                    <a:ea typeface="+mn-ea"/>
                    <a:cs typeface="+mn-cs"/>
                  </a:defRPr>
                </a:pPr>
                <a:endParaRPr lang="en-US"/>
              </a:p>
            </c:txPr>
            <c:dLblPos val="inEnd"/>
            <c:showLegendKey val="0"/>
            <c:showVal val="1"/>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Sheet1!$AO$2:$AO$7</c:f>
              <c:strCache>
                <c:ptCount val="6"/>
                <c:pt idx="0">
                  <c:v>Race / Ethnicity</c:v>
                </c:pt>
                <c:pt idx="1">
                  <c:v>White</c:v>
                </c:pt>
                <c:pt idx="2">
                  <c:v>Hispanic</c:v>
                </c:pt>
                <c:pt idx="3">
                  <c:v>Black</c:v>
                </c:pt>
                <c:pt idx="4">
                  <c:v>Asian/Pacific Islander</c:v>
                </c:pt>
                <c:pt idx="5">
                  <c:v>Other</c:v>
                </c:pt>
              </c:strCache>
            </c:strRef>
          </c:cat>
          <c:val>
            <c:numRef>
              <c:f>Sheet1!$AP$2:$AP$7</c:f>
              <c:numCache>
                <c:formatCode>0%</c:formatCode>
                <c:ptCount val="6"/>
                <c:pt idx="1">
                  <c:v>0.34</c:v>
                </c:pt>
                <c:pt idx="2">
                  <c:v>0.28000000000000003</c:v>
                </c:pt>
                <c:pt idx="3">
                  <c:v>0.26</c:v>
                </c:pt>
                <c:pt idx="4">
                  <c:v>0.09</c:v>
                </c:pt>
                <c:pt idx="5">
                  <c:v>0.03</c:v>
                </c:pt>
              </c:numCache>
            </c:numRef>
          </c:val>
          <c:extLst>
            <c:ext xmlns:c16="http://schemas.microsoft.com/office/drawing/2014/chart" uri="{C3380CC4-5D6E-409C-BE32-E72D297353CC}">
              <c16:uniqueId val="{0000000C-9F73-4847-AA4D-9ADEB1AD22E4}"/>
            </c:ext>
          </c:extLst>
        </c:ser>
        <c:dLbls>
          <c:dLblPos val="in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smtClean="0"/>
              <a:t>Housing Status</a:t>
            </a:r>
            <a:endParaRPr lang="en-US" sz="1800" b="1" dirty="0"/>
          </a:p>
        </c:rich>
      </c:tx>
      <c:overlay val="0"/>
      <c:spPr>
        <a:noFill/>
        <a:ln>
          <a:noFill/>
        </a:ln>
        <a:effectLst/>
      </c:spPr>
    </c:title>
    <c:autoTitleDeleted val="0"/>
    <c:plotArea>
      <c:layout/>
      <c:barChart>
        <c:barDir val="col"/>
        <c:grouping val="clustered"/>
        <c:varyColors val="1"/>
        <c:ser>
          <c:idx val="0"/>
          <c:order val="0"/>
          <c:tx>
            <c:strRef>
              <c:f>Sheet1!$AP$11</c:f>
              <c:strCache>
                <c:ptCount val="1"/>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0B3D-4886-A5A0-80BD45BB7BD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0B3D-4886-A5A0-80BD45BB7BD6}"/>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0B3D-4886-A5A0-80BD45BB7BD6}"/>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0B3D-4886-A5A0-80BD45BB7BD6}"/>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0B3D-4886-A5A0-80BD45BB7BD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Sheet1!$AO$12:$AO$16</c:f>
              <c:strCache>
                <c:ptCount val="5"/>
                <c:pt idx="0">
                  <c:v>Homeless</c:v>
                </c:pt>
                <c:pt idx="1">
                  <c:v>With Family</c:v>
                </c:pt>
                <c:pt idx="2">
                  <c:v>Apartment</c:v>
                </c:pt>
                <c:pt idx="3">
                  <c:v>Rehab / MH Facility</c:v>
                </c:pt>
                <c:pt idx="4">
                  <c:v>Jail</c:v>
                </c:pt>
              </c:strCache>
            </c:strRef>
          </c:cat>
          <c:val>
            <c:numRef>
              <c:f>Sheet1!$AP$12:$AP$16</c:f>
              <c:numCache>
                <c:formatCode>0%</c:formatCode>
                <c:ptCount val="5"/>
                <c:pt idx="0">
                  <c:v>0.43</c:v>
                </c:pt>
                <c:pt idx="1">
                  <c:v>0.25</c:v>
                </c:pt>
                <c:pt idx="2">
                  <c:v>0.18</c:v>
                </c:pt>
                <c:pt idx="3">
                  <c:v>0.09</c:v>
                </c:pt>
                <c:pt idx="4">
                  <c:v>0.06</c:v>
                </c:pt>
              </c:numCache>
            </c:numRef>
          </c:val>
          <c:extLst>
            <c:ext xmlns:c16="http://schemas.microsoft.com/office/drawing/2014/chart" uri="{C3380CC4-5D6E-409C-BE32-E72D297353CC}">
              <c16:uniqueId val="{00000000-6D63-4E68-A262-3D5154144557}"/>
            </c:ext>
          </c:extLst>
        </c:ser>
        <c:dLbls>
          <c:showLegendKey val="0"/>
          <c:showVal val="0"/>
          <c:showCatName val="0"/>
          <c:showSerName val="0"/>
          <c:showPercent val="0"/>
          <c:showBubbleSize val="0"/>
        </c:dLbls>
        <c:gapWidth val="219"/>
        <c:overlap val="-27"/>
        <c:axId val="102141440"/>
        <c:axId val="62837248"/>
      </c:barChart>
      <c:catAx>
        <c:axId val="10214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2837248"/>
        <c:crosses val="autoZero"/>
        <c:auto val="1"/>
        <c:lblAlgn val="ctr"/>
        <c:lblOffset val="100"/>
        <c:noMultiLvlLbl val="0"/>
      </c:catAx>
      <c:valAx>
        <c:axId val="62837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2141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'BARRIERS to tx (2)'!$B$2</c:f>
              <c:strCache>
                <c:ptCount val="1"/>
                <c:pt idx="0">
                  <c:v>Not a barrier</c:v>
                </c:pt>
              </c:strCache>
            </c:strRef>
          </c:tx>
          <c:spPr>
            <a:ln>
              <a:solidFill>
                <a:schemeClr val="bg1"/>
              </a:solidFill>
            </a:ln>
          </c:spPr>
          <c:invertIfNegative val="0"/>
          <c:cat>
            <c:strRef>
              <c:f>'BARRIERS to tx (2)'!$A$34:$A$50</c:f>
              <c:strCache>
                <c:ptCount val="17"/>
                <c:pt idx="0">
                  <c:v>MENTAL HEALTH</c:v>
                </c:pt>
                <c:pt idx="1">
                  <c:v>Lack of insight</c:v>
                </c:pt>
                <c:pt idx="2">
                  <c:v>Paranoia</c:v>
                </c:pt>
                <c:pt idx="3">
                  <c:v>Anger issues</c:v>
                </c:pt>
                <c:pt idx="4">
                  <c:v>Substance use</c:v>
                </c:pt>
                <c:pt idx="5">
                  <c:v>Lack of motivation</c:v>
                </c:pt>
                <c:pt idx="6">
                  <c:v>Grave disability</c:v>
                </c:pt>
                <c:pt idx="7">
                  <c:v>Cognitive impairment</c:v>
                </c:pt>
                <c:pt idx="8">
                  <c:v>Suicidality</c:v>
                </c:pt>
                <c:pt idx="9">
                  <c:v>Homicidal ideation</c:v>
                </c:pt>
                <c:pt idx="10">
                  <c:v>Developmental disability</c:v>
                </c:pt>
                <c:pt idx="11">
                  <c:v>Traumatic brain injury</c:v>
                </c:pt>
                <c:pt idx="13">
                  <c:v>TRAUMA</c:v>
                </c:pt>
                <c:pt idx="14">
                  <c:v>Past psychiatric hospitalizations</c:v>
                </c:pt>
                <c:pt idx="15">
                  <c:v>Physical abuse history (victim)</c:v>
                </c:pt>
                <c:pt idx="16">
                  <c:v>Sexual abuse history (victim)</c:v>
                </c:pt>
              </c:strCache>
            </c:strRef>
          </c:cat>
          <c:val>
            <c:numRef>
              <c:f>'BARRIERS to tx (2)'!$B$34:$B$50</c:f>
              <c:numCache>
                <c:formatCode>General</c:formatCode>
                <c:ptCount val="17"/>
                <c:pt idx="1">
                  <c:v>2</c:v>
                </c:pt>
                <c:pt idx="2">
                  <c:v>4</c:v>
                </c:pt>
                <c:pt idx="3">
                  <c:v>3</c:v>
                </c:pt>
                <c:pt idx="4">
                  <c:v>2</c:v>
                </c:pt>
                <c:pt idx="5">
                  <c:v>0</c:v>
                </c:pt>
                <c:pt idx="6">
                  <c:v>2</c:v>
                </c:pt>
                <c:pt idx="7">
                  <c:v>0</c:v>
                </c:pt>
                <c:pt idx="8">
                  <c:v>2</c:v>
                </c:pt>
                <c:pt idx="9">
                  <c:v>2</c:v>
                </c:pt>
                <c:pt idx="10">
                  <c:v>1</c:v>
                </c:pt>
                <c:pt idx="11">
                  <c:v>1</c:v>
                </c:pt>
                <c:pt idx="14">
                  <c:v>21</c:v>
                </c:pt>
                <c:pt idx="15">
                  <c:v>1</c:v>
                </c:pt>
                <c:pt idx="16">
                  <c:v>0</c:v>
                </c:pt>
              </c:numCache>
            </c:numRef>
          </c:val>
          <c:extLst>
            <c:ext xmlns:c16="http://schemas.microsoft.com/office/drawing/2014/chart" uri="{C3380CC4-5D6E-409C-BE32-E72D297353CC}">
              <c16:uniqueId val="{00000000-4DD0-4413-B5AF-F227597EB77C}"/>
            </c:ext>
          </c:extLst>
        </c:ser>
        <c:ser>
          <c:idx val="1"/>
          <c:order val="1"/>
          <c:tx>
            <c:strRef>
              <c:f>'BARRIERS to tx (2)'!$C$2</c:f>
              <c:strCache>
                <c:ptCount val="1"/>
                <c:pt idx="0">
                  <c:v>Minor barrier</c:v>
                </c:pt>
              </c:strCache>
            </c:strRef>
          </c:tx>
          <c:spPr>
            <a:solidFill>
              <a:srgbClr val="FFC000"/>
            </a:solidFill>
            <a:ln>
              <a:solidFill>
                <a:schemeClr val="bg1"/>
              </a:solidFill>
            </a:ln>
          </c:spPr>
          <c:invertIfNegative val="0"/>
          <c:cat>
            <c:strRef>
              <c:f>'BARRIERS to tx (2)'!$A$34:$A$50</c:f>
              <c:strCache>
                <c:ptCount val="17"/>
                <c:pt idx="0">
                  <c:v>MENTAL HEALTH</c:v>
                </c:pt>
                <c:pt idx="1">
                  <c:v>Lack of insight</c:v>
                </c:pt>
                <c:pt idx="2">
                  <c:v>Paranoia</c:v>
                </c:pt>
                <c:pt idx="3">
                  <c:v>Anger issues</c:v>
                </c:pt>
                <c:pt idx="4">
                  <c:v>Substance use</c:v>
                </c:pt>
                <c:pt idx="5">
                  <c:v>Lack of motivation</c:v>
                </c:pt>
                <c:pt idx="6">
                  <c:v>Grave disability</c:v>
                </c:pt>
                <c:pt idx="7">
                  <c:v>Cognitive impairment</c:v>
                </c:pt>
                <c:pt idx="8">
                  <c:v>Suicidality</c:v>
                </c:pt>
                <c:pt idx="9">
                  <c:v>Homicidal ideation</c:v>
                </c:pt>
                <c:pt idx="10">
                  <c:v>Developmental disability</c:v>
                </c:pt>
                <c:pt idx="11">
                  <c:v>Traumatic brain injury</c:v>
                </c:pt>
                <c:pt idx="13">
                  <c:v>TRAUMA</c:v>
                </c:pt>
                <c:pt idx="14">
                  <c:v>Past psychiatric hospitalizations</c:v>
                </c:pt>
                <c:pt idx="15">
                  <c:v>Physical abuse history (victim)</c:v>
                </c:pt>
                <c:pt idx="16">
                  <c:v>Sexual abuse history (victim)</c:v>
                </c:pt>
              </c:strCache>
            </c:strRef>
          </c:cat>
          <c:val>
            <c:numRef>
              <c:f>'BARRIERS to tx (2)'!$C$34:$C$50</c:f>
              <c:numCache>
                <c:formatCode>General</c:formatCode>
                <c:ptCount val="17"/>
                <c:pt idx="1">
                  <c:v>18</c:v>
                </c:pt>
                <c:pt idx="2">
                  <c:v>12</c:v>
                </c:pt>
                <c:pt idx="3">
                  <c:v>16</c:v>
                </c:pt>
                <c:pt idx="4">
                  <c:v>10</c:v>
                </c:pt>
                <c:pt idx="5">
                  <c:v>6</c:v>
                </c:pt>
                <c:pt idx="6">
                  <c:v>3</c:v>
                </c:pt>
                <c:pt idx="7">
                  <c:v>2</c:v>
                </c:pt>
                <c:pt idx="8">
                  <c:v>0</c:v>
                </c:pt>
                <c:pt idx="9">
                  <c:v>0</c:v>
                </c:pt>
                <c:pt idx="10">
                  <c:v>1</c:v>
                </c:pt>
                <c:pt idx="11">
                  <c:v>0</c:v>
                </c:pt>
                <c:pt idx="14">
                  <c:v>12</c:v>
                </c:pt>
                <c:pt idx="15">
                  <c:v>0</c:v>
                </c:pt>
                <c:pt idx="16">
                  <c:v>1</c:v>
                </c:pt>
              </c:numCache>
            </c:numRef>
          </c:val>
          <c:extLst>
            <c:ext xmlns:c16="http://schemas.microsoft.com/office/drawing/2014/chart" uri="{C3380CC4-5D6E-409C-BE32-E72D297353CC}">
              <c16:uniqueId val="{00000001-4DD0-4413-B5AF-F227597EB77C}"/>
            </c:ext>
          </c:extLst>
        </c:ser>
        <c:ser>
          <c:idx val="2"/>
          <c:order val="2"/>
          <c:tx>
            <c:strRef>
              <c:f>'BARRIERS to tx (2)'!$D$2</c:f>
              <c:strCache>
                <c:ptCount val="1"/>
                <c:pt idx="0">
                  <c:v>Moderate barrier</c:v>
                </c:pt>
              </c:strCache>
            </c:strRef>
          </c:tx>
          <c:spPr>
            <a:solidFill>
              <a:schemeClr val="accent6"/>
            </a:solidFill>
            <a:ln>
              <a:solidFill>
                <a:schemeClr val="bg1"/>
              </a:solidFill>
            </a:ln>
          </c:spPr>
          <c:invertIfNegative val="0"/>
          <c:cat>
            <c:strRef>
              <c:f>'BARRIERS to tx (2)'!$A$34:$A$50</c:f>
              <c:strCache>
                <c:ptCount val="17"/>
                <c:pt idx="0">
                  <c:v>MENTAL HEALTH</c:v>
                </c:pt>
                <c:pt idx="1">
                  <c:v>Lack of insight</c:v>
                </c:pt>
                <c:pt idx="2">
                  <c:v>Paranoia</c:v>
                </c:pt>
                <c:pt idx="3">
                  <c:v>Anger issues</c:v>
                </c:pt>
                <c:pt idx="4">
                  <c:v>Substance use</c:v>
                </c:pt>
                <c:pt idx="5">
                  <c:v>Lack of motivation</c:v>
                </c:pt>
                <c:pt idx="6">
                  <c:v>Grave disability</c:v>
                </c:pt>
                <c:pt idx="7">
                  <c:v>Cognitive impairment</c:v>
                </c:pt>
                <c:pt idx="8">
                  <c:v>Suicidality</c:v>
                </c:pt>
                <c:pt idx="9">
                  <c:v>Homicidal ideation</c:v>
                </c:pt>
                <c:pt idx="10">
                  <c:v>Developmental disability</c:v>
                </c:pt>
                <c:pt idx="11">
                  <c:v>Traumatic brain injury</c:v>
                </c:pt>
                <c:pt idx="13">
                  <c:v>TRAUMA</c:v>
                </c:pt>
                <c:pt idx="14">
                  <c:v>Past psychiatric hospitalizations</c:v>
                </c:pt>
                <c:pt idx="15">
                  <c:v>Physical abuse history (victim)</c:v>
                </c:pt>
                <c:pt idx="16">
                  <c:v>Sexual abuse history (victim)</c:v>
                </c:pt>
              </c:strCache>
            </c:strRef>
          </c:cat>
          <c:val>
            <c:numRef>
              <c:f>'BARRIERS to tx (2)'!$D$34:$D$50</c:f>
              <c:numCache>
                <c:formatCode>General</c:formatCode>
                <c:ptCount val="17"/>
                <c:pt idx="1">
                  <c:v>27</c:v>
                </c:pt>
                <c:pt idx="2">
                  <c:v>25</c:v>
                </c:pt>
                <c:pt idx="3">
                  <c:v>20</c:v>
                </c:pt>
                <c:pt idx="4">
                  <c:v>15</c:v>
                </c:pt>
                <c:pt idx="5">
                  <c:v>19</c:v>
                </c:pt>
                <c:pt idx="6">
                  <c:v>12</c:v>
                </c:pt>
                <c:pt idx="7">
                  <c:v>10</c:v>
                </c:pt>
                <c:pt idx="8">
                  <c:v>3</c:v>
                </c:pt>
                <c:pt idx="9">
                  <c:v>1</c:v>
                </c:pt>
                <c:pt idx="10">
                  <c:v>1</c:v>
                </c:pt>
                <c:pt idx="11">
                  <c:v>0</c:v>
                </c:pt>
                <c:pt idx="14">
                  <c:v>13</c:v>
                </c:pt>
                <c:pt idx="15">
                  <c:v>2</c:v>
                </c:pt>
                <c:pt idx="16">
                  <c:v>1</c:v>
                </c:pt>
              </c:numCache>
            </c:numRef>
          </c:val>
          <c:extLst>
            <c:ext xmlns:c16="http://schemas.microsoft.com/office/drawing/2014/chart" uri="{C3380CC4-5D6E-409C-BE32-E72D297353CC}">
              <c16:uniqueId val="{00000002-4DD0-4413-B5AF-F227597EB77C}"/>
            </c:ext>
          </c:extLst>
        </c:ser>
        <c:ser>
          <c:idx val="3"/>
          <c:order val="3"/>
          <c:tx>
            <c:strRef>
              <c:f>'BARRIERS to tx (2)'!$E$2</c:f>
              <c:strCache>
                <c:ptCount val="1"/>
                <c:pt idx="0">
                  <c:v>Serious barrier</c:v>
                </c:pt>
              </c:strCache>
            </c:strRef>
          </c:tx>
          <c:spPr>
            <a:solidFill>
              <a:schemeClr val="accent2"/>
            </a:solidFill>
            <a:ln>
              <a:solidFill>
                <a:schemeClr val="bg1"/>
              </a:solidFill>
            </a:ln>
          </c:spPr>
          <c:invertIfNegative val="0"/>
          <c:cat>
            <c:strRef>
              <c:f>'BARRIERS to tx (2)'!$A$34:$A$50</c:f>
              <c:strCache>
                <c:ptCount val="17"/>
                <c:pt idx="0">
                  <c:v>MENTAL HEALTH</c:v>
                </c:pt>
                <c:pt idx="1">
                  <c:v>Lack of insight</c:v>
                </c:pt>
                <c:pt idx="2">
                  <c:v>Paranoia</c:v>
                </c:pt>
                <c:pt idx="3">
                  <c:v>Anger issues</c:v>
                </c:pt>
                <c:pt idx="4">
                  <c:v>Substance use</c:v>
                </c:pt>
                <c:pt idx="5">
                  <c:v>Lack of motivation</c:v>
                </c:pt>
                <c:pt idx="6">
                  <c:v>Grave disability</c:v>
                </c:pt>
                <c:pt idx="7">
                  <c:v>Cognitive impairment</c:v>
                </c:pt>
                <c:pt idx="8">
                  <c:v>Suicidality</c:v>
                </c:pt>
                <c:pt idx="9">
                  <c:v>Homicidal ideation</c:v>
                </c:pt>
                <c:pt idx="10">
                  <c:v>Developmental disability</c:v>
                </c:pt>
                <c:pt idx="11">
                  <c:v>Traumatic brain injury</c:v>
                </c:pt>
                <c:pt idx="13">
                  <c:v>TRAUMA</c:v>
                </c:pt>
                <c:pt idx="14">
                  <c:v>Past psychiatric hospitalizations</c:v>
                </c:pt>
                <c:pt idx="15">
                  <c:v>Physical abuse history (victim)</c:v>
                </c:pt>
                <c:pt idx="16">
                  <c:v>Sexual abuse history (victim)</c:v>
                </c:pt>
              </c:strCache>
            </c:strRef>
          </c:cat>
          <c:val>
            <c:numRef>
              <c:f>'BARRIERS to tx (2)'!$E$34:$E$50</c:f>
              <c:numCache>
                <c:formatCode>General</c:formatCode>
                <c:ptCount val="17"/>
                <c:pt idx="1">
                  <c:v>42</c:v>
                </c:pt>
                <c:pt idx="2">
                  <c:v>23</c:v>
                </c:pt>
                <c:pt idx="3">
                  <c:v>17</c:v>
                </c:pt>
                <c:pt idx="4">
                  <c:v>23</c:v>
                </c:pt>
                <c:pt idx="5">
                  <c:v>16</c:v>
                </c:pt>
                <c:pt idx="6">
                  <c:v>6</c:v>
                </c:pt>
                <c:pt idx="7">
                  <c:v>6</c:v>
                </c:pt>
                <c:pt idx="8">
                  <c:v>6</c:v>
                </c:pt>
                <c:pt idx="9">
                  <c:v>2</c:v>
                </c:pt>
                <c:pt idx="10">
                  <c:v>1</c:v>
                </c:pt>
                <c:pt idx="11">
                  <c:v>0</c:v>
                </c:pt>
                <c:pt idx="14">
                  <c:v>13</c:v>
                </c:pt>
                <c:pt idx="15">
                  <c:v>2</c:v>
                </c:pt>
                <c:pt idx="16">
                  <c:v>1</c:v>
                </c:pt>
              </c:numCache>
            </c:numRef>
          </c:val>
          <c:extLst>
            <c:ext xmlns:c16="http://schemas.microsoft.com/office/drawing/2014/chart" uri="{C3380CC4-5D6E-409C-BE32-E72D297353CC}">
              <c16:uniqueId val="{00000003-4DD0-4413-B5AF-F227597EB77C}"/>
            </c:ext>
          </c:extLst>
        </c:ser>
        <c:dLbls>
          <c:showLegendKey val="0"/>
          <c:showVal val="0"/>
          <c:showCatName val="0"/>
          <c:showSerName val="0"/>
          <c:showPercent val="0"/>
          <c:showBubbleSize val="0"/>
        </c:dLbls>
        <c:gapWidth val="150"/>
        <c:overlap val="100"/>
        <c:axId val="102290432"/>
        <c:axId val="63032128"/>
      </c:barChart>
      <c:catAx>
        <c:axId val="102290432"/>
        <c:scaling>
          <c:orientation val="maxMin"/>
        </c:scaling>
        <c:delete val="0"/>
        <c:axPos val="l"/>
        <c:numFmt formatCode="General" sourceLinked="0"/>
        <c:majorTickMark val="out"/>
        <c:minorTickMark val="none"/>
        <c:tickLblPos val="nextTo"/>
        <c:crossAx val="63032128"/>
        <c:crosses val="autoZero"/>
        <c:auto val="1"/>
        <c:lblAlgn val="ctr"/>
        <c:lblOffset val="100"/>
        <c:noMultiLvlLbl val="0"/>
      </c:catAx>
      <c:valAx>
        <c:axId val="63032128"/>
        <c:scaling>
          <c:orientation val="minMax"/>
          <c:max val="100"/>
        </c:scaling>
        <c:delete val="0"/>
        <c:axPos val="t"/>
        <c:majorGridlines/>
        <c:numFmt formatCode="General" sourceLinked="1"/>
        <c:majorTickMark val="out"/>
        <c:minorTickMark val="none"/>
        <c:tickLblPos val="nextTo"/>
        <c:crossAx val="102290432"/>
        <c:crosses val="autoZero"/>
        <c:crossBetween val="between"/>
        <c:majorUnit val="10"/>
      </c:valAx>
    </c:plotArea>
    <c:legend>
      <c:legendPos val="r"/>
      <c:overlay val="0"/>
    </c:legend>
    <c:plotVisOnly val="1"/>
    <c:dispBlanksAs val="gap"/>
    <c:showDLblsOverMax val="0"/>
  </c:chart>
  <c:txPr>
    <a:bodyPr/>
    <a:lstStyle/>
    <a:p>
      <a:pPr>
        <a:defRPr sz="12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'BARRIERS to tx (2)'!$B$2</c:f>
              <c:strCache>
                <c:ptCount val="1"/>
                <c:pt idx="0">
                  <c:v>Not a barrier</c:v>
                </c:pt>
              </c:strCache>
            </c:strRef>
          </c:tx>
          <c:spPr>
            <a:ln>
              <a:solidFill>
                <a:schemeClr val="bg1"/>
              </a:solidFill>
            </a:ln>
          </c:spPr>
          <c:invertIfNegative val="0"/>
          <c:cat>
            <c:strRef>
              <c:f>'BARRIERS to tx (2)'!$A$3:$A$19</c:f>
              <c:strCache>
                <c:ptCount val="17"/>
                <c:pt idx="0">
                  <c:v>ATTITUDES/BEHAVIORS</c:v>
                </c:pt>
                <c:pt idx="1">
                  <c:v>Resistance to medication</c:v>
                </c:pt>
                <c:pt idx="2">
                  <c:v>Distrust of mental health providers</c:v>
                </c:pt>
                <c:pt idx="3">
                  <c:v>Threatening words or behaviors</c:v>
                </c:pt>
                <c:pt idx="4">
                  <c:v>Immaturity</c:v>
                </c:pt>
                <c:pt idx="6">
                  <c:v>CIRCUMSTANCES</c:v>
                </c:pt>
                <c:pt idx="7">
                  <c:v>Lack of housing</c:v>
                </c:pt>
                <c:pt idx="8">
                  <c:v>Legal issues</c:v>
                </c:pt>
                <c:pt idx="9">
                  <c:v>Lack of financial resources</c:v>
                </c:pt>
                <c:pt idx="10">
                  <c:v>Family mental health issues</c:v>
                </c:pt>
                <c:pt idx="11">
                  <c:v>Family interference with treatment</c:v>
                </c:pt>
                <c:pt idx="12">
                  <c:v>Immigration status</c:v>
                </c:pt>
                <c:pt idx="14">
                  <c:v>BACKGROUND</c:v>
                </c:pt>
                <c:pt idx="15">
                  <c:v>Cultural issues</c:v>
                </c:pt>
                <c:pt idx="16">
                  <c:v>Language barriers</c:v>
                </c:pt>
              </c:strCache>
            </c:strRef>
          </c:cat>
          <c:val>
            <c:numRef>
              <c:f>'BARRIERS to tx (2)'!$B$3:$B$19</c:f>
              <c:numCache>
                <c:formatCode>General</c:formatCode>
                <c:ptCount val="17"/>
                <c:pt idx="1">
                  <c:v>2</c:v>
                </c:pt>
                <c:pt idx="2">
                  <c:v>0</c:v>
                </c:pt>
                <c:pt idx="3">
                  <c:v>2</c:v>
                </c:pt>
                <c:pt idx="4">
                  <c:v>1</c:v>
                </c:pt>
                <c:pt idx="7">
                  <c:v>4</c:v>
                </c:pt>
                <c:pt idx="8">
                  <c:v>7</c:v>
                </c:pt>
                <c:pt idx="9">
                  <c:v>2</c:v>
                </c:pt>
                <c:pt idx="10">
                  <c:v>0</c:v>
                </c:pt>
                <c:pt idx="11">
                  <c:v>0</c:v>
                </c:pt>
                <c:pt idx="12">
                  <c:v>1</c:v>
                </c:pt>
                <c:pt idx="15">
                  <c:v>0</c:v>
                </c:pt>
                <c:pt idx="16">
                  <c:v>2</c:v>
                </c:pt>
              </c:numCache>
            </c:numRef>
          </c:val>
          <c:extLst>
            <c:ext xmlns:c16="http://schemas.microsoft.com/office/drawing/2014/chart" uri="{C3380CC4-5D6E-409C-BE32-E72D297353CC}">
              <c16:uniqueId val="{00000000-BF39-4486-866E-A9133CA7960D}"/>
            </c:ext>
          </c:extLst>
        </c:ser>
        <c:ser>
          <c:idx val="1"/>
          <c:order val="1"/>
          <c:tx>
            <c:strRef>
              <c:f>'BARRIERS to tx (2)'!$C$2</c:f>
              <c:strCache>
                <c:ptCount val="1"/>
                <c:pt idx="0">
                  <c:v>Minor barrier</c:v>
                </c:pt>
              </c:strCache>
            </c:strRef>
          </c:tx>
          <c:spPr>
            <a:solidFill>
              <a:srgbClr val="FFC000"/>
            </a:solidFill>
            <a:ln>
              <a:solidFill>
                <a:schemeClr val="bg1"/>
              </a:solidFill>
            </a:ln>
          </c:spPr>
          <c:invertIfNegative val="0"/>
          <c:cat>
            <c:strRef>
              <c:f>'BARRIERS to tx (2)'!$A$3:$A$19</c:f>
              <c:strCache>
                <c:ptCount val="17"/>
                <c:pt idx="0">
                  <c:v>ATTITUDES/BEHAVIORS</c:v>
                </c:pt>
                <c:pt idx="1">
                  <c:v>Resistance to medication</c:v>
                </c:pt>
                <c:pt idx="2">
                  <c:v>Distrust of mental health providers</c:v>
                </c:pt>
                <c:pt idx="3">
                  <c:v>Threatening words or behaviors</c:v>
                </c:pt>
                <c:pt idx="4">
                  <c:v>Immaturity</c:v>
                </c:pt>
                <c:pt idx="6">
                  <c:v>CIRCUMSTANCES</c:v>
                </c:pt>
                <c:pt idx="7">
                  <c:v>Lack of housing</c:v>
                </c:pt>
                <c:pt idx="8">
                  <c:v>Legal issues</c:v>
                </c:pt>
                <c:pt idx="9">
                  <c:v>Lack of financial resources</c:v>
                </c:pt>
                <c:pt idx="10">
                  <c:v>Family mental health issues</c:v>
                </c:pt>
                <c:pt idx="11">
                  <c:v>Family interference with treatment</c:v>
                </c:pt>
                <c:pt idx="12">
                  <c:v>Immigration status</c:v>
                </c:pt>
                <c:pt idx="14">
                  <c:v>BACKGROUND</c:v>
                </c:pt>
                <c:pt idx="15">
                  <c:v>Cultural issues</c:v>
                </c:pt>
                <c:pt idx="16">
                  <c:v>Language barriers</c:v>
                </c:pt>
              </c:strCache>
            </c:strRef>
          </c:cat>
          <c:val>
            <c:numRef>
              <c:f>'BARRIERS to tx (2)'!$C$3:$C$19</c:f>
              <c:numCache>
                <c:formatCode>General</c:formatCode>
                <c:ptCount val="17"/>
                <c:pt idx="1">
                  <c:v>7</c:v>
                </c:pt>
                <c:pt idx="2">
                  <c:v>20</c:v>
                </c:pt>
                <c:pt idx="3">
                  <c:v>5</c:v>
                </c:pt>
                <c:pt idx="4">
                  <c:v>7</c:v>
                </c:pt>
                <c:pt idx="7">
                  <c:v>9</c:v>
                </c:pt>
                <c:pt idx="8">
                  <c:v>8</c:v>
                </c:pt>
                <c:pt idx="9">
                  <c:v>9</c:v>
                </c:pt>
                <c:pt idx="10">
                  <c:v>1</c:v>
                </c:pt>
                <c:pt idx="11">
                  <c:v>5</c:v>
                </c:pt>
                <c:pt idx="12">
                  <c:v>1</c:v>
                </c:pt>
                <c:pt idx="15">
                  <c:v>4</c:v>
                </c:pt>
                <c:pt idx="16">
                  <c:v>3</c:v>
                </c:pt>
              </c:numCache>
            </c:numRef>
          </c:val>
          <c:extLst>
            <c:ext xmlns:c16="http://schemas.microsoft.com/office/drawing/2014/chart" uri="{C3380CC4-5D6E-409C-BE32-E72D297353CC}">
              <c16:uniqueId val="{00000001-BF39-4486-866E-A9133CA7960D}"/>
            </c:ext>
          </c:extLst>
        </c:ser>
        <c:ser>
          <c:idx val="2"/>
          <c:order val="2"/>
          <c:tx>
            <c:strRef>
              <c:f>'BARRIERS to tx (2)'!$D$2</c:f>
              <c:strCache>
                <c:ptCount val="1"/>
                <c:pt idx="0">
                  <c:v>Moderate barrier</c:v>
                </c:pt>
              </c:strCache>
            </c:strRef>
          </c:tx>
          <c:spPr>
            <a:solidFill>
              <a:schemeClr val="accent6"/>
            </a:solidFill>
            <a:ln>
              <a:solidFill>
                <a:schemeClr val="bg1"/>
              </a:solidFill>
            </a:ln>
          </c:spPr>
          <c:invertIfNegative val="0"/>
          <c:cat>
            <c:strRef>
              <c:f>'BARRIERS to tx (2)'!$A$3:$A$19</c:f>
              <c:strCache>
                <c:ptCount val="17"/>
                <c:pt idx="0">
                  <c:v>ATTITUDES/BEHAVIORS</c:v>
                </c:pt>
                <c:pt idx="1">
                  <c:v>Resistance to medication</c:v>
                </c:pt>
                <c:pt idx="2">
                  <c:v>Distrust of mental health providers</c:v>
                </c:pt>
                <c:pt idx="3">
                  <c:v>Threatening words or behaviors</c:v>
                </c:pt>
                <c:pt idx="4">
                  <c:v>Immaturity</c:v>
                </c:pt>
                <c:pt idx="6">
                  <c:v>CIRCUMSTANCES</c:v>
                </c:pt>
                <c:pt idx="7">
                  <c:v>Lack of housing</c:v>
                </c:pt>
                <c:pt idx="8">
                  <c:v>Legal issues</c:v>
                </c:pt>
                <c:pt idx="9">
                  <c:v>Lack of financial resources</c:v>
                </c:pt>
                <c:pt idx="10">
                  <c:v>Family mental health issues</c:v>
                </c:pt>
                <c:pt idx="11">
                  <c:v>Family interference with treatment</c:v>
                </c:pt>
                <c:pt idx="12">
                  <c:v>Immigration status</c:v>
                </c:pt>
                <c:pt idx="14">
                  <c:v>BACKGROUND</c:v>
                </c:pt>
                <c:pt idx="15">
                  <c:v>Cultural issues</c:v>
                </c:pt>
                <c:pt idx="16">
                  <c:v>Language barriers</c:v>
                </c:pt>
              </c:strCache>
            </c:strRef>
          </c:cat>
          <c:val>
            <c:numRef>
              <c:f>'BARRIERS to tx (2)'!$D$3:$D$19</c:f>
              <c:numCache>
                <c:formatCode>General</c:formatCode>
                <c:ptCount val="17"/>
                <c:pt idx="1">
                  <c:v>15</c:v>
                </c:pt>
                <c:pt idx="2">
                  <c:v>19</c:v>
                </c:pt>
                <c:pt idx="3">
                  <c:v>10</c:v>
                </c:pt>
                <c:pt idx="4">
                  <c:v>9</c:v>
                </c:pt>
                <c:pt idx="7">
                  <c:v>17</c:v>
                </c:pt>
                <c:pt idx="8">
                  <c:v>10</c:v>
                </c:pt>
                <c:pt idx="9">
                  <c:v>9</c:v>
                </c:pt>
                <c:pt idx="10">
                  <c:v>7</c:v>
                </c:pt>
                <c:pt idx="11">
                  <c:v>0</c:v>
                </c:pt>
                <c:pt idx="12">
                  <c:v>1</c:v>
                </c:pt>
                <c:pt idx="15">
                  <c:v>4</c:v>
                </c:pt>
                <c:pt idx="16">
                  <c:v>3</c:v>
                </c:pt>
              </c:numCache>
            </c:numRef>
          </c:val>
          <c:extLst>
            <c:ext xmlns:c16="http://schemas.microsoft.com/office/drawing/2014/chart" uri="{C3380CC4-5D6E-409C-BE32-E72D297353CC}">
              <c16:uniqueId val="{00000002-BF39-4486-866E-A9133CA7960D}"/>
            </c:ext>
          </c:extLst>
        </c:ser>
        <c:ser>
          <c:idx val="3"/>
          <c:order val="3"/>
          <c:tx>
            <c:strRef>
              <c:f>'BARRIERS to tx (2)'!$E$2</c:f>
              <c:strCache>
                <c:ptCount val="1"/>
                <c:pt idx="0">
                  <c:v>Serious barrier</c:v>
                </c:pt>
              </c:strCache>
            </c:strRef>
          </c:tx>
          <c:spPr>
            <a:solidFill>
              <a:schemeClr val="accent2"/>
            </a:solidFill>
            <a:ln>
              <a:solidFill>
                <a:schemeClr val="bg1"/>
              </a:solidFill>
            </a:ln>
          </c:spPr>
          <c:invertIfNegative val="0"/>
          <c:cat>
            <c:strRef>
              <c:f>'BARRIERS to tx (2)'!$A$3:$A$19</c:f>
              <c:strCache>
                <c:ptCount val="17"/>
                <c:pt idx="0">
                  <c:v>ATTITUDES/BEHAVIORS</c:v>
                </c:pt>
                <c:pt idx="1">
                  <c:v>Resistance to medication</c:v>
                </c:pt>
                <c:pt idx="2">
                  <c:v>Distrust of mental health providers</c:v>
                </c:pt>
                <c:pt idx="3">
                  <c:v>Threatening words or behaviors</c:v>
                </c:pt>
                <c:pt idx="4">
                  <c:v>Immaturity</c:v>
                </c:pt>
                <c:pt idx="6">
                  <c:v>CIRCUMSTANCES</c:v>
                </c:pt>
                <c:pt idx="7">
                  <c:v>Lack of housing</c:v>
                </c:pt>
                <c:pt idx="8">
                  <c:v>Legal issues</c:v>
                </c:pt>
                <c:pt idx="9">
                  <c:v>Lack of financial resources</c:v>
                </c:pt>
                <c:pt idx="10">
                  <c:v>Family mental health issues</c:v>
                </c:pt>
                <c:pt idx="11">
                  <c:v>Family interference with treatment</c:v>
                </c:pt>
                <c:pt idx="12">
                  <c:v>Immigration status</c:v>
                </c:pt>
                <c:pt idx="14">
                  <c:v>BACKGROUND</c:v>
                </c:pt>
                <c:pt idx="15">
                  <c:v>Cultural issues</c:v>
                </c:pt>
                <c:pt idx="16">
                  <c:v>Language barriers</c:v>
                </c:pt>
              </c:strCache>
            </c:strRef>
          </c:cat>
          <c:val>
            <c:numRef>
              <c:f>'BARRIERS to tx (2)'!$E$3:$E$19</c:f>
              <c:numCache>
                <c:formatCode>General</c:formatCode>
                <c:ptCount val="17"/>
                <c:pt idx="1">
                  <c:v>33</c:v>
                </c:pt>
                <c:pt idx="2">
                  <c:v>18</c:v>
                </c:pt>
                <c:pt idx="3">
                  <c:v>14</c:v>
                </c:pt>
                <c:pt idx="4">
                  <c:v>5</c:v>
                </c:pt>
                <c:pt idx="7">
                  <c:v>25</c:v>
                </c:pt>
                <c:pt idx="8">
                  <c:v>4</c:v>
                </c:pt>
                <c:pt idx="9">
                  <c:v>7</c:v>
                </c:pt>
                <c:pt idx="10">
                  <c:v>1</c:v>
                </c:pt>
                <c:pt idx="11">
                  <c:v>3</c:v>
                </c:pt>
                <c:pt idx="12">
                  <c:v>1</c:v>
                </c:pt>
                <c:pt idx="15">
                  <c:v>3</c:v>
                </c:pt>
                <c:pt idx="16">
                  <c:v>2</c:v>
                </c:pt>
              </c:numCache>
            </c:numRef>
          </c:val>
          <c:extLst>
            <c:ext xmlns:c16="http://schemas.microsoft.com/office/drawing/2014/chart" uri="{C3380CC4-5D6E-409C-BE32-E72D297353CC}">
              <c16:uniqueId val="{00000003-BF39-4486-866E-A9133CA7960D}"/>
            </c:ext>
          </c:extLst>
        </c:ser>
        <c:dLbls>
          <c:showLegendKey val="0"/>
          <c:showVal val="0"/>
          <c:showCatName val="0"/>
          <c:showSerName val="0"/>
          <c:showPercent val="0"/>
          <c:showBubbleSize val="0"/>
        </c:dLbls>
        <c:gapWidth val="150"/>
        <c:overlap val="100"/>
        <c:axId val="104224256"/>
        <c:axId val="63488000"/>
      </c:barChart>
      <c:catAx>
        <c:axId val="104224256"/>
        <c:scaling>
          <c:orientation val="maxMin"/>
        </c:scaling>
        <c:delete val="0"/>
        <c:axPos val="l"/>
        <c:numFmt formatCode="General" sourceLinked="0"/>
        <c:majorTickMark val="out"/>
        <c:minorTickMark val="none"/>
        <c:tickLblPos val="nextTo"/>
        <c:crossAx val="63488000"/>
        <c:crosses val="autoZero"/>
        <c:auto val="1"/>
        <c:lblAlgn val="ctr"/>
        <c:lblOffset val="100"/>
        <c:noMultiLvlLbl val="0"/>
      </c:catAx>
      <c:valAx>
        <c:axId val="63488000"/>
        <c:scaling>
          <c:orientation val="minMax"/>
          <c:max val="100"/>
        </c:scaling>
        <c:delete val="0"/>
        <c:axPos val="t"/>
        <c:majorGridlines/>
        <c:numFmt formatCode="General" sourceLinked="1"/>
        <c:majorTickMark val="out"/>
        <c:minorTickMark val="none"/>
        <c:tickLblPos val="nextTo"/>
        <c:crossAx val="104224256"/>
        <c:crosses val="autoZero"/>
        <c:crossBetween val="between"/>
      </c:valAx>
    </c:plotArea>
    <c:legend>
      <c:legendPos val="r"/>
      <c:overlay val="0"/>
    </c:legend>
    <c:plotVisOnly val="1"/>
    <c:dispBlanksAs val="gap"/>
    <c:showDLblsOverMax val="0"/>
  </c:chart>
  <c:txPr>
    <a:bodyPr/>
    <a:lstStyle/>
    <a:p>
      <a:pPr>
        <a:defRPr sz="12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1A5006-9407-4F59-A05C-4B1DE4950E45}" type="doc">
      <dgm:prSet loTypeId="urn:microsoft.com/office/officeart/2009/3/layout/HorizontalOrganizationChart" loCatId="hierarchy" qsTypeId="urn:microsoft.com/office/officeart/2005/8/quickstyle/simple1" qsCatId="simple" csTypeId="urn:microsoft.com/office/officeart/2005/8/colors/accent0_3" csCatId="mainScheme" phldr="1"/>
      <dgm:spPr/>
      <dgm:t>
        <a:bodyPr/>
        <a:lstStyle/>
        <a:p>
          <a:endParaRPr lang="en-US"/>
        </a:p>
      </dgm:t>
    </dgm:pt>
    <dgm:pt modelId="{A0686967-57DA-461D-B67F-BE3D0A0E7422}">
      <dgm:prSet phldrT="[Text]" custT="1"/>
      <dgm:spPr/>
      <dgm:t>
        <a:bodyPr/>
        <a:lstStyle/>
        <a:p>
          <a:r>
            <a:rPr lang="en-US" sz="1400" dirty="0" smtClean="0"/>
            <a:t>Referred to AOT</a:t>
          </a:r>
          <a:br>
            <a:rPr lang="en-US" sz="1400" dirty="0" smtClean="0"/>
          </a:br>
          <a:r>
            <a:rPr lang="en-US" sz="1400" dirty="0" smtClean="0"/>
            <a:t>(n = 1302 individuals, </a:t>
          </a:r>
          <a:br>
            <a:rPr lang="en-US" sz="1400" dirty="0" smtClean="0"/>
          </a:br>
          <a:r>
            <a:rPr lang="en-US" sz="1400" dirty="0" smtClean="0"/>
            <a:t>1378 cases)</a:t>
          </a:r>
          <a:endParaRPr lang="en-US" sz="1400" dirty="0"/>
        </a:p>
      </dgm:t>
    </dgm:pt>
    <dgm:pt modelId="{135EED70-0B47-4997-B877-43B777A17E2E}" type="parTrans" cxnId="{6D858A1B-C79D-4700-BE67-5F1418271A1F}">
      <dgm:prSet/>
      <dgm:spPr/>
      <dgm:t>
        <a:bodyPr/>
        <a:lstStyle/>
        <a:p>
          <a:endParaRPr lang="en-US" sz="1600"/>
        </a:p>
      </dgm:t>
    </dgm:pt>
    <dgm:pt modelId="{9C5CE75A-8180-43D4-88E4-E7981C30CEBA}" type="sibTrans" cxnId="{6D858A1B-C79D-4700-BE67-5F1418271A1F}">
      <dgm:prSet/>
      <dgm:spPr/>
      <dgm:t>
        <a:bodyPr/>
        <a:lstStyle/>
        <a:p>
          <a:endParaRPr lang="en-US" sz="1600"/>
        </a:p>
      </dgm:t>
    </dgm:pt>
    <dgm:pt modelId="{1CA93FF4-3AB1-4EF6-842A-B0B467B909B1}" type="asst">
      <dgm:prSet phldrT="[Text]" custT="1"/>
      <dgm:spPr/>
      <dgm:t>
        <a:bodyPr/>
        <a:lstStyle/>
        <a:p>
          <a:r>
            <a:rPr lang="en-US" sz="1400" dirty="0" smtClean="0"/>
            <a:t>Committee Determines if Criteria Met</a:t>
          </a:r>
          <a:endParaRPr lang="en-US" sz="1400" dirty="0"/>
        </a:p>
      </dgm:t>
    </dgm:pt>
    <dgm:pt modelId="{89815AA6-2E46-4E80-9743-6AF2EF519496}" type="parTrans" cxnId="{075DF7E0-44A2-4233-AD4F-F32B7FBD8B8C}">
      <dgm:prSet/>
      <dgm:spPr/>
      <dgm:t>
        <a:bodyPr/>
        <a:lstStyle/>
        <a:p>
          <a:endParaRPr lang="en-US" sz="1600"/>
        </a:p>
      </dgm:t>
    </dgm:pt>
    <dgm:pt modelId="{3DECF055-52E2-429A-9B5C-6ADF2B83F624}" type="sibTrans" cxnId="{075DF7E0-44A2-4233-AD4F-F32B7FBD8B8C}">
      <dgm:prSet/>
      <dgm:spPr/>
      <dgm:t>
        <a:bodyPr/>
        <a:lstStyle/>
        <a:p>
          <a:endParaRPr lang="en-US" sz="1600"/>
        </a:p>
      </dgm:t>
    </dgm:pt>
    <dgm:pt modelId="{BF867C5A-336E-4502-86CF-2AE26AFE375D}">
      <dgm:prSet phldrT="[Text]" custT="1"/>
      <dgm:spPr/>
      <dgm:t>
        <a:bodyPr/>
        <a:lstStyle/>
        <a:p>
          <a:r>
            <a:rPr lang="en-US" sz="1400" dirty="0" smtClean="0"/>
            <a:t>35% Criteria </a:t>
          </a:r>
          <a:br>
            <a:rPr lang="en-US" sz="1400" dirty="0" smtClean="0"/>
          </a:br>
          <a:r>
            <a:rPr lang="en-US" sz="1400" dirty="0" smtClean="0"/>
            <a:t>Not Met</a:t>
          </a:r>
          <a:br>
            <a:rPr lang="en-US" sz="1400" dirty="0" smtClean="0"/>
          </a:br>
          <a:r>
            <a:rPr lang="en-US" sz="1400" dirty="0" smtClean="0"/>
            <a:t>(n = 484)</a:t>
          </a:r>
          <a:endParaRPr lang="en-US" sz="1400" dirty="0"/>
        </a:p>
      </dgm:t>
    </dgm:pt>
    <dgm:pt modelId="{7A2B7EE0-7192-4ADA-B92E-A0106D995318}" type="parTrans" cxnId="{77D74742-F6EE-45A6-A80C-29F5B4A475B3}">
      <dgm:prSet/>
      <dgm:spPr/>
      <dgm:t>
        <a:bodyPr/>
        <a:lstStyle/>
        <a:p>
          <a:endParaRPr lang="en-US" sz="1600"/>
        </a:p>
      </dgm:t>
    </dgm:pt>
    <dgm:pt modelId="{A413F40B-E7E2-4B1E-B58C-1D7EBB8C2EAB}" type="sibTrans" cxnId="{77D74742-F6EE-45A6-A80C-29F5B4A475B3}">
      <dgm:prSet/>
      <dgm:spPr/>
      <dgm:t>
        <a:bodyPr/>
        <a:lstStyle/>
        <a:p>
          <a:endParaRPr lang="en-US" sz="1600"/>
        </a:p>
      </dgm:t>
    </dgm:pt>
    <dgm:pt modelId="{BC972AFA-4FBA-4B74-9C9A-49AD291E15D8}">
      <dgm:prSet phldrT="[Text]" custT="1"/>
      <dgm:spPr/>
      <dgm:t>
        <a:bodyPr/>
        <a:lstStyle/>
        <a:p>
          <a:r>
            <a:rPr lang="en-US" sz="1400" dirty="0" smtClean="0"/>
            <a:t>1% Pending Determination</a:t>
          </a:r>
          <a:br>
            <a:rPr lang="en-US" sz="1400" dirty="0" smtClean="0"/>
          </a:br>
          <a:r>
            <a:rPr lang="en-US" sz="1400" dirty="0" smtClean="0"/>
            <a:t>(n =14)</a:t>
          </a:r>
          <a:endParaRPr lang="en-US" sz="1400" dirty="0"/>
        </a:p>
      </dgm:t>
    </dgm:pt>
    <dgm:pt modelId="{CDBDB990-278F-48B6-9DC5-28137BB6AC25}" type="parTrans" cxnId="{B7E21954-F311-450B-9035-4B83CFFC25D0}">
      <dgm:prSet/>
      <dgm:spPr/>
      <dgm:t>
        <a:bodyPr/>
        <a:lstStyle/>
        <a:p>
          <a:endParaRPr lang="en-US" sz="1600"/>
        </a:p>
      </dgm:t>
    </dgm:pt>
    <dgm:pt modelId="{46854990-1D9F-4801-A016-20FC4E62450E}" type="sibTrans" cxnId="{B7E21954-F311-450B-9035-4B83CFFC25D0}">
      <dgm:prSet/>
      <dgm:spPr/>
      <dgm:t>
        <a:bodyPr/>
        <a:lstStyle/>
        <a:p>
          <a:endParaRPr lang="en-US" sz="1600"/>
        </a:p>
      </dgm:t>
    </dgm:pt>
    <dgm:pt modelId="{0F0EB19A-FC6A-4AE0-9F51-4EA73094C54D}">
      <dgm:prSet phldrT="[Text]" custT="1"/>
      <dgm:spPr/>
      <dgm:t>
        <a:bodyPr/>
        <a:lstStyle/>
        <a:p>
          <a:r>
            <a:rPr lang="en-US" sz="1400" dirty="0" smtClean="0"/>
            <a:t>64% Criteria </a:t>
          </a:r>
          <a:br>
            <a:rPr lang="en-US" sz="1400" dirty="0" smtClean="0"/>
          </a:br>
          <a:r>
            <a:rPr lang="en-US" sz="1400" dirty="0" smtClean="0"/>
            <a:t>Met</a:t>
          </a:r>
          <a:br>
            <a:rPr lang="en-US" sz="1400" dirty="0" smtClean="0"/>
          </a:br>
          <a:r>
            <a:rPr lang="en-US" sz="1400" dirty="0" smtClean="0"/>
            <a:t>(n = 880)</a:t>
          </a:r>
          <a:endParaRPr lang="en-US" sz="1400" dirty="0"/>
        </a:p>
      </dgm:t>
    </dgm:pt>
    <dgm:pt modelId="{2A3D62DE-F902-4585-BEDB-1016900B83A7}" type="parTrans" cxnId="{D787DE5C-27CF-4ADE-A465-1F8C4BD49F32}">
      <dgm:prSet/>
      <dgm:spPr/>
      <dgm:t>
        <a:bodyPr/>
        <a:lstStyle/>
        <a:p>
          <a:endParaRPr lang="en-US" sz="1600"/>
        </a:p>
      </dgm:t>
    </dgm:pt>
    <dgm:pt modelId="{85B496A6-0DC9-4EC9-80E9-42807377AB1D}" type="sibTrans" cxnId="{D787DE5C-27CF-4ADE-A465-1F8C4BD49F32}">
      <dgm:prSet/>
      <dgm:spPr/>
      <dgm:t>
        <a:bodyPr/>
        <a:lstStyle/>
        <a:p>
          <a:endParaRPr lang="en-US" sz="1600"/>
        </a:p>
      </dgm:t>
    </dgm:pt>
    <dgm:pt modelId="{B5A09410-BD1B-43B1-9DEE-CF941F1A6CEE}">
      <dgm:prSet custT="1"/>
      <dgm:spPr/>
      <dgm:t>
        <a:bodyPr/>
        <a:lstStyle/>
        <a:p>
          <a:r>
            <a:rPr lang="en-US" sz="1400" dirty="0" smtClean="0"/>
            <a:t>31% Cases Closed</a:t>
          </a:r>
          <a:br>
            <a:rPr lang="en-US" sz="1400" dirty="0" smtClean="0"/>
          </a:br>
          <a:r>
            <a:rPr lang="en-US" sz="1400" dirty="0" smtClean="0"/>
            <a:t>(n =269)</a:t>
          </a:r>
          <a:endParaRPr lang="en-US" sz="1400" dirty="0"/>
        </a:p>
      </dgm:t>
    </dgm:pt>
    <dgm:pt modelId="{45D98E86-FB2E-428E-9D0D-C6382E0AE7D8}" type="parTrans" cxnId="{795D30FF-74FF-4ABE-AA3D-8BC146B3A126}">
      <dgm:prSet/>
      <dgm:spPr/>
      <dgm:t>
        <a:bodyPr/>
        <a:lstStyle/>
        <a:p>
          <a:endParaRPr lang="en-US" sz="1600"/>
        </a:p>
      </dgm:t>
    </dgm:pt>
    <dgm:pt modelId="{5D015E6A-9776-41E9-9EB2-4769E7C9F9A3}" type="sibTrans" cxnId="{795D30FF-74FF-4ABE-AA3D-8BC146B3A126}">
      <dgm:prSet/>
      <dgm:spPr/>
      <dgm:t>
        <a:bodyPr/>
        <a:lstStyle/>
        <a:p>
          <a:endParaRPr lang="en-US" sz="1600"/>
        </a:p>
      </dgm:t>
    </dgm:pt>
    <dgm:pt modelId="{ED8608BB-24E2-4C21-A762-3B846F54ED0C}">
      <dgm:prSet custT="1"/>
      <dgm:spPr/>
      <dgm:t>
        <a:bodyPr/>
        <a:lstStyle/>
        <a:p>
          <a:r>
            <a:rPr lang="en-US" sz="1400" dirty="0" smtClean="0"/>
            <a:t>69% Outreach </a:t>
          </a:r>
          <a:br>
            <a:rPr lang="en-US" sz="1400" dirty="0" smtClean="0"/>
          </a:br>
          <a:r>
            <a:rPr lang="en-US" sz="1400" dirty="0" smtClean="0"/>
            <a:t>and Engagement </a:t>
          </a:r>
          <a:br>
            <a:rPr lang="en-US" sz="1400" dirty="0" smtClean="0"/>
          </a:br>
          <a:r>
            <a:rPr lang="en-US" sz="1400" dirty="0" smtClean="0"/>
            <a:t>Offered</a:t>
          </a:r>
          <a:br>
            <a:rPr lang="en-US" sz="1400" dirty="0" smtClean="0"/>
          </a:br>
          <a:r>
            <a:rPr lang="en-US" sz="1400" dirty="0" smtClean="0"/>
            <a:t>(n = 611)</a:t>
          </a:r>
          <a:endParaRPr lang="en-US" sz="1400" dirty="0"/>
        </a:p>
      </dgm:t>
    </dgm:pt>
    <dgm:pt modelId="{B56800D9-304C-4BAA-8076-6AE66506EF19}" type="parTrans" cxnId="{28911459-BCBF-485D-9A21-64BF28148172}">
      <dgm:prSet/>
      <dgm:spPr/>
      <dgm:t>
        <a:bodyPr/>
        <a:lstStyle/>
        <a:p>
          <a:endParaRPr lang="en-US" sz="1600"/>
        </a:p>
      </dgm:t>
    </dgm:pt>
    <dgm:pt modelId="{CC0B8EBE-D5DD-421C-BD77-6943CA974506}" type="sibTrans" cxnId="{28911459-BCBF-485D-9A21-64BF28148172}">
      <dgm:prSet/>
      <dgm:spPr/>
      <dgm:t>
        <a:bodyPr/>
        <a:lstStyle/>
        <a:p>
          <a:endParaRPr lang="en-US" sz="1600"/>
        </a:p>
      </dgm:t>
    </dgm:pt>
    <dgm:pt modelId="{03BA556A-936B-4739-BB42-DE7CADAD8AF3}">
      <dgm:prSet custT="1"/>
      <dgm:spPr/>
      <dgm:t>
        <a:bodyPr/>
        <a:lstStyle/>
        <a:p>
          <a:r>
            <a:rPr lang="en-US" sz="1400" dirty="0" smtClean="0"/>
            <a:t>84% Assigned to Treatment Provider</a:t>
          </a:r>
          <a:br>
            <a:rPr lang="en-US" sz="1400" dirty="0" smtClean="0"/>
          </a:br>
          <a:r>
            <a:rPr lang="en-US" sz="1400" dirty="0" smtClean="0"/>
            <a:t>(n = 512)</a:t>
          </a:r>
          <a:endParaRPr lang="en-US" sz="1400" dirty="0"/>
        </a:p>
      </dgm:t>
    </dgm:pt>
    <dgm:pt modelId="{A7251DD4-375A-4447-A654-7CB5E48D97FC}" type="parTrans" cxnId="{877360A2-5358-46FD-93D1-1C05E4DEA75E}">
      <dgm:prSet/>
      <dgm:spPr/>
      <dgm:t>
        <a:bodyPr/>
        <a:lstStyle/>
        <a:p>
          <a:endParaRPr lang="en-US" sz="1600"/>
        </a:p>
      </dgm:t>
    </dgm:pt>
    <dgm:pt modelId="{6E0624B9-E7BD-4C7A-9696-C3CEB2D3137F}" type="sibTrans" cxnId="{877360A2-5358-46FD-93D1-1C05E4DEA75E}">
      <dgm:prSet/>
      <dgm:spPr/>
      <dgm:t>
        <a:bodyPr/>
        <a:lstStyle/>
        <a:p>
          <a:endParaRPr lang="en-US" sz="1600"/>
        </a:p>
      </dgm:t>
    </dgm:pt>
    <dgm:pt modelId="{F868D361-51A1-43D6-BEFF-F4C67ECB3D27}">
      <dgm:prSet custT="1"/>
      <dgm:spPr/>
      <dgm:t>
        <a:bodyPr/>
        <a:lstStyle/>
        <a:p>
          <a:r>
            <a:rPr lang="en-US" sz="1400" dirty="0" smtClean="0"/>
            <a:t>Enriched </a:t>
          </a:r>
          <a:br>
            <a:rPr lang="en-US" sz="1400" dirty="0" smtClean="0"/>
          </a:br>
          <a:r>
            <a:rPr lang="en-US" sz="1400" dirty="0" smtClean="0"/>
            <a:t>Residential Services (ERS)</a:t>
          </a:r>
          <a:br>
            <a:rPr lang="en-US" sz="1400" dirty="0" smtClean="0"/>
          </a:br>
          <a:r>
            <a:rPr lang="en-US" sz="1400" dirty="0" smtClean="0"/>
            <a:t>(n = 152)</a:t>
          </a:r>
          <a:endParaRPr lang="en-US" sz="1400" dirty="0"/>
        </a:p>
      </dgm:t>
    </dgm:pt>
    <dgm:pt modelId="{3928C8A0-38B7-4BB9-AF3B-77A773712D2F}" type="parTrans" cxnId="{2D8B3679-6540-4D0B-B8B1-5F50CCCA1078}">
      <dgm:prSet/>
      <dgm:spPr/>
      <dgm:t>
        <a:bodyPr/>
        <a:lstStyle/>
        <a:p>
          <a:endParaRPr lang="en-US" sz="1600"/>
        </a:p>
      </dgm:t>
    </dgm:pt>
    <dgm:pt modelId="{3E06F13A-0D84-4633-A81D-3008D7CE51DE}" type="sibTrans" cxnId="{2D8B3679-6540-4D0B-B8B1-5F50CCCA1078}">
      <dgm:prSet/>
      <dgm:spPr/>
      <dgm:t>
        <a:bodyPr/>
        <a:lstStyle/>
        <a:p>
          <a:endParaRPr lang="en-US" sz="1600"/>
        </a:p>
      </dgm:t>
    </dgm:pt>
    <dgm:pt modelId="{88451A82-06AE-42E1-9E69-17C14ED48386}">
      <dgm:prSet custT="1"/>
      <dgm:spPr/>
      <dgm:t>
        <a:bodyPr/>
        <a:lstStyle/>
        <a:p>
          <a:r>
            <a:rPr lang="en-US" sz="1400" dirty="0" smtClean="0"/>
            <a:t>16% Ongoing Outreach and Engagement</a:t>
          </a:r>
          <a:br>
            <a:rPr lang="en-US" sz="1400" dirty="0" smtClean="0"/>
          </a:br>
          <a:r>
            <a:rPr lang="en-US" sz="1400" dirty="0" smtClean="0"/>
            <a:t>(n = 99)</a:t>
          </a:r>
          <a:endParaRPr lang="en-US" sz="1400" dirty="0"/>
        </a:p>
      </dgm:t>
    </dgm:pt>
    <dgm:pt modelId="{EA74F9A8-41FF-4DE7-BAB0-CE2993ED8EF6}" type="parTrans" cxnId="{689F28F9-6C7A-4C18-B77B-4454CE18A8AF}">
      <dgm:prSet/>
      <dgm:spPr/>
      <dgm:t>
        <a:bodyPr/>
        <a:lstStyle/>
        <a:p>
          <a:endParaRPr lang="en-US" sz="1600"/>
        </a:p>
      </dgm:t>
    </dgm:pt>
    <dgm:pt modelId="{DB451A73-6911-4E48-BAC1-A4E3C5FA736B}" type="sibTrans" cxnId="{689F28F9-6C7A-4C18-B77B-4454CE18A8AF}">
      <dgm:prSet/>
      <dgm:spPr/>
      <dgm:t>
        <a:bodyPr/>
        <a:lstStyle/>
        <a:p>
          <a:endParaRPr lang="en-US" sz="1600"/>
        </a:p>
      </dgm:t>
    </dgm:pt>
    <dgm:pt modelId="{FFFBA089-3378-41AF-82AC-7950DD9796D8}">
      <dgm:prSet custT="1"/>
      <dgm:spPr/>
      <dgm:t>
        <a:bodyPr/>
        <a:lstStyle/>
        <a:p>
          <a:r>
            <a:rPr lang="en-US" sz="1400" dirty="0" smtClean="0"/>
            <a:t>Full Service Partnership </a:t>
          </a:r>
          <a:br>
            <a:rPr lang="en-US" sz="1400" dirty="0" smtClean="0"/>
          </a:br>
          <a:r>
            <a:rPr lang="en-US" sz="1400" dirty="0" smtClean="0"/>
            <a:t>(FSP)</a:t>
          </a:r>
          <a:br>
            <a:rPr lang="en-US" sz="1400" dirty="0" smtClean="0"/>
          </a:br>
          <a:r>
            <a:rPr lang="en-US" sz="1400" dirty="0" smtClean="0"/>
            <a:t>(n = 478)</a:t>
          </a:r>
          <a:endParaRPr lang="en-US" sz="1400" dirty="0"/>
        </a:p>
      </dgm:t>
    </dgm:pt>
    <dgm:pt modelId="{BBD34CF3-7562-49C7-A406-0C9333DDA91E}" type="parTrans" cxnId="{D3CC2838-F9CC-4D24-BD83-8F07D4D7807A}">
      <dgm:prSet/>
      <dgm:spPr/>
      <dgm:t>
        <a:bodyPr/>
        <a:lstStyle/>
        <a:p>
          <a:endParaRPr lang="en-US" sz="1600"/>
        </a:p>
      </dgm:t>
    </dgm:pt>
    <dgm:pt modelId="{5D8124AB-1946-4F71-8BDB-1C5DDE5E7CE5}" type="sibTrans" cxnId="{D3CC2838-F9CC-4D24-BD83-8F07D4D7807A}">
      <dgm:prSet/>
      <dgm:spPr/>
      <dgm:t>
        <a:bodyPr/>
        <a:lstStyle/>
        <a:p>
          <a:endParaRPr lang="en-US" sz="1600"/>
        </a:p>
      </dgm:t>
    </dgm:pt>
    <dgm:pt modelId="{226A0E0A-192D-48F5-9401-BFAD973672FC}" type="pres">
      <dgm:prSet presAssocID="{F21A5006-9407-4F59-A05C-4B1DE4950E45}" presName="hierChild1" presStyleCnt="0">
        <dgm:presLayoutVars>
          <dgm:orgChart val="1"/>
          <dgm:chPref val="1"/>
          <dgm:dir/>
          <dgm:animOne val="branch"/>
          <dgm:animLvl val="lvl"/>
          <dgm:resizeHandles/>
        </dgm:presLayoutVars>
      </dgm:prSet>
      <dgm:spPr/>
      <dgm:t>
        <a:bodyPr/>
        <a:lstStyle/>
        <a:p>
          <a:endParaRPr lang="en-US"/>
        </a:p>
      </dgm:t>
    </dgm:pt>
    <dgm:pt modelId="{8C280C3B-5747-40B8-AE16-C0BC78572B1F}" type="pres">
      <dgm:prSet presAssocID="{A0686967-57DA-461D-B67F-BE3D0A0E7422}" presName="hierRoot1" presStyleCnt="0">
        <dgm:presLayoutVars>
          <dgm:hierBranch val="init"/>
        </dgm:presLayoutVars>
      </dgm:prSet>
      <dgm:spPr/>
      <dgm:t>
        <a:bodyPr/>
        <a:lstStyle/>
        <a:p>
          <a:endParaRPr lang="en-US"/>
        </a:p>
      </dgm:t>
    </dgm:pt>
    <dgm:pt modelId="{D987571E-8B6E-4325-8CD1-A15B8CA0FD0B}" type="pres">
      <dgm:prSet presAssocID="{A0686967-57DA-461D-B67F-BE3D0A0E7422}" presName="rootComposite1" presStyleCnt="0"/>
      <dgm:spPr/>
      <dgm:t>
        <a:bodyPr/>
        <a:lstStyle/>
        <a:p>
          <a:endParaRPr lang="en-US"/>
        </a:p>
      </dgm:t>
    </dgm:pt>
    <dgm:pt modelId="{540FA088-5300-4E21-8D7B-BC9355BC9E7C}" type="pres">
      <dgm:prSet presAssocID="{A0686967-57DA-461D-B67F-BE3D0A0E7422}" presName="rootText1" presStyleLbl="node0" presStyleIdx="0" presStyleCnt="1" custScaleY="330226" custLinFactNeighborX="-20064">
        <dgm:presLayoutVars>
          <dgm:chPref val="3"/>
        </dgm:presLayoutVars>
      </dgm:prSet>
      <dgm:spPr/>
      <dgm:t>
        <a:bodyPr/>
        <a:lstStyle/>
        <a:p>
          <a:endParaRPr lang="en-US"/>
        </a:p>
      </dgm:t>
    </dgm:pt>
    <dgm:pt modelId="{38E3474C-EE28-40CC-84C3-F634B59FB68C}" type="pres">
      <dgm:prSet presAssocID="{A0686967-57DA-461D-B67F-BE3D0A0E7422}" presName="rootConnector1" presStyleLbl="node1" presStyleIdx="0" presStyleCnt="0"/>
      <dgm:spPr/>
      <dgm:t>
        <a:bodyPr/>
        <a:lstStyle/>
        <a:p>
          <a:endParaRPr lang="en-US"/>
        </a:p>
      </dgm:t>
    </dgm:pt>
    <dgm:pt modelId="{253CF771-F69A-4273-AC14-12F7B5C345F3}" type="pres">
      <dgm:prSet presAssocID="{A0686967-57DA-461D-B67F-BE3D0A0E7422}" presName="hierChild2" presStyleCnt="0"/>
      <dgm:spPr/>
      <dgm:t>
        <a:bodyPr/>
        <a:lstStyle/>
        <a:p>
          <a:endParaRPr lang="en-US"/>
        </a:p>
      </dgm:t>
    </dgm:pt>
    <dgm:pt modelId="{2A12960A-9938-4454-83BF-3D84F87EBF83}" type="pres">
      <dgm:prSet presAssocID="{7A2B7EE0-7192-4ADA-B92E-A0106D995318}" presName="Name64" presStyleLbl="parChTrans1D2" presStyleIdx="0" presStyleCnt="4"/>
      <dgm:spPr/>
      <dgm:t>
        <a:bodyPr/>
        <a:lstStyle/>
        <a:p>
          <a:endParaRPr lang="en-US"/>
        </a:p>
      </dgm:t>
    </dgm:pt>
    <dgm:pt modelId="{33B4E5C4-CE78-4D80-9D86-D95C578D7DDE}" type="pres">
      <dgm:prSet presAssocID="{BF867C5A-336E-4502-86CF-2AE26AFE375D}" presName="hierRoot2" presStyleCnt="0">
        <dgm:presLayoutVars>
          <dgm:hierBranch val="init"/>
        </dgm:presLayoutVars>
      </dgm:prSet>
      <dgm:spPr/>
      <dgm:t>
        <a:bodyPr/>
        <a:lstStyle/>
        <a:p>
          <a:endParaRPr lang="en-US"/>
        </a:p>
      </dgm:t>
    </dgm:pt>
    <dgm:pt modelId="{66B293F1-74E0-4650-9E76-9A083D01E0E3}" type="pres">
      <dgm:prSet presAssocID="{BF867C5A-336E-4502-86CF-2AE26AFE375D}" presName="rootComposite" presStyleCnt="0"/>
      <dgm:spPr/>
      <dgm:t>
        <a:bodyPr/>
        <a:lstStyle/>
        <a:p>
          <a:endParaRPr lang="en-US"/>
        </a:p>
      </dgm:t>
    </dgm:pt>
    <dgm:pt modelId="{00C3B095-4745-4322-87D7-65A813065A05}" type="pres">
      <dgm:prSet presAssocID="{BF867C5A-336E-4502-86CF-2AE26AFE375D}" presName="rootText" presStyleLbl="node2" presStyleIdx="0" presStyleCnt="3" custScaleY="182084" custLinFactNeighborX="-20064">
        <dgm:presLayoutVars>
          <dgm:chPref val="3"/>
        </dgm:presLayoutVars>
      </dgm:prSet>
      <dgm:spPr/>
      <dgm:t>
        <a:bodyPr/>
        <a:lstStyle/>
        <a:p>
          <a:endParaRPr lang="en-US"/>
        </a:p>
      </dgm:t>
    </dgm:pt>
    <dgm:pt modelId="{A46EBB01-3A26-443F-82FB-0DC8434D6982}" type="pres">
      <dgm:prSet presAssocID="{BF867C5A-336E-4502-86CF-2AE26AFE375D}" presName="rootConnector" presStyleLbl="node2" presStyleIdx="0" presStyleCnt="3"/>
      <dgm:spPr/>
      <dgm:t>
        <a:bodyPr/>
        <a:lstStyle/>
        <a:p>
          <a:endParaRPr lang="en-US"/>
        </a:p>
      </dgm:t>
    </dgm:pt>
    <dgm:pt modelId="{BC41A7A7-597E-4CEF-86B9-D48DD15AE976}" type="pres">
      <dgm:prSet presAssocID="{BF867C5A-336E-4502-86CF-2AE26AFE375D}" presName="hierChild4" presStyleCnt="0"/>
      <dgm:spPr/>
      <dgm:t>
        <a:bodyPr/>
        <a:lstStyle/>
        <a:p>
          <a:endParaRPr lang="en-US"/>
        </a:p>
      </dgm:t>
    </dgm:pt>
    <dgm:pt modelId="{EC0AAED0-5612-4DBA-9846-FC9E631BC9DF}" type="pres">
      <dgm:prSet presAssocID="{BF867C5A-336E-4502-86CF-2AE26AFE375D}" presName="hierChild5" presStyleCnt="0"/>
      <dgm:spPr/>
      <dgm:t>
        <a:bodyPr/>
        <a:lstStyle/>
        <a:p>
          <a:endParaRPr lang="en-US"/>
        </a:p>
      </dgm:t>
    </dgm:pt>
    <dgm:pt modelId="{C6D03647-1509-4795-AD75-42AC49A444A5}" type="pres">
      <dgm:prSet presAssocID="{CDBDB990-278F-48B6-9DC5-28137BB6AC25}" presName="Name64" presStyleLbl="parChTrans1D2" presStyleIdx="1" presStyleCnt="4"/>
      <dgm:spPr/>
      <dgm:t>
        <a:bodyPr/>
        <a:lstStyle/>
        <a:p>
          <a:endParaRPr lang="en-US"/>
        </a:p>
      </dgm:t>
    </dgm:pt>
    <dgm:pt modelId="{9EE3CAB8-A55C-45D5-8CC3-57E186871BD7}" type="pres">
      <dgm:prSet presAssocID="{BC972AFA-4FBA-4B74-9C9A-49AD291E15D8}" presName="hierRoot2" presStyleCnt="0">
        <dgm:presLayoutVars>
          <dgm:hierBranch val="init"/>
        </dgm:presLayoutVars>
      </dgm:prSet>
      <dgm:spPr/>
      <dgm:t>
        <a:bodyPr/>
        <a:lstStyle/>
        <a:p>
          <a:endParaRPr lang="en-US"/>
        </a:p>
      </dgm:t>
    </dgm:pt>
    <dgm:pt modelId="{059C9F94-91D8-4866-854D-5ACF8D74D221}" type="pres">
      <dgm:prSet presAssocID="{BC972AFA-4FBA-4B74-9C9A-49AD291E15D8}" presName="rootComposite" presStyleCnt="0"/>
      <dgm:spPr/>
      <dgm:t>
        <a:bodyPr/>
        <a:lstStyle/>
        <a:p>
          <a:endParaRPr lang="en-US"/>
        </a:p>
      </dgm:t>
    </dgm:pt>
    <dgm:pt modelId="{015AB9FF-0267-456A-B729-20E8D36F779E}" type="pres">
      <dgm:prSet presAssocID="{BC972AFA-4FBA-4B74-9C9A-49AD291E15D8}" presName="rootText" presStyleLbl="node2" presStyleIdx="1" presStyleCnt="3" custScaleY="202481" custLinFactNeighborX="-20064">
        <dgm:presLayoutVars>
          <dgm:chPref val="3"/>
        </dgm:presLayoutVars>
      </dgm:prSet>
      <dgm:spPr/>
      <dgm:t>
        <a:bodyPr/>
        <a:lstStyle/>
        <a:p>
          <a:endParaRPr lang="en-US"/>
        </a:p>
      </dgm:t>
    </dgm:pt>
    <dgm:pt modelId="{D8A0B4BF-9954-49FF-B122-E1C555E8BED1}" type="pres">
      <dgm:prSet presAssocID="{BC972AFA-4FBA-4B74-9C9A-49AD291E15D8}" presName="rootConnector" presStyleLbl="node2" presStyleIdx="1" presStyleCnt="3"/>
      <dgm:spPr/>
      <dgm:t>
        <a:bodyPr/>
        <a:lstStyle/>
        <a:p>
          <a:endParaRPr lang="en-US"/>
        </a:p>
      </dgm:t>
    </dgm:pt>
    <dgm:pt modelId="{D595B52C-2668-41CF-B60F-822E119B4B6A}" type="pres">
      <dgm:prSet presAssocID="{BC972AFA-4FBA-4B74-9C9A-49AD291E15D8}" presName="hierChild4" presStyleCnt="0"/>
      <dgm:spPr/>
      <dgm:t>
        <a:bodyPr/>
        <a:lstStyle/>
        <a:p>
          <a:endParaRPr lang="en-US"/>
        </a:p>
      </dgm:t>
    </dgm:pt>
    <dgm:pt modelId="{C127708B-0671-4B9C-84F1-20AD37A0D483}" type="pres">
      <dgm:prSet presAssocID="{BC972AFA-4FBA-4B74-9C9A-49AD291E15D8}" presName="hierChild5" presStyleCnt="0"/>
      <dgm:spPr/>
      <dgm:t>
        <a:bodyPr/>
        <a:lstStyle/>
        <a:p>
          <a:endParaRPr lang="en-US"/>
        </a:p>
      </dgm:t>
    </dgm:pt>
    <dgm:pt modelId="{833DBCD9-4294-42C3-8C05-0518EAB3255D}" type="pres">
      <dgm:prSet presAssocID="{2A3D62DE-F902-4585-BEDB-1016900B83A7}" presName="Name64" presStyleLbl="parChTrans1D2" presStyleIdx="2" presStyleCnt="4"/>
      <dgm:spPr/>
      <dgm:t>
        <a:bodyPr/>
        <a:lstStyle/>
        <a:p>
          <a:endParaRPr lang="en-US"/>
        </a:p>
      </dgm:t>
    </dgm:pt>
    <dgm:pt modelId="{0913FEEA-DCEB-43E7-AC85-E5C99B1581AE}" type="pres">
      <dgm:prSet presAssocID="{0F0EB19A-FC6A-4AE0-9F51-4EA73094C54D}" presName="hierRoot2" presStyleCnt="0">
        <dgm:presLayoutVars>
          <dgm:hierBranch val="init"/>
        </dgm:presLayoutVars>
      </dgm:prSet>
      <dgm:spPr/>
      <dgm:t>
        <a:bodyPr/>
        <a:lstStyle/>
        <a:p>
          <a:endParaRPr lang="en-US"/>
        </a:p>
      </dgm:t>
    </dgm:pt>
    <dgm:pt modelId="{41EBFDD6-8CA8-4F73-88B7-0F06C31E5BED}" type="pres">
      <dgm:prSet presAssocID="{0F0EB19A-FC6A-4AE0-9F51-4EA73094C54D}" presName="rootComposite" presStyleCnt="0"/>
      <dgm:spPr/>
      <dgm:t>
        <a:bodyPr/>
        <a:lstStyle/>
        <a:p>
          <a:endParaRPr lang="en-US"/>
        </a:p>
      </dgm:t>
    </dgm:pt>
    <dgm:pt modelId="{A59B6F47-158B-4F28-A211-0C44DFD2ED2A}" type="pres">
      <dgm:prSet presAssocID="{0F0EB19A-FC6A-4AE0-9F51-4EA73094C54D}" presName="rootText" presStyleLbl="node2" presStyleIdx="2" presStyleCnt="3" custScaleY="188703" custLinFactNeighborX="-20064">
        <dgm:presLayoutVars>
          <dgm:chPref val="3"/>
        </dgm:presLayoutVars>
      </dgm:prSet>
      <dgm:spPr/>
      <dgm:t>
        <a:bodyPr/>
        <a:lstStyle/>
        <a:p>
          <a:endParaRPr lang="en-US"/>
        </a:p>
      </dgm:t>
    </dgm:pt>
    <dgm:pt modelId="{27D67013-9D2D-4DB5-B668-31C34EF8F409}" type="pres">
      <dgm:prSet presAssocID="{0F0EB19A-FC6A-4AE0-9F51-4EA73094C54D}" presName="rootConnector" presStyleLbl="node2" presStyleIdx="2" presStyleCnt="3"/>
      <dgm:spPr/>
      <dgm:t>
        <a:bodyPr/>
        <a:lstStyle/>
        <a:p>
          <a:endParaRPr lang="en-US"/>
        </a:p>
      </dgm:t>
    </dgm:pt>
    <dgm:pt modelId="{449451DD-88B1-4209-BBF8-2F29A82DC144}" type="pres">
      <dgm:prSet presAssocID="{0F0EB19A-FC6A-4AE0-9F51-4EA73094C54D}" presName="hierChild4" presStyleCnt="0"/>
      <dgm:spPr/>
      <dgm:t>
        <a:bodyPr/>
        <a:lstStyle/>
        <a:p>
          <a:endParaRPr lang="en-US"/>
        </a:p>
      </dgm:t>
    </dgm:pt>
    <dgm:pt modelId="{DAE20A3D-A347-4039-8143-A7582F21556C}" type="pres">
      <dgm:prSet presAssocID="{45D98E86-FB2E-428E-9D0D-C6382E0AE7D8}" presName="Name64" presStyleLbl="parChTrans1D3" presStyleIdx="0" presStyleCnt="2"/>
      <dgm:spPr/>
      <dgm:t>
        <a:bodyPr/>
        <a:lstStyle/>
        <a:p>
          <a:endParaRPr lang="en-US"/>
        </a:p>
      </dgm:t>
    </dgm:pt>
    <dgm:pt modelId="{BD2CE187-C49A-4B70-87AC-18988596C248}" type="pres">
      <dgm:prSet presAssocID="{B5A09410-BD1B-43B1-9DEE-CF941F1A6CEE}" presName="hierRoot2" presStyleCnt="0">
        <dgm:presLayoutVars>
          <dgm:hierBranch val="init"/>
        </dgm:presLayoutVars>
      </dgm:prSet>
      <dgm:spPr/>
      <dgm:t>
        <a:bodyPr/>
        <a:lstStyle/>
        <a:p>
          <a:endParaRPr lang="en-US"/>
        </a:p>
      </dgm:t>
    </dgm:pt>
    <dgm:pt modelId="{39A4FEAB-825F-4082-A271-16D0AC7BA2D8}" type="pres">
      <dgm:prSet presAssocID="{B5A09410-BD1B-43B1-9DEE-CF941F1A6CEE}" presName="rootComposite" presStyleCnt="0"/>
      <dgm:spPr/>
      <dgm:t>
        <a:bodyPr/>
        <a:lstStyle/>
        <a:p>
          <a:endParaRPr lang="en-US"/>
        </a:p>
      </dgm:t>
    </dgm:pt>
    <dgm:pt modelId="{07C7D176-E68C-43F7-8D45-89F13AD9052B}" type="pres">
      <dgm:prSet presAssocID="{B5A09410-BD1B-43B1-9DEE-CF941F1A6CEE}" presName="rootText" presStyleLbl="node3" presStyleIdx="0" presStyleCnt="2" custScaleX="115888" custScaleY="205835" custLinFactNeighborX="-20064">
        <dgm:presLayoutVars>
          <dgm:chPref val="3"/>
        </dgm:presLayoutVars>
      </dgm:prSet>
      <dgm:spPr/>
      <dgm:t>
        <a:bodyPr/>
        <a:lstStyle/>
        <a:p>
          <a:endParaRPr lang="en-US"/>
        </a:p>
      </dgm:t>
    </dgm:pt>
    <dgm:pt modelId="{9C97F3F6-FDFF-4130-A1C1-493F98A896DB}" type="pres">
      <dgm:prSet presAssocID="{B5A09410-BD1B-43B1-9DEE-CF941F1A6CEE}" presName="rootConnector" presStyleLbl="node3" presStyleIdx="0" presStyleCnt="2"/>
      <dgm:spPr/>
      <dgm:t>
        <a:bodyPr/>
        <a:lstStyle/>
        <a:p>
          <a:endParaRPr lang="en-US"/>
        </a:p>
      </dgm:t>
    </dgm:pt>
    <dgm:pt modelId="{556E42EC-B197-4EC9-986F-A78E1474CFB3}" type="pres">
      <dgm:prSet presAssocID="{B5A09410-BD1B-43B1-9DEE-CF941F1A6CEE}" presName="hierChild4" presStyleCnt="0"/>
      <dgm:spPr/>
      <dgm:t>
        <a:bodyPr/>
        <a:lstStyle/>
        <a:p>
          <a:endParaRPr lang="en-US"/>
        </a:p>
      </dgm:t>
    </dgm:pt>
    <dgm:pt modelId="{A63A4F1A-CF51-4CA9-88A7-FCDF3DBAC67D}" type="pres">
      <dgm:prSet presAssocID="{B5A09410-BD1B-43B1-9DEE-CF941F1A6CEE}" presName="hierChild5" presStyleCnt="0"/>
      <dgm:spPr/>
      <dgm:t>
        <a:bodyPr/>
        <a:lstStyle/>
        <a:p>
          <a:endParaRPr lang="en-US"/>
        </a:p>
      </dgm:t>
    </dgm:pt>
    <dgm:pt modelId="{DFB668B1-203C-41BD-A526-B2BC0D5717C4}" type="pres">
      <dgm:prSet presAssocID="{B56800D9-304C-4BAA-8076-6AE66506EF19}" presName="Name64" presStyleLbl="parChTrans1D3" presStyleIdx="1" presStyleCnt="2"/>
      <dgm:spPr/>
      <dgm:t>
        <a:bodyPr/>
        <a:lstStyle/>
        <a:p>
          <a:endParaRPr lang="en-US"/>
        </a:p>
      </dgm:t>
    </dgm:pt>
    <dgm:pt modelId="{C94067FE-BEE8-4D81-B69F-799BA48513BA}" type="pres">
      <dgm:prSet presAssocID="{ED8608BB-24E2-4C21-A762-3B846F54ED0C}" presName="hierRoot2" presStyleCnt="0">
        <dgm:presLayoutVars>
          <dgm:hierBranch val="init"/>
        </dgm:presLayoutVars>
      </dgm:prSet>
      <dgm:spPr/>
      <dgm:t>
        <a:bodyPr/>
        <a:lstStyle/>
        <a:p>
          <a:endParaRPr lang="en-US"/>
        </a:p>
      </dgm:t>
    </dgm:pt>
    <dgm:pt modelId="{0D965214-DD51-48FD-8064-3978F1C9111A}" type="pres">
      <dgm:prSet presAssocID="{ED8608BB-24E2-4C21-A762-3B846F54ED0C}" presName="rootComposite" presStyleCnt="0"/>
      <dgm:spPr/>
      <dgm:t>
        <a:bodyPr/>
        <a:lstStyle/>
        <a:p>
          <a:endParaRPr lang="en-US"/>
        </a:p>
      </dgm:t>
    </dgm:pt>
    <dgm:pt modelId="{FE2005CA-6BF5-47FA-A6FA-CD74F9148166}" type="pres">
      <dgm:prSet presAssocID="{ED8608BB-24E2-4C21-A762-3B846F54ED0C}" presName="rootText" presStyleLbl="node3" presStyleIdx="1" presStyleCnt="2" custScaleX="117445" custScaleY="278425" custLinFactNeighborX="-20064">
        <dgm:presLayoutVars>
          <dgm:chPref val="3"/>
        </dgm:presLayoutVars>
      </dgm:prSet>
      <dgm:spPr/>
      <dgm:t>
        <a:bodyPr/>
        <a:lstStyle/>
        <a:p>
          <a:endParaRPr lang="en-US"/>
        </a:p>
      </dgm:t>
    </dgm:pt>
    <dgm:pt modelId="{FC7C3E06-5660-4680-AAA9-A4806517C9D8}" type="pres">
      <dgm:prSet presAssocID="{ED8608BB-24E2-4C21-A762-3B846F54ED0C}" presName="rootConnector" presStyleLbl="node3" presStyleIdx="1" presStyleCnt="2"/>
      <dgm:spPr/>
      <dgm:t>
        <a:bodyPr/>
        <a:lstStyle/>
        <a:p>
          <a:endParaRPr lang="en-US"/>
        </a:p>
      </dgm:t>
    </dgm:pt>
    <dgm:pt modelId="{68EF24FC-97D6-4D6A-BA37-6803DA130964}" type="pres">
      <dgm:prSet presAssocID="{ED8608BB-24E2-4C21-A762-3B846F54ED0C}" presName="hierChild4" presStyleCnt="0"/>
      <dgm:spPr/>
      <dgm:t>
        <a:bodyPr/>
        <a:lstStyle/>
        <a:p>
          <a:endParaRPr lang="en-US"/>
        </a:p>
      </dgm:t>
    </dgm:pt>
    <dgm:pt modelId="{5898BDD5-C2A5-4513-AA87-D2AC81174AB0}" type="pres">
      <dgm:prSet presAssocID="{EA74F9A8-41FF-4DE7-BAB0-CE2993ED8EF6}" presName="Name64" presStyleLbl="parChTrans1D4" presStyleIdx="0" presStyleCnt="4"/>
      <dgm:spPr/>
      <dgm:t>
        <a:bodyPr/>
        <a:lstStyle/>
        <a:p>
          <a:endParaRPr lang="en-US"/>
        </a:p>
      </dgm:t>
    </dgm:pt>
    <dgm:pt modelId="{35B1EF2C-49FA-45AC-B2F5-29FAFB727B82}" type="pres">
      <dgm:prSet presAssocID="{88451A82-06AE-42E1-9E69-17C14ED48386}" presName="hierRoot2" presStyleCnt="0">
        <dgm:presLayoutVars>
          <dgm:hierBranch val="init"/>
        </dgm:presLayoutVars>
      </dgm:prSet>
      <dgm:spPr/>
      <dgm:t>
        <a:bodyPr/>
        <a:lstStyle/>
        <a:p>
          <a:endParaRPr lang="en-US"/>
        </a:p>
      </dgm:t>
    </dgm:pt>
    <dgm:pt modelId="{F7C77DB4-CCBD-4668-BBA0-57D73E9D5228}" type="pres">
      <dgm:prSet presAssocID="{88451A82-06AE-42E1-9E69-17C14ED48386}" presName="rootComposite" presStyleCnt="0"/>
      <dgm:spPr/>
      <dgm:t>
        <a:bodyPr/>
        <a:lstStyle/>
        <a:p>
          <a:endParaRPr lang="en-US"/>
        </a:p>
      </dgm:t>
    </dgm:pt>
    <dgm:pt modelId="{1F163FFF-9234-448B-92B8-5671A2D5ED10}" type="pres">
      <dgm:prSet presAssocID="{88451A82-06AE-42E1-9E69-17C14ED48386}" presName="rootText" presStyleLbl="node4" presStyleIdx="0" presStyleCnt="4" custScaleY="246313" custLinFactNeighborX="-20064">
        <dgm:presLayoutVars>
          <dgm:chPref val="3"/>
        </dgm:presLayoutVars>
      </dgm:prSet>
      <dgm:spPr/>
      <dgm:t>
        <a:bodyPr/>
        <a:lstStyle/>
        <a:p>
          <a:endParaRPr lang="en-US"/>
        </a:p>
      </dgm:t>
    </dgm:pt>
    <dgm:pt modelId="{8A62EF32-0241-4159-9335-3EEFE23841B7}" type="pres">
      <dgm:prSet presAssocID="{88451A82-06AE-42E1-9E69-17C14ED48386}" presName="rootConnector" presStyleLbl="node4" presStyleIdx="0" presStyleCnt="4"/>
      <dgm:spPr/>
      <dgm:t>
        <a:bodyPr/>
        <a:lstStyle/>
        <a:p>
          <a:endParaRPr lang="en-US"/>
        </a:p>
      </dgm:t>
    </dgm:pt>
    <dgm:pt modelId="{17FB451D-919B-4035-81CB-E7E23FB1D566}" type="pres">
      <dgm:prSet presAssocID="{88451A82-06AE-42E1-9E69-17C14ED48386}" presName="hierChild4" presStyleCnt="0"/>
      <dgm:spPr/>
      <dgm:t>
        <a:bodyPr/>
        <a:lstStyle/>
        <a:p>
          <a:endParaRPr lang="en-US"/>
        </a:p>
      </dgm:t>
    </dgm:pt>
    <dgm:pt modelId="{011BFBFF-B9C8-4391-AB21-9804E9C870E0}" type="pres">
      <dgm:prSet presAssocID="{88451A82-06AE-42E1-9E69-17C14ED48386}" presName="hierChild5" presStyleCnt="0"/>
      <dgm:spPr/>
      <dgm:t>
        <a:bodyPr/>
        <a:lstStyle/>
        <a:p>
          <a:endParaRPr lang="en-US"/>
        </a:p>
      </dgm:t>
    </dgm:pt>
    <dgm:pt modelId="{60D65E4C-7881-4530-90A5-1F743F925349}" type="pres">
      <dgm:prSet presAssocID="{A7251DD4-375A-4447-A654-7CB5E48D97FC}" presName="Name64" presStyleLbl="parChTrans1D4" presStyleIdx="1" presStyleCnt="4"/>
      <dgm:spPr/>
      <dgm:t>
        <a:bodyPr/>
        <a:lstStyle/>
        <a:p>
          <a:endParaRPr lang="en-US"/>
        </a:p>
      </dgm:t>
    </dgm:pt>
    <dgm:pt modelId="{A5A449C2-AAED-4917-9DAF-ADF9827586C3}" type="pres">
      <dgm:prSet presAssocID="{03BA556A-936B-4739-BB42-DE7CADAD8AF3}" presName="hierRoot2" presStyleCnt="0">
        <dgm:presLayoutVars>
          <dgm:hierBranch val="init"/>
        </dgm:presLayoutVars>
      </dgm:prSet>
      <dgm:spPr/>
      <dgm:t>
        <a:bodyPr/>
        <a:lstStyle/>
        <a:p>
          <a:endParaRPr lang="en-US"/>
        </a:p>
      </dgm:t>
    </dgm:pt>
    <dgm:pt modelId="{D4FBC1BE-38B6-459B-98E0-1AFFE83E4C4A}" type="pres">
      <dgm:prSet presAssocID="{03BA556A-936B-4739-BB42-DE7CADAD8AF3}" presName="rootComposite" presStyleCnt="0"/>
      <dgm:spPr/>
      <dgm:t>
        <a:bodyPr/>
        <a:lstStyle/>
        <a:p>
          <a:endParaRPr lang="en-US"/>
        </a:p>
      </dgm:t>
    </dgm:pt>
    <dgm:pt modelId="{40BD9419-67CC-40C1-8384-25BD6403B0A6}" type="pres">
      <dgm:prSet presAssocID="{03BA556A-936B-4739-BB42-DE7CADAD8AF3}" presName="rootText" presStyleLbl="node4" presStyleIdx="1" presStyleCnt="4" custScaleY="260847" custLinFactNeighborX="-20064">
        <dgm:presLayoutVars>
          <dgm:chPref val="3"/>
        </dgm:presLayoutVars>
      </dgm:prSet>
      <dgm:spPr/>
      <dgm:t>
        <a:bodyPr/>
        <a:lstStyle/>
        <a:p>
          <a:endParaRPr lang="en-US"/>
        </a:p>
      </dgm:t>
    </dgm:pt>
    <dgm:pt modelId="{1E5DDCCE-6AC9-4D38-B89B-913BFC38390E}" type="pres">
      <dgm:prSet presAssocID="{03BA556A-936B-4739-BB42-DE7CADAD8AF3}" presName="rootConnector" presStyleLbl="node4" presStyleIdx="1" presStyleCnt="4"/>
      <dgm:spPr/>
      <dgm:t>
        <a:bodyPr/>
        <a:lstStyle/>
        <a:p>
          <a:endParaRPr lang="en-US"/>
        </a:p>
      </dgm:t>
    </dgm:pt>
    <dgm:pt modelId="{7DC7B072-4C58-498D-A963-917C26BC5519}" type="pres">
      <dgm:prSet presAssocID="{03BA556A-936B-4739-BB42-DE7CADAD8AF3}" presName="hierChild4" presStyleCnt="0"/>
      <dgm:spPr/>
      <dgm:t>
        <a:bodyPr/>
        <a:lstStyle/>
        <a:p>
          <a:endParaRPr lang="en-US"/>
        </a:p>
      </dgm:t>
    </dgm:pt>
    <dgm:pt modelId="{3EEEF980-556A-4FF7-9C54-F7F72B83991A}" type="pres">
      <dgm:prSet presAssocID="{BBD34CF3-7562-49C7-A406-0C9333DDA91E}" presName="Name64" presStyleLbl="parChTrans1D4" presStyleIdx="2" presStyleCnt="4"/>
      <dgm:spPr/>
      <dgm:t>
        <a:bodyPr/>
        <a:lstStyle/>
        <a:p>
          <a:endParaRPr lang="en-US"/>
        </a:p>
      </dgm:t>
    </dgm:pt>
    <dgm:pt modelId="{99ECAB06-C97E-4708-BBF3-763811DD2CD7}" type="pres">
      <dgm:prSet presAssocID="{FFFBA089-3378-41AF-82AC-7950DD9796D8}" presName="hierRoot2" presStyleCnt="0">
        <dgm:presLayoutVars>
          <dgm:hierBranch val="init"/>
        </dgm:presLayoutVars>
      </dgm:prSet>
      <dgm:spPr/>
      <dgm:t>
        <a:bodyPr/>
        <a:lstStyle/>
        <a:p>
          <a:endParaRPr lang="en-US"/>
        </a:p>
      </dgm:t>
    </dgm:pt>
    <dgm:pt modelId="{682F0180-FB6C-4511-A511-8438E8ADBD29}" type="pres">
      <dgm:prSet presAssocID="{FFFBA089-3378-41AF-82AC-7950DD9796D8}" presName="rootComposite" presStyleCnt="0"/>
      <dgm:spPr/>
      <dgm:t>
        <a:bodyPr/>
        <a:lstStyle/>
        <a:p>
          <a:endParaRPr lang="en-US"/>
        </a:p>
      </dgm:t>
    </dgm:pt>
    <dgm:pt modelId="{BE3FDC60-48F7-4E52-B42C-36ADF823539C}" type="pres">
      <dgm:prSet presAssocID="{FFFBA089-3378-41AF-82AC-7950DD9796D8}" presName="rootText" presStyleLbl="node4" presStyleIdx="2" presStyleCnt="4" custScaleY="260647" custLinFactNeighborX="-20064">
        <dgm:presLayoutVars>
          <dgm:chPref val="3"/>
        </dgm:presLayoutVars>
      </dgm:prSet>
      <dgm:spPr/>
      <dgm:t>
        <a:bodyPr/>
        <a:lstStyle/>
        <a:p>
          <a:endParaRPr lang="en-US"/>
        </a:p>
      </dgm:t>
    </dgm:pt>
    <dgm:pt modelId="{C6EBCFF9-D203-4EC5-A807-3AB03D8A24F2}" type="pres">
      <dgm:prSet presAssocID="{FFFBA089-3378-41AF-82AC-7950DD9796D8}" presName="rootConnector" presStyleLbl="node4" presStyleIdx="2" presStyleCnt="4"/>
      <dgm:spPr/>
      <dgm:t>
        <a:bodyPr/>
        <a:lstStyle/>
        <a:p>
          <a:endParaRPr lang="en-US"/>
        </a:p>
      </dgm:t>
    </dgm:pt>
    <dgm:pt modelId="{F4E491A0-40B4-4E3A-AA01-1F8D48F6F15F}" type="pres">
      <dgm:prSet presAssocID="{FFFBA089-3378-41AF-82AC-7950DD9796D8}" presName="hierChild4" presStyleCnt="0"/>
      <dgm:spPr/>
      <dgm:t>
        <a:bodyPr/>
        <a:lstStyle/>
        <a:p>
          <a:endParaRPr lang="en-US"/>
        </a:p>
      </dgm:t>
    </dgm:pt>
    <dgm:pt modelId="{7B8E0E16-3317-4734-BA19-A7EB2DC81A68}" type="pres">
      <dgm:prSet presAssocID="{FFFBA089-3378-41AF-82AC-7950DD9796D8}" presName="hierChild5" presStyleCnt="0"/>
      <dgm:spPr/>
      <dgm:t>
        <a:bodyPr/>
        <a:lstStyle/>
        <a:p>
          <a:endParaRPr lang="en-US"/>
        </a:p>
      </dgm:t>
    </dgm:pt>
    <dgm:pt modelId="{1C75D251-874E-4451-9726-E07052870559}" type="pres">
      <dgm:prSet presAssocID="{3928C8A0-38B7-4BB9-AF3B-77A773712D2F}" presName="Name64" presStyleLbl="parChTrans1D4" presStyleIdx="3" presStyleCnt="4"/>
      <dgm:spPr/>
      <dgm:t>
        <a:bodyPr/>
        <a:lstStyle/>
        <a:p>
          <a:endParaRPr lang="en-US"/>
        </a:p>
      </dgm:t>
    </dgm:pt>
    <dgm:pt modelId="{A8852EDB-0F6C-4434-9A10-2B5EE14C348E}" type="pres">
      <dgm:prSet presAssocID="{F868D361-51A1-43D6-BEFF-F4C67ECB3D27}" presName="hierRoot2" presStyleCnt="0">
        <dgm:presLayoutVars>
          <dgm:hierBranch val="init"/>
        </dgm:presLayoutVars>
      </dgm:prSet>
      <dgm:spPr/>
      <dgm:t>
        <a:bodyPr/>
        <a:lstStyle/>
        <a:p>
          <a:endParaRPr lang="en-US"/>
        </a:p>
      </dgm:t>
    </dgm:pt>
    <dgm:pt modelId="{93D21BEB-5F98-4060-9FBA-E77E2DA3ABFB}" type="pres">
      <dgm:prSet presAssocID="{F868D361-51A1-43D6-BEFF-F4C67ECB3D27}" presName="rootComposite" presStyleCnt="0"/>
      <dgm:spPr/>
      <dgm:t>
        <a:bodyPr/>
        <a:lstStyle/>
        <a:p>
          <a:endParaRPr lang="en-US"/>
        </a:p>
      </dgm:t>
    </dgm:pt>
    <dgm:pt modelId="{40AE2B87-9F94-43FC-A543-D79A89086AD5}" type="pres">
      <dgm:prSet presAssocID="{F868D361-51A1-43D6-BEFF-F4C67ECB3D27}" presName="rootText" presStyleLbl="node4" presStyleIdx="3" presStyleCnt="4" custScaleY="287899" custLinFactNeighborX="-20064">
        <dgm:presLayoutVars>
          <dgm:chPref val="3"/>
        </dgm:presLayoutVars>
      </dgm:prSet>
      <dgm:spPr/>
      <dgm:t>
        <a:bodyPr/>
        <a:lstStyle/>
        <a:p>
          <a:endParaRPr lang="en-US"/>
        </a:p>
      </dgm:t>
    </dgm:pt>
    <dgm:pt modelId="{D22B9E72-DB99-4604-B5A6-8E5665B7832E}" type="pres">
      <dgm:prSet presAssocID="{F868D361-51A1-43D6-BEFF-F4C67ECB3D27}" presName="rootConnector" presStyleLbl="node4" presStyleIdx="3" presStyleCnt="4"/>
      <dgm:spPr/>
      <dgm:t>
        <a:bodyPr/>
        <a:lstStyle/>
        <a:p>
          <a:endParaRPr lang="en-US"/>
        </a:p>
      </dgm:t>
    </dgm:pt>
    <dgm:pt modelId="{BA3EF816-82AB-4A26-91E8-932A3CA2F8A0}" type="pres">
      <dgm:prSet presAssocID="{F868D361-51A1-43D6-BEFF-F4C67ECB3D27}" presName="hierChild4" presStyleCnt="0"/>
      <dgm:spPr/>
      <dgm:t>
        <a:bodyPr/>
        <a:lstStyle/>
        <a:p>
          <a:endParaRPr lang="en-US"/>
        </a:p>
      </dgm:t>
    </dgm:pt>
    <dgm:pt modelId="{8F406B92-C396-455B-B937-CA24AE12D641}" type="pres">
      <dgm:prSet presAssocID="{F868D361-51A1-43D6-BEFF-F4C67ECB3D27}" presName="hierChild5" presStyleCnt="0"/>
      <dgm:spPr/>
      <dgm:t>
        <a:bodyPr/>
        <a:lstStyle/>
        <a:p>
          <a:endParaRPr lang="en-US"/>
        </a:p>
      </dgm:t>
    </dgm:pt>
    <dgm:pt modelId="{784965D4-1EDD-40B5-BA8E-5F4047675DDC}" type="pres">
      <dgm:prSet presAssocID="{03BA556A-936B-4739-BB42-DE7CADAD8AF3}" presName="hierChild5" presStyleCnt="0"/>
      <dgm:spPr/>
      <dgm:t>
        <a:bodyPr/>
        <a:lstStyle/>
        <a:p>
          <a:endParaRPr lang="en-US"/>
        </a:p>
      </dgm:t>
    </dgm:pt>
    <dgm:pt modelId="{EB10C8C6-A1E0-433B-A8D4-014E4B297CB2}" type="pres">
      <dgm:prSet presAssocID="{ED8608BB-24E2-4C21-A762-3B846F54ED0C}" presName="hierChild5" presStyleCnt="0"/>
      <dgm:spPr/>
      <dgm:t>
        <a:bodyPr/>
        <a:lstStyle/>
        <a:p>
          <a:endParaRPr lang="en-US"/>
        </a:p>
      </dgm:t>
    </dgm:pt>
    <dgm:pt modelId="{00394F4A-1D92-429B-A511-44CF7D0634C0}" type="pres">
      <dgm:prSet presAssocID="{0F0EB19A-FC6A-4AE0-9F51-4EA73094C54D}" presName="hierChild5" presStyleCnt="0"/>
      <dgm:spPr/>
      <dgm:t>
        <a:bodyPr/>
        <a:lstStyle/>
        <a:p>
          <a:endParaRPr lang="en-US"/>
        </a:p>
      </dgm:t>
    </dgm:pt>
    <dgm:pt modelId="{6B4C7D9A-131F-437F-85AF-CC21F61BA7DD}" type="pres">
      <dgm:prSet presAssocID="{A0686967-57DA-461D-B67F-BE3D0A0E7422}" presName="hierChild3" presStyleCnt="0"/>
      <dgm:spPr/>
      <dgm:t>
        <a:bodyPr/>
        <a:lstStyle/>
        <a:p>
          <a:endParaRPr lang="en-US"/>
        </a:p>
      </dgm:t>
    </dgm:pt>
    <dgm:pt modelId="{087E7967-0FCC-40C5-AB47-D351C5258A6E}" type="pres">
      <dgm:prSet presAssocID="{89815AA6-2E46-4E80-9743-6AF2EF519496}" presName="Name115" presStyleLbl="parChTrans1D2" presStyleIdx="3" presStyleCnt="4"/>
      <dgm:spPr/>
      <dgm:t>
        <a:bodyPr/>
        <a:lstStyle/>
        <a:p>
          <a:endParaRPr lang="en-US"/>
        </a:p>
      </dgm:t>
    </dgm:pt>
    <dgm:pt modelId="{6F84FDDE-6CAB-4B38-AEAE-DBADB26EE9EE}" type="pres">
      <dgm:prSet presAssocID="{1CA93FF4-3AB1-4EF6-842A-B0B467B909B1}" presName="hierRoot3" presStyleCnt="0">
        <dgm:presLayoutVars>
          <dgm:hierBranch val="init"/>
        </dgm:presLayoutVars>
      </dgm:prSet>
      <dgm:spPr/>
      <dgm:t>
        <a:bodyPr/>
        <a:lstStyle/>
        <a:p>
          <a:endParaRPr lang="en-US"/>
        </a:p>
      </dgm:t>
    </dgm:pt>
    <dgm:pt modelId="{70A2D937-0074-45DC-B259-F4D32FC2048A}" type="pres">
      <dgm:prSet presAssocID="{1CA93FF4-3AB1-4EF6-842A-B0B467B909B1}" presName="rootComposite3" presStyleCnt="0"/>
      <dgm:spPr/>
      <dgm:t>
        <a:bodyPr/>
        <a:lstStyle/>
        <a:p>
          <a:endParaRPr lang="en-US"/>
        </a:p>
      </dgm:t>
    </dgm:pt>
    <dgm:pt modelId="{98E62CA3-94A2-45FC-98AE-EA3244408BF2}" type="pres">
      <dgm:prSet presAssocID="{1CA93FF4-3AB1-4EF6-842A-B0B467B909B1}" presName="rootText3" presStyleLbl="asst1" presStyleIdx="0" presStyleCnt="1" custScaleY="232900" custLinFactNeighborX="-20064">
        <dgm:presLayoutVars>
          <dgm:chPref val="3"/>
        </dgm:presLayoutVars>
      </dgm:prSet>
      <dgm:spPr/>
      <dgm:t>
        <a:bodyPr/>
        <a:lstStyle/>
        <a:p>
          <a:endParaRPr lang="en-US"/>
        </a:p>
      </dgm:t>
    </dgm:pt>
    <dgm:pt modelId="{4A6F1CA2-B12C-4023-ADE7-580A14D1A4CF}" type="pres">
      <dgm:prSet presAssocID="{1CA93FF4-3AB1-4EF6-842A-B0B467B909B1}" presName="rootConnector3" presStyleLbl="asst1" presStyleIdx="0" presStyleCnt="1"/>
      <dgm:spPr/>
      <dgm:t>
        <a:bodyPr/>
        <a:lstStyle/>
        <a:p>
          <a:endParaRPr lang="en-US"/>
        </a:p>
      </dgm:t>
    </dgm:pt>
    <dgm:pt modelId="{AE1297F4-A2AC-4368-9B42-364938913541}" type="pres">
      <dgm:prSet presAssocID="{1CA93FF4-3AB1-4EF6-842A-B0B467B909B1}" presName="hierChild6" presStyleCnt="0"/>
      <dgm:spPr/>
      <dgm:t>
        <a:bodyPr/>
        <a:lstStyle/>
        <a:p>
          <a:endParaRPr lang="en-US"/>
        </a:p>
      </dgm:t>
    </dgm:pt>
    <dgm:pt modelId="{BA3D830D-C9C4-49FE-BA8B-877DB4B6CA86}" type="pres">
      <dgm:prSet presAssocID="{1CA93FF4-3AB1-4EF6-842A-B0B467B909B1}" presName="hierChild7" presStyleCnt="0"/>
      <dgm:spPr/>
      <dgm:t>
        <a:bodyPr/>
        <a:lstStyle/>
        <a:p>
          <a:endParaRPr lang="en-US"/>
        </a:p>
      </dgm:t>
    </dgm:pt>
  </dgm:ptLst>
  <dgm:cxnLst>
    <dgm:cxn modelId="{ACCB60CC-AF1D-4212-AE62-2F16B1DCBC65}" type="presOf" srcId="{88451A82-06AE-42E1-9E69-17C14ED48386}" destId="{8A62EF32-0241-4159-9335-3EEFE23841B7}" srcOrd="1" destOrd="0" presId="urn:microsoft.com/office/officeart/2009/3/layout/HorizontalOrganizationChart"/>
    <dgm:cxn modelId="{1864209F-4E52-4502-B354-E84E07B2B06A}" type="presOf" srcId="{89815AA6-2E46-4E80-9743-6AF2EF519496}" destId="{087E7967-0FCC-40C5-AB47-D351C5258A6E}" srcOrd="0" destOrd="0" presId="urn:microsoft.com/office/officeart/2009/3/layout/HorizontalOrganizationChart"/>
    <dgm:cxn modelId="{3FBBD158-E7C3-4394-AC77-666A5329E098}" type="presOf" srcId="{F868D361-51A1-43D6-BEFF-F4C67ECB3D27}" destId="{40AE2B87-9F94-43FC-A543-D79A89086AD5}" srcOrd="0" destOrd="0" presId="urn:microsoft.com/office/officeart/2009/3/layout/HorizontalOrganizationChart"/>
    <dgm:cxn modelId="{4ADC3242-6074-4119-B5FA-4F9981B57985}" type="presOf" srcId="{0F0EB19A-FC6A-4AE0-9F51-4EA73094C54D}" destId="{A59B6F47-158B-4F28-A211-0C44DFD2ED2A}" srcOrd="0" destOrd="0" presId="urn:microsoft.com/office/officeart/2009/3/layout/HorizontalOrganizationChart"/>
    <dgm:cxn modelId="{F84DE90E-6723-45A8-85B6-5AD05DE05FC4}" type="presOf" srcId="{88451A82-06AE-42E1-9E69-17C14ED48386}" destId="{1F163FFF-9234-448B-92B8-5671A2D5ED10}" srcOrd="0" destOrd="0" presId="urn:microsoft.com/office/officeart/2009/3/layout/HorizontalOrganizationChart"/>
    <dgm:cxn modelId="{28911459-BCBF-485D-9A21-64BF28148172}" srcId="{0F0EB19A-FC6A-4AE0-9F51-4EA73094C54D}" destId="{ED8608BB-24E2-4C21-A762-3B846F54ED0C}" srcOrd="1" destOrd="0" parTransId="{B56800D9-304C-4BAA-8076-6AE66506EF19}" sibTransId="{CC0B8EBE-D5DD-421C-BD77-6943CA974506}"/>
    <dgm:cxn modelId="{877360A2-5358-46FD-93D1-1C05E4DEA75E}" srcId="{ED8608BB-24E2-4C21-A762-3B846F54ED0C}" destId="{03BA556A-936B-4739-BB42-DE7CADAD8AF3}" srcOrd="1" destOrd="0" parTransId="{A7251DD4-375A-4447-A654-7CB5E48D97FC}" sibTransId="{6E0624B9-E7BD-4C7A-9696-C3CEB2D3137F}"/>
    <dgm:cxn modelId="{77D74742-F6EE-45A6-A80C-29F5B4A475B3}" srcId="{A0686967-57DA-461D-B67F-BE3D0A0E7422}" destId="{BF867C5A-336E-4502-86CF-2AE26AFE375D}" srcOrd="1" destOrd="0" parTransId="{7A2B7EE0-7192-4ADA-B92E-A0106D995318}" sibTransId="{A413F40B-E7E2-4B1E-B58C-1D7EBB8C2EAB}"/>
    <dgm:cxn modelId="{9BF0272E-1B89-4630-A0CC-42BD018D3985}" type="presOf" srcId="{B56800D9-304C-4BAA-8076-6AE66506EF19}" destId="{DFB668B1-203C-41BD-A526-B2BC0D5717C4}" srcOrd="0" destOrd="0" presId="urn:microsoft.com/office/officeart/2009/3/layout/HorizontalOrganizationChart"/>
    <dgm:cxn modelId="{689F28F9-6C7A-4C18-B77B-4454CE18A8AF}" srcId="{ED8608BB-24E2-4C21-A762-3B846F54ED0C}" destId="{88451A82-06AE-42E1-9E69-17C14ED48386}" srcOrd="0" destOrd="0" parTransId="{EA74F9A8-41FF-4DE7-BAB0-CE2993ED8EF6}" sibTransId="{DB451A73-6911-4E48-BAC1-A4E3C5FA736B}"/>
    <dgm:cxn modelId="{075DF7E0-44A2-4233-AD4F-F32B7FBD8B8C}" srcId="{A0686967-57DA-461D-B67F-BE3D0A0E7422}" destId="{1CA93FF4-3AB1-4EF6-842A-B0B467B909B1}" srcOrd="0" destOrd="0" parTransId="{89815AA6-2E46-4E80-9743-6AF2EF519496}" sibTransId="{3DECF055-52E2-429A-9B5C-6ADF2B83F624}"/>
    <dgm:cxn modelId="{D7BD19CA-7C82-45E0-8553-5261C94AFED0}" type="presOf" srcId="{3928C8A0-38B7-4BB9-AF3B-77A773712D2F}" destId="{1C75D251-874E-4451-9726-E07052870559}" srcOrd="0" destOrd="0" presId="urn:microsoft.com/office/officeart/2009/3/layout/HorizontalOrganizationChart"/>
    <dgm:cxn modelId="{97765849-A9BD-4B5C-A865-9548EAD179F2}" type="presOf" srcId="{FFFBA089-3378-41AF-82AC-7950DD9796D8}" destId="{C6EBCFF9-D203-4EC5-A807-3AB03D8A24F2}" srcOrd="1" destOrd="0" presId="urn:microsoft.com/office/officeart/2009/3/layout/HorizontalOrganizationChart"/>
    <dgm:cxn modelId="{8E141458-8F8D-4442-B3FA-103C1671A202}" type="presOf" srcId="{1CA93FF4-3AB1-4EF6-842A-B0B467B909B1}" destId="{4A6F1CA2-B12C-4023-ADE7-580A14D1A4CF}" srcOrd="1" destOrd="0" presId="urn:microsoft.com/office/officeart/2009/3/layout/HorizontalOrganizationChart"/>
    <dgm:cxn modelId="{A296BC28-E772-4155-A3F1-83564E4E3382}" type="presOf" srcId="{1CA93FF4-3AB1-4EF6-842A-B0B467B909B1}" destId="{98E62CA3-94A2-45FC-98AE-EA3244408BF2}" srcOrd="0" destOrd="0" presId="urn:microsoft.com/office/officeart/2009/3/layout/HorizontalOrganizationChart"/>
    <dgm:cxn modelId="{04FFD48F-19DD-45CF-9CC6-652619A7D05F}" type="presOf" srcId="{A0686967-57DA-461D-B67F-BE3D0A0E7422}" destId="{38E3474C-EE28-40CC-84C3-F634B59FB68C}" srcOrd="1" destOrd="0" presId="urn:microsoft.com/office/officeart/2009/3/layout/HorizontalOrganizationChart"/>
    <dgm:cxn modelId="{C0BBC86F-40A2-4059-B431-BABC67D8CC41}" type="presOf" srcId="{ED8608BB-24E2-4C21-A762-3B846F54ED0C}" destId="{FC7C3E06-5660-4680-AAA9-A4806517C9D8}" srcOrd="1" destOrd="0" presId="urn:microsoft.com/office/officeart/2009/3/layout/HorizontalOrganizationChart"/>
    <dgm:cxn modelId="{D3CC2838-F9CC-4D24-BD83-8F07D4D7807A}" srcId="{03BA556A-936B-4739-BB42-DE7CADAD8AF3}" destId="{FFFBA089-3378-41AF-82AC-7950DD9796D8}" srcOrd="0" destOrd="0" parTransId="{BBD34CF3-7562-49C7-A406-0C9333DDA91E}" sibTransId="{5D8124AB-1946-4F71-8BDB-1C5DDE5E7CE5}"/>
    <dgm:cxn modelId="{498DA64D-E4BD-4544-A0D1-03FEB9DB2E5B}" type="presOf" srcId="{ED8608BB-24E2-4C21-A762-3B846F54ED0C}" destId="{FE2005CA-6BF5-47FA-A6FA-CD74F9148166}" srcOrd="0" destOrd="0" presId="urn:microsoft.com/office/officeart/2009/3/layout/HorizontalOrganizationChart"/>
    <dgm:cxn modelId="{E99CAFEE-B0C4-413E-8CE5-FBE296DD8C7A}" type="presOf" srcId="{F21A5006-9407-4F59-A05C-4B1DE4950E45}" destId="{226A0E0A-192D-48F5-9401-BFAD973672FC}" srcOrd="0" destOrd="0" presId="urn:microsoft.com/office/officeart/2009/3/layout/HorizontalOrganizationChart"/>
    <dgm:cxn modelId="{0607F686-054E-49B3-85D4-DFB2E53C542D}" type="presOf" srcId="{F868D361-51A1-43D6-BEFF-F4C67ECB3D27}" destId="{D22B9E72-DB99-4604-B5A6-8E5665B7832E}" srcOrd="1" destOrd="0" presId="urn:microsoft.com/office/officeart/2009/3/layout/HorizontalOrganizationChart"/>
    <dgm:cxn modelId="{456F74C4-AE00-4C6B-A89C-BFD9CB43BF0C}" type="presOf" srcId="{B5A09410-BD1B-43B1-9DEE-CF941F1A6CEE}" destId="{9C97F3F6-FDFF-4130-A1C1-493F98A896DB}" srcOrd="1" destOrd="0" presId="urn:microsoft.com/office/officeart/2009/3/layout/HorizontalOrganizationChart"/>
    <dgm:cxn modelId="{B7E21954-F311-450B-9035-4B83CFFC25D0}" srcId="{A0686967-57DA-461D-B67F-BE3D0A0E7422}" destId="{BC972AFA-4FBA-4B74-9C9A-49AD291E15D8}" srcOrd="2" destOrd="0" parTransId="{CDBDB990-278F-48B6-9DC5-28137BB6AC25}" sibTransId="{46854990-1D9F-4801-A016-20FC4E62450E}"/>
    <dgm:cxn modelId="{0C5B76E2-77D8-4C02-A931-6EA3270D7AF5}" type="presOf" srcId="{7A2B7EE0-7192-4ADA-B92E-A0106D995318}" destId="{2A12960A-9938-4454-83BF-3D84F87EBF83}" srcOrd="0" destOrd="0" presId="urn:microsoft.com/office/officeart/2009/3/layout/HorizontalOrganizationChart"/>
    <dgm:cxn modelId="{02F9BA9E-E4F9-46FE-B7FD-0320E62374FB}" type="presOf" srcId="{FFFBA089-3378-41AF-82AC-7950DD9796D8}" destId="{BE3FDC60-48F7-4E52-B42C-36ADF823539C}" srcOrd="0" destOrd="0" presId="urn:microsoft.com/office/officeart/2009/3/layout/HorizontalOrganizationChart"/>
    <dgm:cxn modelId="{657CCC50-79BC-461B-AD8B-C4012E4A897B}" type="presOf" srcId="{A0686967-57DA-461D-B67F-BE3D0A0E7422}" destId="{540FA088-5300-4E21-8D7B-BC9355BC9E7C}" srcOrd="0" destOrd="0" presId="urn:microsoft.com/office/officeart/2009/3/layout/HorizontalOrganizationChart"/>
    <dgm:cxn modelId="{6D858A1B-C79D-4700-BE67-5F1418271A1F}" srcId="{F21A5006-9407-4F59-A05C-4B1DE4950E45}" destId="{A0686967-57DA-461D-B67F-BE3D0A0E7422}" srcOrd="0" destOrd="0" parTransId="{135EED70-0B47-4997-B877-43B777A17E2E}" sibTransId="{9C5CE75A-8180-43D4-88E4-E7981C30CEBA}"/>
    <dgm:cxn modelId="{049E6B45-A98F-4A05-9DF3-F47CF2DE4874}" type="presOf" srcId="{B5A09410-BD1B-43B1-9DEE-CF941F1A6CEE}" destId="{07C7D176-E68C-43F7-8D45-89F13AD9052B}" srcOrd="0" destOrd="0" presId="urn:microsoft.com/office/officeart/2009/3/layout/HorizontalOrganizationChart"/>
    <dgm:cxn modelId="{2690E2F5-13F6-4181-9B12-1328C56EC7A4}" type="presOf" srcId="{BF867C5A-336E-4502-86CF-2AE26AFE375D}" destId="{A46EBB01-3A26-443F-82FB-0DC8434D6982}" srcOrd="1" destOrd="0" presId="urn:microsoft.com/office/officeart/2009/3/layout/HorizontalOrganizationChart"/>
    <dgm:cxn modelId="{795D30FF-74FF-4ABE-AA3D-8BC146B3A126}" srcId="{0F0EB19A-FC6A-4AE0-9F51-4EA73094C54D}" destId="{B5A09410-BD1B-43B1-9DEE-CF941F1A6CEE}" srcOrd="0" destOrd="0" parTransId="{45D98E86-FB2E-428E-9D0D-C6382E0AE7D8}" sibTransId="{5D015E6A-9776-41E9-9EB2-4769E7C9F9A3}"/>
    <dgm:cxn modelId="{514915CF-3FB8-4227-8BDF-04E7604FAA5E}" type="presOf" srcId="{45D98E86-FB2E-428E-9D0D-C6382E0AE7D8}" destId="{DAE20A3D-A347-4039-8143-A7582F21556C}" srcOrd="0" destOrd="0" presId="urn:microsoft.com/office/officeart/2009/3/layout/HorizontalOrganizationChart"/>
    <dgm:cxn modelId="{EAE4B11A-AFE8-4D58-A8E2-DBA659A7E9BB}" type="presOf" srcId="{BF867C5A-336E-4502-86CF-2AE26AFE375D}" destId="{00C3B095-4745-4322-87D7-65A813065A05}" srcOrd="0" destOrd="0" presId="urn:microsoft.com/office/officeart/2009/3/layout/HorizontalOrganizationChart"/>
    <dgm:cxn modelId="{FBCCE85D-F3DE-40A8-98F5-33D82C803C25}" type="presOf" srcId="{CDBDB990-278F-48B6-9DC5-28137BB6AC25}" destId="{C6D03647-1509-4795-AD75-42AC49A444A5}" srcOrd="0" destOrd="0" presId="urn:microsoft.com/office/officeart/2009/3/layout/HorizontalOrganizationChart"/>
    <dgm:cxn modelId="{334A9BA3-03C4-4B45-BC9B-31517E7D30C5}" type="presOf" srcId="{A7251DD4-375A-4447-A654-7CB5E48D97FC}" destId="{60D65E4C-7881-4530-90A5-1F743F925349}" srcOrd="0" destOrd="0" presId="urn:microsoft.com/office/officeart/2009/3/layout/HorizontalOrganizationChart"/>
    <dgm:cxn modelId="{D787DE5C-27CF-4ADE-A465-1F8C4BD49F32}" srcId="{A0686967-57DA-461D-B67F-BE3D0A0E7422}" destId="{0F0EB19A-FC6A-4AE0-9F51-4EA73094C54D}" srcOrd="3" destOrd="0" parTransId="{2A3D62DE-F902-4585-BEDB-1016900B83A7}" sibTransId="{85B496A6-0DC9-4EC9-80E9-42807377AB1D}"/>
    <dgm:cxn modelId="{2D8B3679-6540-4D0B-B8B1-5F50CCCA1078}" srcId="{03BA556A-936B-4739-BB42-DE7CADAD8AF3}" destId="{F868D361-51A1-43D6-BEFF-F4C67ECB3D27}" srcOrd="1" destOrd="0" parTransId="{3928C8A0-38B7-4BB9-AF3B-77A773712D2F}" sibTransId="{3E06F13A-0D84-4633-A81D-3008D7CE51DE}"/>
    <dgm:cxn modelId="{1647A1C4-1E75-4BB7-8740-0CBD1DFB7F8D}" type="presOf" srcId="{BC972AFA-4FBA-4B74-9C9A-49AD291E15D8}" destId="{D8A0B4BF-9954-49FF-B122-E1C555E8BED1}" srcOrd="1" destOrd="0" presId="urn:microsoft.com/office/officeart/2009/3/layout/HorizontalOrganizationChart"/>
    <dgm:cxn modelId="{FF3DED5B-79C2-49C4-B858-0A3B903E4830}" type="presOf" srcId="{0F0EB19A-FC6A-4AE0-9F51-4EA73094C54D}" destId="{27D67013-9D2D-4DB5-B668-31C34EF8F409}" srcOrd="1" destOrd="0" presId="urn:microsoft.com/office/officeart/2009/3/layout/HorizontalOrganizationChart"/>
    <dgm:cxn modelId="{FC058747-C118-4632-B10E-618470B33293}" type="presOf" srcId="{03BA556A-936B-4739-BB42-DE7CADAD8AF3}" destId="{40BD9419-67CC-40C1-8384-25BD6403B0A6}" srcOrd="0" destOrd="0" presId="urn:microsoft.com/office/officeart/2009/3/layout/HorizontalOrganizationChart"/>
    <dgm:cxn modelId="{DABB2EBF-0FFD-4A5C-85AF-1B0F3C7E0B04}" type="presOf" srcId="{BBD34CF3-7562-49C7-A406-0C9333DDA91E}" destId="{3EEEF980-556A-4FF7-9C54-F7F72B83991A}" srcOrd="0" destOrd="0" presId="urn:microsoft.com/office/officeart/2009/3/layout/HorizontalOrganizationChart"/>
    <dgm:cxn modelId="{5F5B4E38-9B43-48EA-B923-8CBC1A92E96E}" type="presOf" srcId="{EA74F9A8-41FF-4DE7-BAB0-CE2993ED8EF6}" destId="{5898BDD5-C2A5-4513-AA87-D2AC81174AB0}" srcOrd="0" destOrd="0" presId="urn:microsoft.com/office/officeart/2009/3/layout/HorizontalOrganizationChart"/>
    <dgm:cxn modelId="{A3ABD877-6F4A-4713-8EAD-B3235CF7CCE8}" type="presOf" srcId="{2A3D62DE-F902-4585-BEDB-1016900B83A7}" destId="{833DBCD9-4294-42C3-8C05-0518EAB3255D}" srcOrd="0" destOrd="0" presId="urn:microsoft.com/office/officeart/2009/3/layout/HorizontalOrganizationChart"/>
    <dgm:cxn modelId="{ABEFAF29-E954-4427-B6E7-BF7F0273C2AB}" type="presOf" srcId="{BC972AFA-4FBA-4B74-9C9A-49AD291E15D8}" destId="{015AB9FF-0267-456A-B729-20E8D36F779E}" srcOrd="0" destOrd="0" presId="urn:microsoft.com/office/officeart/2009/3/layout/HorizontalOrganizationChart"/>
    <dgm:cxn modelId="{DFE341F9-050C-4680-B835-569BF53EB50A}" type="presOf" srcId="{03BA556A-936B-4739-BB42-DE7CADAD8AF3}" destId="{1E5DDCCE-6AC9-4D38-B89B-913BFC38390E}" srcOrd="1" destOrd="0" presId="urn:microsoft.com/office/officeart/2009/3/layout/HorizontalOrganizationChart"/>
    <dgm:cxn modelId="{D130FEEC-B4D2-4AA5-A9F5-CE89015580DC}" type="presParOf" srcId="{226A0E0A-192D-48F5-9401-BFAD973672FC}" destId="{8C280C3B-5747-40B8-AE16-C0BC78572B1F}" srcOrd="0" destOrd="0" presId="urn:microsoft.com/office/officeart/2009/3/layout/HorizontalOrganizationChart"/>
    <dgm:cxn modelId="{8463ED63-A46F-477F-841A-F0912CB17A9B}" type="presParOf" srcId="{8C280C3B-5747-40B8-AE16-C0BC78572B1F}" destId="{D987571E-8B6E-4325-8CD1-A15B8CA0FD0B}" srcOrd="0" destOrd="0" presId="urn:microsoft.com/office/officeart/2009/3/layout/HorizontalOrganizationChart"/>
    <dgm:cxn modelId="{79ACB8BA-6A75-4FE1-AA3F-A8857D394C77}" type="presParOf" srcId="{D987571E-8B6E-4325-8CD1-A15B8CA0FD0B}" destId="{540FA088-5300-4E21-8D7B-BC9355BC9E7C}" srcOrd="0" destOrd="0" presId="urn:microsoft.com/office/officeart/2009/3/layout/HorizontalOrganizationChart"/>
    <dgm:cxn modelId="{2315D810-35B8-436F-8217-F9E29CBB05D1}" type="presParOf" srcId="{D987571E-8B6E-4325-8CD1-A15B8CA0FD0B}" destId="{38E3474C-EE28-40CC-84C3-F634B59FB68C}" srcOrd="1" destOrd="0" presId="urn:microsoft.com/office/officeart/2009/3/layout/HorizontalOrganizationChart"/>
    <dgm:cxn modelId="{AE5A421C-AA5A-496F-BF1F-642C48A131D4}" type="presParOf" srcId="{8C280C3B-5747-40B8-AE16-C0BC78572B1F}" destId="{253CF771-F69A-4273-AC14-12F7B5C345F3}" srcOrd="1" destOrd="0" presId="urn:microsoft.com/office/officeart/2009/3/layout/HorizontalOrganizationChart"/>
    <dgm:cxn modelId="{7A79A41D-2112-4F3D-BF05-A529B2488119}" type="presParOf" srcId="{253CF771-F69A-4273-AC14-12F7B5C345F3}" destId="{2A12960A-9938-4454-83BF-3D84F87EBF83}" srcOrd="0" destOrd="0" presId="urn:microsoft.com/office/officeart/2009/3/layout/HorizontalOrganizationChart"/>
    <dgm:cxn modelId="{19E6FE43-1CB5-4D43-9331-4096102C3582}" type="presParOf" srcId="{253CF771-F69A-4273-AC14-12F7B5C345F3}" destId="{33B4E5C4-CE78-4D80-9D86-D95C578D7DDE}" srcOrd="1" destOrd="0" presId="urn:microsoft.com/office/officeart/2009/3/layout/HorizontalOrganizationChart"/>
    <dgm:cxn modelId="{20A602B1-94BB-4823-989F-AA64F261C4D4}" type="presParOf" srcId="{33B4E5C4-CE78-4D80-9D86-D95C578D7DDE}" destId="{66B293F1-74E0-4650-9E76-9A083D01E0E3}" srcOrd="0" destOrd="0" presId="urn:microsoft.com/office/officeart/2009/3/layout/HorizontalOrganizationChart"/>
    <dgm:cxn modelId="{7D169F12-6024-4296-A7F8-4B833E985DA3}" type="presParOf" srcId="{66B293F1-74E0-4650-9E76-9A083D01E0E3}" destId="{00C3B095-4745-4322-87D7-65A813065A05}" srcOrd="0" destOrd="0" presId="urn:microsoft.com/office/officeart/2009/3/layout/HorizontalOrganizationChart"/>
    <dgm:cxn modelId="{B47DE012-9605-4D0B-8210-F518F105DFA1}" type="presParOf" srcId="{66B293F1-74E0-4650-9E76-9A083D01E0E3}" destId="{A46EBB01-3A26-443F-82FB-0DC8434D6982}" srcOrd="1" destOrd="0" presId="urn:microsoft.com/office/officeart/2009/3/layout/HorizontalOrganizationChart"/>
    <dgm:cxn modelId="{4933D59F-FF7B-4949-817E-E87AD20DC361}" type="presParOf" srcId="{33B4E5C4-CE78-4D80-9D86-D95C578D7DDE}" destId="{BC41A7A7-597E-4CEF-86B9-D48DD15AE976}" srcOrd="1" destOrd="0" presId="urn:microsoft.com/office/officeart/2009/3/layout/HorizontalOrganizationChart"/>
    <dgm:cxn modelId="{ED3AB322-7659-404C-8635-254A6CF5FDA6}" type="presParOf" srcId="{33B4E5C4-CE78-4D80-9D86-D95C578D7DDE}" destId="{EC0AAED0-5612-4DBA-9846-FC9E631BC9DF}" srcOrd="2" destOrd="0" presId="urn:microsoft.com/office/officeart/2009/3/layout/HorizontalOrganizationChart"/>
    <dgm:cxn modelId="{307CE661-7C65-46CD-9066-67E098673097}" type="presParOf" srcId="{253CF771-F69A-4273-AC14-12F7B5C345F3}" destId="{C6D03647-1509-4795-AD75-42AC49A444A5}" srcOrd="2" destOrd="0" presId="urn:microsoft.com/office/officeart/2009/3/layout/HorizontalOrganizationChart"/>
    <dgm:cxn modelId="{56D0AA66-13C6-4869-B943-8E74F927DED0}" type="presParOf" srcId="{253CF771-F69A-4273-AC14-12F7B5C345F3}" destId="{9EE3CAB8-A55C-45D5-8CC3-57E186871BD7}" srcOrd="3" destOrd="0" presId="urn:microsoft.com/office/officeart/2009/3/layout/HorizontalOrganizationChart"/>
    <dgm:cxn modelId="{D223A475-F5C6-427F-857D-1939400C3855}" type="presParOf" srcId="{9EE3CAB8-A55C-45D5-8CC3-57E186871BD7}" destId="{059C9F94-91D8-4866-854D-5ACF8D74D221}" srcOrd="0" destOrd="0" presId="urn:microsoft.com/office/officeart/2009/3/layout/HorizontalOrganizationChart"/>
    <dgm:cxn modelId="{BCEAB362-C829-42C6-AC46-38CA4B17BC85}" type="presParOf" srcId="{059C9F94-91D8-4866-854D-5ACF8D74D221}" destId="{015AB9FF-0267-456A-B729-20E8D36F779E}" srcOrd="0" destOrd="0" presId="urn:microsoft.com/office/officeart/2009/3/layout/HorizontalOrganizationChart"/>
    <dgm:cxn modelId="{62949B3B-147B-422B-A29D-73936AE28016}" type="presParOf" srcId="{059C9F94-91D8-4866-854D-5ACF8D74D221}" destId="{D8A0B4BF-9954-49FF-B122-E1C555E8BED1}" srcOrd="1" destOrd="0" presId="urn:microsoft.com/office/officeart/2009/3/layout/HorizontalOrganizationChart"/>
    <dgm:cxn modelId="{0B68A6A6-5086-4CA2-B420-EF9721B9B38D}" type="presParOf" srcId="{9EE3CAB8-A55C-45D5-8CC3-57E186871BD7}" destId="{D595B52C-2668-41CF-B60F-822E119B4B6A}" srcOrd="1" destOrd="0" presId="urn:microsoft.com/office/officeart/2009/3/layout/HorizontalOrganizationChart"/>
    <dgm:cxn modelId="{2E15BB07-F0CB-47E0-A159-7A0FE1FADE7E}" type="presParOf" srcId="{9EE3CAB8-A55C-45D5-8CC3-57E186871BD7}" destId="{C127708B-0671-4B9C-84F1-20AD37A0D483}" srcOrd="2" destOrd="0" presId="urn:microsoft.com/office/officeart/2009/3/layout/HorizontalOrganizationChart"/>
    <dgm:cxn modelId="{AD0EDE74-CE3B-4E1A-A30C-B88D67546C13}" type="presParOf" srcId="{253CF771-F69A-4273-AC14-12F7B5C345F3}" destId="{833DBCD9-4294-42C3-8C05-0518EAB3255D}" srcOrd="4" destOrd="0" presId="urn:microsoft.com/office/officeart/2009/3/layout/HorizontalOrganizationChart"/>
    <dgm:cxn modelId="{EB4E7D97-9542-4625-A4CF-965F27605C59}" type="presParOf" srcId="{253CF771-F69A-4273-AC14-12F7B5C345F3}" destId="{0913FEEA-DCEB-43E7-AC85-E5C99B1581AE}" srcOrd="5" destOrd="0" presId="urn:microsoft.com/office/officeart/2009/3/layout/HorizontalOrganizationChart"/>
    <dgm:cxn modelId="{366D1CDE-46A9-4522-AC64-16A2079F50DF}" type="presParOf" srcId="{0913FEEA-DCEB-43E7-AC85-E5C99B1581AE}" destId="{41EBFDD6-8CA8-4F73-88B7-0F06C31E5BED}" srcOrd="0" destOrd="0" presId="urn:microsoft.com/office/officeart/2009/3/layout/HorizontalOrganizationChart"/>
    <dgm:cxn modelId="{8400AFED-5B4D-4E74-B03E-9A089E41483E}" type="presParOf" srcId="{41EBFDD6-8CA8-4F73-88B7-0F06C31E5BED}" destId="{A59B6F47-158B-4F28-A211-0C44DFD2ED2A}" srcOrd="0" destOrd="0" presId="urn:microsoft.com/office/officeart/2009/3/layout/HorizontalOrganizationChart"/>
    <dgm:cxn modelId="{A1497F00-EE77-42D1-9F4C-1D13440B8817}" type="presParOf" srcId="{41EBFDD6-8CA8-4F73-88B7-0F06C31E5BED}" destId="{27D67013-9D2D-4DB5-B668-31C34EF8F409}" srcOrd="1" destOrd="0" presId="urn:microsoft.com/office/officeart/2009/3/layout/HorizontalOrganizationChart"/>
    <dgm:cxn modelId="{F680A236-1F28-495F-AC40-85BAD8EC2123}" type="presParOf" srcId="{0913FEEA-DCEB-43E7-AC85-E5C99B1581AE}" destId="{449451DD-88B1-4209-BBF8-2F29A82DC144}" srcOrd="1" destOrd="0" presId="urn:microsoft.com/office/officeart/2009/3/layout/HorizontalOrganizationChart"/>
    <dgm:cxn modelId="{AE61DD85-8988-4098-9238-4B2AC92DF668}" type="presParOf" srcId="{449451DD-88B1-4209-BBF8-2F29A82DC144}" destId="{DAE20A3D-A347-4039-8143-A7582F21556C}" srcOrd="0" destOrd="0" presId="urn:microsoft.com/office/officeart/2009/3/layout/HorizontalOrganizationChart"/>
    <dgm:cxn modelId="{1497706A-072D-4D8C-B31B-71D7A197A9A6}" type="presParOf" srcId="{449451DD-88B1-4209-BBF8-2F29A82DC144}" destId="{BD2CE187-C49A-4B70-87AC-18988596C248}" srcOrd="1" destOrd="0" presId="urn:microsoft.com/office/officeart/2009/3/layout/HorizontalOrganizationChart"/>
    <dgm:cxn modelId="{F73A178D-30C3-46CE-BCF2-AA9243471B34}" type="presParOf" srcId="{BD2CE187-C49A-4B70-87AC-18988596C248}" destId="{39A4FEAB-825F-4082-A271-16D0AC7BA2D8}" srcOrd="0" destOrd="0" presId="urn:microsoft.com/office/officeart/2009/3/layout/HorizontalOrganizationChart"/>
    <dgm:cxn modelId="{6D2F1466-508C-49E9-BC3F-D862EFD11CCA}" type="presParOf" srcId="{39A4FEAB-825F-4082-A271-16D0AC7BA2D8}" destId="{07C7D176-E68C-43F7-8D45-89F13AD9052B}" srcOrd="0" destOrd="0" presId="urn:microsoft.com/office/officeart/2009/3/layout/HorizontalOrganizationChart"/>
    <dgm:cxn modelId="{5320BD89-5C23-458C-AAA0-B3FD1D5147B2}" type="presParOf" srcId="{39A4FEAB-825F-4082-A271-16D0AC7BA2D8}" destId="{9C97F3F6-FDFF-4130-A1C1-493F98A896DB}" srcOrd="1" destOrd="0" presId="urn:microsoft.com/office/officeart/2009/3/layout/HorizontalOrganizationChart"/>
    <dgm:cxn modelId="{24B2075B-3A63-45FC-988D-D30E16DCA43E}" type="presParOf" srcId="{BD2CE187-C49A-4B70-87AC-18988596C248}" destId="{556E42EC-B197-4EC9-986F-A78E1474CFB3}" srcOrd="1" destOrd="0" presId="urn:microsoft.com/office/officeart/2009/3/layout/HorizontalOrganizationChart"/>
    <dgm:cxn modelId="{452C80FD-FD71-459D-9198-CF87FFC0D24C}" type="presParOf" srcId="{BD2CE187-C49A-4B70-87AC-18988596C248}" destId="{A63A4F1A-CF51-4CA9-88A7-FCDF3DBAC67D}" srcOrd="2" destOrd="0" presId="urn:microsoft.com/office/officeart/2009/3/layout/HorizontalOrganizationChart"/>
    <dgm:cxn modelId="{6F2D7ADC-3D56-4A9E-A6DF-4944AA106EF7}" type="presParOf" srcId="{449451DD-88B1-4209-BBF8-2F29A82DC144}" destId="{DFB668B1-203C-41BD-A526-B2BC0D5717C4}" srcOrd="2" destOrd="0" presId="urn:microsoft.com/office/officeart/2009/3/layout/HorizontalOrganizationChart"/>
    <dgm:cxn modelId="{29CBB44E-C3E0-4692-9CC7-580B954DE850}" type="presParOf" srcId="{449451DD-88B1-4209-BBF8-2F29A82DC144}" destId="{C94067FE-BEE8-4D81-B69F-799BA48513BA}" srcOrd="3" destOrd="0" presId="urn:microsoft.com/office/officeart/2009/3/layout/HorizontalOrganizationChart"/>
    <dgm:cxn modelId="{82DC710E-B0A2-4BD1-B025-0BE4C75A3D91}" type="presParOf" srcId="{C94067FE-BEE8-4D81-B69F-799BA48513BA}" destId="{0D965214-DD51-48FD-8064-3978F1C9111A}" srcOrd="0" destOrd="0" presId="urn:microsoft.com/office/officeart/2009/3/layout/HorizontalOrganizationChart"/>
    <dgm:cxn modelId="{26D04D35-C0D9-428D-812A-06825B635085}" type="presParOf" srcId="{0D965214-DD51-48FD-8064-3978F1C9111A}" destId="{FE2005CA-6BF5-47FA-A6FA-CD74F9148166}" srcOrd="0" destOrd="0" presId="urn:microsoft.com/office/officeart/2009/3/layout/HorizontalOrganizationChart"/>
    <dgm:cxn modelId="{2B65C6CF-B6CD-4D93-B96A-DD100F4594B1}" type="presParOf" srcId="{0D965214-DD51-48FD-8064-3978F1C9111A}" destId="{FC7C3E06-5660-4680-AAA9-A4806517C9D8}" srcOrd="1" destOrd="0" presId="urn:microsoft.com/office/officeart/2009/3/layout/HorizontalOrganizationChart"/>
    <dgm:cxn modelId="{C16EFDCF-549C-477F-99AA-D384824F41FD}" type="presParOf" srcId="{C94067FE-BEE8-4D81-B69F-799BA48513BA}" destId="{68EF24FC-97D6-4D6A-BA37-6803DA130964}" srcOrd="1" destOrd="0" presId="urn:microsoft.com/office/officeart/2009/3/layout/HorizontalOrganizationChart"/>
    <dgm:cxn modelId="{5CBB02A4-7F16-4B32-8F52-04534E4A25AC}" type="presParOf" srcId="{68EF24FC-97D6-4D6A-BA37-6803DA130964}" destId="{5898BDD5-C2A5-4513-AA87-D2AC81174AB0}" srcOrd="0" destOrd="0" presId="urn:microsoft.com/office/officeart/2009/3/layout/HorizontalOrganizationChart"/>
    <dgm:cxn modelId="{15DB7711-C600-4063-BE0E-631F2F894BE3}" type="presParOf" srcId="{68EF24FC-97D6-4D6A-BA37-6803DA130964}" destId="{35B1EF2C-49FA-45AC-B2F5-29FAFB727B82}" srcOrd="1" destOrd="0" presId="urn:microsoft.com/office/officeart/2009/3/layout/HorizontalOrganizationChart"/>
    <dgm:cxn modelId="{60E30837-3DED-4848-BFA8-C0287C5A26DB}" type="presParOf" srcId="{35B1EF2C-49FA-45AC-B2F5-29FAFB727B82}" destId="{F7C77DB4-CCBD-4668-BBA0-57D73E9D5228}" srcOrd="0" destOrd="0" presId="urn:microsoft.com/office/officeart/2009/3/layout/HorizontalOrganizationChart"/>
    <dgm:cxn modelId="{5D9918AB-71FF-4753-AD2D-09C8333778E1}" type="presParOf" srcId="{F7C77DB4-CCBD-4668-BBA0-57D73E9D5228}" destId="{1F163FFF-9234-448B-92B8-5671A2D5ED10}" srcOrd="0" destOrd="0" presId="urn:microsoft.com/office/officeart/2009/3/layout/HorizontalOrganizationChart"/>
    <dgm:cxn modelId="{774F911C-509F-46BC-989A-532844BB1FE3}" type="presParOf" srcId="{F7C77DB4-CCBD-4668-BBA0-57D73E9D5228}" destId="{8A62EF32-0241-4159-9335-3EEFE23841B7}" srcOrd="1" destOrd="0" presId="urn:microsoft.com/office/officeart/2009/3/layout/HorizontalOrganizationChart"/>
    <dgm:cxn modelId="{23F8C6EA-6A29-44A1-970C-FCFE3EF5F3A8}" type="presParOf" srcId="{35B1EF2C-49FA-45AC-B2F5-29FAFB727B82}" destId="{17FB451D-919B-4035-81CB-E7E23FB1D566}" srcOrd="1" destOrd="0" presId="urn:microsoft.com/office/officeart/2009/3/layout/HorizontalOrganizationChart"/>
    <dgm:cxn modelId="{F941D590-594B-45E2-91DB-26CBC3B5C111}" type="presParOf" srcId="{35B1EF2C-49FA-45AC-B2F5-29FAFB727B82}" destId="{011BFBFF-B9C8-4391-AB21-9804E9C870E0}" srcOrd="2" destOrd="0" presId="urn:microsoft.com/office/officeart/2009/3/layout/HorizontalOrganizationChart"/>
    <dgm:cxn modelId="{3BC70D5F-A611-40A6-ACB0-88EEF3676261}" type="presParOf" srcId="{68EF24FC-97D6-4D6A-BA37-6803DA130964}" destId="{60D65E4C-7881-4530-90A5-1F743F925349}" srcOrd="2" destOrd="0" presId="urn:microsoft.com/office/officeart/2009/3/layout/HorizontalOrganizationChart"/>
    <dgm:cxn modelId="{91626A66-FD62-4E94-800A-B53D48BE5B44}" type="presParOf" srcId="{68EF24FC-97D6-4D6A-BA37-6803DA130964}" destId="{A5A449C2-AAED-4917-9DAF-ADF9827586C3}" srcOrd="3" destOrd="0" presId="urn:microsoft.com/office/officeart/2009/3/layout/HorizontalOrganizationChart"/>
    <dgm:cxn modelId="{5679E2BF-579A-41FC-8AB8-6B95AF407318}" type="presParOf" srcId="{A5A449C2-AAED-4917-9DAF-ADF9827586C3}" destId="{D4FBC1BE-38B6-459B-98E0-1AFFE83E4C4A}" srcOrd="0" destOrd="0" presId="urn:microsoft.com/office/officeart/2009/3/layout/HorizontalOrganizationChart"/>
    <dgm:cxn modelId="{3B9FE59C-3F19-4810-B781-342AAAEF1046}" type="presParOf" srcId="{D4FBC1BE-38B6-459B-98E0-1AFFE83E4C4A}" destId="{40BD9419-67CC-40C1-8384-25BD6403B0A6}" srcOrd="0" destOrd="0" presId="urn:microsoft.com/office/officeart/2009/3/layout/HorizontalOrganizationChart"/>
    <dgm:cxn modelId="{02F488A1-4993-4C8E-AD5C-830055F4902B}" type="presParOf" srcId="{D4FBC1BE-38B6-459B-98E0-1AFFE83E4C4A}" destId="{1E5DDCCE-6AC9-4D38-B89B-913BFC38390E}" srcOrd="1" destOrd="0" presId="urn:microsoft.com/office/officeart/2009/3/layout/HorizontalOrganizationChart"/>
    <dgm:cxn modelId="{E036AF13-3D8D-44D3-9567-8370F4B9292F}" type="presParOf" srcId="{A5A449C2-AAED-4917-9DAF-ADF9827586C3}" destId="{7DC7B072-4C58-498D-A963-917C26BC5519}" srcOrd="1" destOrd="0" presId="urn:microsoft.com/office/officeart/2009/3/layout/HorizontalOrganizationChart"/>
    <dgm:cxn modelId="{EA9E3B1A-98F2-4746-8459-A55C7356D49F}" type="presParOf" srcId="{7DC7B072-4C58-498D-A963-917C26BC5519}" destId="{3EEEF980-556A-4FF7-9C54-F7F72B83991A}" srcOrd="0" destOrd="0" presId="urn:microsoft.com/office/officeart/2009/3/layout/HorizontalOrganizationChart"/>
    <dgm:cxn modelId="{2836CA5B-249C-4DD3-9FDF-A94CF9884444}" type="presParOf" srcId="{7DC7B072-4C58-498D-A963-917C26BC5519}" destId="{99ECAB06-C97E-4708-BBF3-763811DD2CD7}" srcOrd="1" destOrd="0" presId="urn:microsoft.com/office/officeart/2009/3/layout/HorizontalOrganizationChart"/>
    <dgm:cxn modelId="{C6A9150B-E926-43A8-AAAE-3765301AE3F7}" type="presParOf" srcId="{99ECAB06-C97E-4708-BBF3-763811DD2CD7}" destId="{682F0180-FB6C-4511-A511-8438E8ADBD29}" srcOrd="0" destOrd="0" presId="urn:microsoft.com/office/officeart/2009/3/layout/HorizontalOrganizationChart"/>
    <dgm:cxn modelId="{D3F67999-605B-484F-9FB8-C31D2CC48380}" type="presParOf" srcId="{682F0180-FB6C-4511-A511-8438E8ADBD29}" destId="{BE3FDC60-48F7-4E52-B42C-36ADF823539C}" srcOrd="0" destOrd="0" presId="urn:microsoft.com/office/officeart/2009/3/layout/HorizontalOrganizationChart"/>
    <dgm:cxn modelId="{E56571BA-D3D2-4AB3-BCE8-CF3250149950}" type="presParOf" srcId="{682F0180-FB6C-4511-A511-8438E8ADBD29}" destId="{C6EBCFF9-D203-4EC5-A807-3AB03D8A24F2}" srcOrd="1" destOrd="0" presId="urn:microsoft.com/office/officeart/2009/3/layout/HorizontalOrganizationChart"/>
    <dgm:cxn modelId="{89D9B4A9-0BE7-4EBD-8953-DB0D571CD01C}" type="presParOf" srcId="{99ECAB06-C97E-4708-BBF3-763811DD2CD7}" destId="{F4E491A0-40B4-4E3A-AA01-1F8D48F6F15F}" srcOrd="1" destOrd="0" presId="urn:microsoft.com/office/officeart/2009/3/layout/HorizontalOrganizationChart"/>
    <dgm:cxn modelId="{B02CB754-417D-4E9C-9BE6-F0ACA08BF4AA}" type="presParOf" srcId="{99ECAB06-C97E-4708-BBF3-763811DD2CD7}" destId="{7B8E0E16-3317-4734-BA19-A7EB2DC81A68}" srcOrd="2" destOrd="0" presId="urn:microsoft.com/office/officeart/2009/3/layout/HorizontalOrganizationChart"/>
    <dgm:cxn modelId="{2A22DB25-D952-4380-9299-AD1397448A45}" type="presParOf" srcId="{7DC7B072-4C58-498D-A963-917C26BC5519}" destId="{1C75D251-874E-4451-9726-E07052870559}" srcOrd="2" destOrd="0" presId="urn:microsoft.com/office/officeart/2009/3/layout/HorizontalOrganizationChart"/>
    <dgm:cxn modelId="{34972A61-1E04-42BC-B6EF-B75B71164B99}" type="presParOf" srcId="{7DC7B072-4C58-498D-A963-917C26BC5519}" destId="{A8852EDB-0F6C-4434-9A10-2B5EE14C348E}" srcOrd="3" destOrd="0" presId="urn:microsoft.com/office/officeart/2009/3/layout/HorizontalOrganizationChart"/>
    <dgm:cxn modelId="{47D9F560-1108-48BB-A7B6-D8B101F08159}" type="presParOf" srcId="{A8852EDB-0F6C-4434-9A10-2B5EE14C348E}" destId="{93D21BEB-5F98-4060-9FBA-E77E2DA3ABFB}" srcOrd="0" destOrd="0" presId="urn:microsoft.com/office/officeart/2009/3/layout/HorizontalOrganizationChart"/>
    <dgm:cxn modelId="{364967B7-E995-4E31-B9B2-F1BEB2FA4AC0}" type="presParOf" srcId="{93D21BEB-5F98-4060-9FBA-E77E2DA3ABFB}" destId="{40AE2B87-9F94-43FC-A543-D79A89086AD5}" srcOrd="0" destOrd="0" presId="urn:microsoft.com/office/officeart/2009/3/layout/HorizontalOrganizationChart"/>
    <dgm:cxn modelId="{8F7EE6AA-9DB7-49C0-9F92-0C068F27E93D}" type="presParOf" srcId="{93D21BEB-5F98-4060-9FBA-E77E2DA3ABFB}" destId="{D22B9E72-DB99-4604-B5A6-8E5665B7832E}" srcOrd="1" destOrd="0" presId="urn:microsoft.com/office/officeart/2009/3/layout/HorizontalOrganizationChart"/>
    <dgm:cxn modelId="{31F124FC-A95A-49EA-BF90-40CF5142934F}" type="presParOf" srcId="{A8852EDB-0F6C-4434-9A10-2B5EE14C348E}" destId="{BA3EF816-82AB-4A26-91E8-932A3CA2F8A0}" srcOrd="1" destOrd="0" presId="urn:microsoft.com/office/officeart/2009/3/layout/HorizontalOrganizationChart"/>
    <dgm:cxn modelId="{D7B22A75-6E3E-44C8-81A1-D7945AA924F6}" type="presParOf" srcId="{A8852EDB-0F6C-4434-9A10-2B5EE14C348E}" destId="{8F406B92-C396-455B-B937-CA24AE12D641}" srcOrd="2" destOrd="0" presId="urn:microsoft.com/office/officeart/2009/3/layout/HorizontalOrganizationChart"/>
    <dgm:cxn modelId="{3D0B981D-42C5-41D2-BBEC-9BBD3D30E374}" type="presParOf" srcId="{A5A449C2-AAED-4917-9DAF-ADF9827586C3}" destId="{784965D4-1EDD-40B5-BA8E-5F4047675DDC}" srcOrd="2" destOrd="0" presId="urn:microsoft.com/office/officeart/2009/3/layout/HorizontalOrganizationChart"/>
    <dgm:cxn modelId="{7C42E276-56CF-4120-A49D-424C2358B4A1}" type="presParOf" srcId="{C94067FE-BEE8-4D81-B69F-799BA48513BA}" destId="{EB10C8C6-A1E0-433B-A8D4-014E4B297CB2}" srcOrd="2" destOrd="0" presId="urn:microsoft.com/office/officeart/2009/3/layout/HorizontalOrganizationChart"/>
    <dgm:cxn modelId="{A1C73D5D-09C2-4309-ACC0-74E420194A4C}" type="presParOf" srcId="{0913FEEA-DCEB-43E7-AC85-E5C99B1581AE}" destId="{00394F4A-1D92-429B-A511-44CF7D0634C0}" srcOrd="2" destOrd="0" presId="urn:microsoft.com/office/officeart/2009/3/layout/HorizontalOrganizationChart"/>
    <dgm:cxn modelId="{DDBC1808-B28B-4DF8-9C2E-5070E041AE47}" type="presParOf" srcId="{8C280C3B-5747-40B8-AE16-C0BC78572B1F}" destId="{6B4C7D9A-131F-437F-85AF-CC21F61BA7DD}" srcOrd="2" destOrd="0" presId="urn:microsoft.com/office/officeart/2009/3/layout/HorizontalOrganizationChart"/>
    <dgm:cxn modelId="{149FE297-A3A8-490A-BFA0-60FAB165EFB9}" type="presParOf" srcId="{6B4C7D9A-131F-437F-85AF-CC21F61BA7DD}" destId="{087E7967-0FCC-40C5-AB47-D351C5258A6E}" srcOrd="0" destOrd="0" presId="urn:microsoft.com/office/officeart/2009/3/layout/HorizontalOrganizationChart"/>
    <dgm:cxn modelId="{A2F20C4C-384D-4955-8FF6-E527C0A4C945}" type="presParOf" srcId="{6B4C7D9A-131F-437F-85AF-CC21F61BA7DD}" destId="{6F84FDDE-6CAB-4B38-AEAE-DBADB26EE9EE}" srcOrd="1" destOrd="0" presId="urn:microsoft.com/office/officeart/2009/3/layout/HorizontalOrganizationChart"/>
    <dgm:cxn modelId="{C00D859F-7A03-4011-A29D-082217B27B1F}" type="presParOf" srcId="{6F84FDDE-6CAB-4B38-AEAE-DBADB26EE9EE}" destId="{70A2D937-0074-45DC-B259-F4D32FC2048A}" srcOrd="0" destOrd="0" presId="urn:microsoft.com/office/officeart/2009/3/layout/HorizontalOrganizationChart"/>
    <dgm:cxn modelId="{A0B82169-66A8-4C4A-B717-A7E55F02A60D}" type="presParOf" srcId="{70A2D937-0074-45DC-B259-F4D32FC2048A}" destId="{98E62CA3-94A2-45FC-98AE-EA3244408BF2}" srcOrd="0" destOrd="0" presId="urn:microsoft.com/office/officeart/2009/3/layout/HorizontalOrganizationChart"/>
    <dgm:cxn modelId="{6FBB7777-8C7A-4157-A08C-EDB70880149F}" type="presParOf" srcId="{70A2D937-0074-45DC-B259-F4D32FC2048A}" destId="{4A6F1CA2-B12C-4023-ADE7-580A14D1A4CF}" srcOrd="1" destOrd="0" presId="urn:microsoft.com/office/officeart/2009/3/layout/HorizontalOrganizationChart"/>
    <dgm:cxn modelId="{326C5434-EA80-4155-8D86-71964308ACD8}" type="presParOf" srcId="{6F84FDDE-6CAB-4B38-AEAE-DBADB26EE9EE}" destId="{AE1297F4-A2AC-4368-9B42-364938913541}" srcOrd="1" destOrd="0" presId="urn:microsoft.com/office/officeart/2009/3/layout/HorizontalOrganizationChart"/>
    <dgm:cxn modelId="{0206C983-CE2C-4FF9-B4CE-656EB543C13B}" type="presParOf" srcId="{6F84FDDE-6CAB-4B38-AEAE-DBADB26EE9EE}" destId="{BA3D830D-C9C4-49FE-BA8B-877DB4B6CA86}"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1A5006-9407-4F59-A05C-4B1DE4950E45}" type="doc">
      <dgm:prSet loTypeId="urn:microsoft.com/office/officeart/2009/3/layout/HorizontalOrganizationChart" loCatId="hierarchy" qsTypeId="urn:microsoft.com/office/officeart/2005/8/quickstyle/simple1" qsCatId="simple" csTypeId="urn:microsoft.com/office/officeart/2005/8/colors/accent0_3" csCatId="mainScheme" phldr="1"/>
      <dgm:spPr/>
      <dgm:t>
        <a:bodyPr/>
        <a:lstStyle/>
        <a:p>
          <a:endParaRPr lang="en-US"/>
        </a:p>
      </dgm:t>
    </dgm:pt>
    <dgm:pt modelId="{A0686967-57DA-461D-B67F-BE3D0A0E7422}">
      <dgm:prSet phldrT="[Text]" custT="1"/>
      <dgm:spPr/>
      <dgm:t>
        <a:bodyPr/>
        <a:lstStyle/>
        <a:p>
          <a:r>
            <a:rPr lang="en-US" sz="1400" dirty="0" smtClean="0"/>
            <a:t>Referred to AOT</a:t>
          </a:r>
          <a:br>
            <a:rPr lang="en-US" sz="1400" dirty="0" smtClean="0"/>
          </a:br>
          <a:r>
            <a:rPr lang="en-US" sz="1400" dirty="0" smtClean="0"/>
            <a:t>(n = 1302 individuals, </a:t>
          </a:r>
          <a:br>
            <a:rPr lang="en-US" sz="1400" dirty="0" smtClean="0"/>
          </a:br>
          <a:r>
            <a:rPr lang="en-US" sz="1400" dirty="0" smtClean="0"/>
            <a:t>1378 cases)</a:t>
          </a:r>
          <a:endParaRPr lang="en-US" sz="1400" dirty="0"/>
        </a:p>
      </dgm:t>
    </dgm:pt>
    <dgm:pt modelId="{135EED70-0B47-4997-B877-43B777A17E2E}" type="parTrans" cxnId="{6D858A1B-C79D-4700-BE67-5F1418271A1F}">
      <dgm:prSet/>
      <dgm:spPr/>
      <dgm:t>
        <a:bodyPr/>
        <a:lstStyle/>
        <a:p>
          <a:endParaRPr lang="en-US" sz="1600"/>
        </a:p>
      </dgm:t>
    </dgm:pt>
    <dgm:pt modelId="{9C5CE75A-8180-43D4-88E4-E7981C30CEBA}" type="sibTrans" cxnId="{6D858A1B-C79D-4700-BE67-5F1418271A1F}">
      <dgm:prSet/>
      <dgm:spPr/>
      <dgm:t>
        <a:bodyPr/>
        <a:lstStyle/>
        <a:p>
          <a:endParaRPr lang="en-US" sz="1600"/>
        </a:p>
      </dgm:t>
    </dgm:pt>
    <dgm:pt modelId="{1CA93FF4-3AB1-4EF6-842A-B0B467B909B1}" type="asst">
      <dgm:prSet phldrT="[Text]" custT="1"/>
      <dgm:spPr/>
      <dgm:t>
        <a:bodyPr/>
        <a:lstStyle/>
        <a:p>
          <a:r>
            <a:rPr lang="en-US" sz="1400" dirty="0" smtClean="0"/>
            <a:t>Committee Determines if Criteria Met</a:t>
          </a:r>
          <a:endParaRPr lang="en-US" sz="1400" dirty="0"/>
        </a:p>
      </dgm:t>
    </dgm:pt>
    <dgm:pt modelId="{89815AA6-2E46-4E80-9743-6AF2EF519496}" type="parTrans" cxnId="{075DF7E0-44A2-4233-AD4F-F32B7FBD8B8C}">
      <dgm:prSet/>
      <dgm:spPr/>
      <dgm:t>
        <a:bodyPr/>
        <a:lstStyle/>
        <a:p>
          <a:endParaRPr lang="en-US" sz="1600"/>
        </a:p>
      </dgm:t>
    </dgm:pt>
    <dgm:pt modelId="{3DECF055-52E2-429A-9B5C-6ADF2B83F624}" type="sibTrans" cxnId="{075DF7E0-44A2-4233-AD4F-F32B7FBD8B8C}">
      <dgm:prSet/>
      <dgm:spPr/>
      <dgm:t>
        <a:bodyPr/>
        <a:lstStyle/>
        <a:p>
          <a:endParaRPr lang="en-US" sz="1600"/>
        </a:p>
      </dgm:t>
    </dgm:pt>
    <dgm:pt modelId="{BF867C5A-336E-4502-86CF-2AE26AFE375D}">
      <dgm:prSet phldrT="[Text]" custT="1"/>
      <dgm:spPr/>
      <dgm:t>
        <a:bodyPr/>
        <a:lstStyle/>
        <a:p>
          <a:r>
            <a:rPr lang="en-US" sz="1400" dirty="0" smtClean="0"/>
            <a:t>35% Criteria </a:t>
          </a:r>
          <a:br>
            <a:rPr lang="en-US" sz="1400" dirty="0" smtClean="0"/>
          </a:br>
          <a:r>
            <a:rPr lang="en-US" sz="1400" dirty="0" smtClean="0"/>
            <a:t>Not Met</a:t>
          </a:r>
          <a:br>
            <a:rPr lang="en-US" sz="1400" dirty="0" smtClean="0"/>
          </a:br>
          <a:r>
            <a:rPr lang="en-US" sz="1400" dirty="0" smtClean="0"/>
            <a:t>(n = 484)</a:t>
          </a:r>
          <a:endParaRPr lang="en-US" sz="1400" dirty="0"/>
        </a:p>
      </dgm:t>
    </dgm:pt>
    <dgm:pt modelId="{7A2B7EE0-7192-4ADA-B92E-A0106D995318}" type="parTrans" cxnId="{77D74742-F6EE-45A6-A80C-29F5B4A475B3}">
      <dgm:prSet/>
      <dgm:spPr/>
      <dgm:t>
        <a:bodyPr/>
        <a:lstStyle/>
        <a:p>
          <a:endParaRPr lang="en-US" sz="1600"/>
        </a:p>
      </dgm:t>
    </dgm:pt>
    <dgm:pt modelId="{A413F40B-E7E2-4B1E-B58C-1D7EBB8C2EAB}" type="sibTrans" cxnId="{77D74742-F6EE-45A6-A80C-29F5B4A475B3}">
      <dgm:prSet/>
      <dgm:spPr/>
      <dgm:t>
        <a:bodyPr/>
        <a:lstStyle/>
        <a:p>
          <a:endParaRPr lang="en-US" sz="1600"/>
        </a:p>
      </dgm:t>
    </dgm:pt>
    <dgm:pt modelId="{BC972AFA-4FBA-4B74-9C9A-49AD291E15D8}">
      <dgm:prSet phldrT="[Text]" custT="1"/>
      <dgm:spPr/>
      <dgm:t>
        <a:bodyPr/>
        <a:lstStyle/>
        <a:p>
          <a:r>
            <a:rPr lang="en-US" sz="1400" dirty="0" smtClean="0"/>
            <a:t>1% Pending Determination</a:t>
          </a:r>
          <a:br>
            <a:rPr lang="en-US" sz="1400" dirty="0" smtClean="0"/>
          </a:br>
          <a:r>
            <a:rPr lang="en-US" sz="1400" dirty="0" smtClean="0"/>
            <a:t>(n =14)</a:t>
          </a:r>
          <a:endParaRPr lang="en-US" sz="1400" dirty="0"/>
        </a:p>
      </dgm:t>
    </dgm:pt>
    <dgm:pt modelId="{CDBDB990-278F-48B6-9DC5-28137BB6AC25}" type="parTrans" cxnId="{B7E21954-F311-450B-9035-4B83CFFC25D0}">
      <dgm:prSet/>
      <dgm:spPr/>
      <dgm:t>
        <a:bodyPr/>
        <a:lstStyle/>
        <a:p>
          <a:endParaRPr lang="en-US" sz="1600"/>
        </a:p>
      </dgm:t>
    </dgm:pt>
    <dgm:pt modelId="{46854990-1D9F-4801-A016-20FC4E62450E}" type="sibTrans" cxnId="{B7E21954-F311-450B-9035-4B83CFFC25D0}">
      <dgm:prSet/>
      <dgm:spPr/>
      <dgm:t>
        <a:bodyPr/>
        <a:lstStyle/>
        <a:p>
          <a:endParaRPr lang="en-US" sz="1600"/>
        </a:p>
      </dgm:t>
    </dgm:pt>
    <dgm:pt modelId="{0F0EB19A-FC6A-4AE0-9F51-4EA73094C54D}">
      <dgm:prSet phldrT="[Text]" custT="1"/>
      <dgm:spPr/>
      <dgm:t>
        <a:bodyPr/>
        <a:lstStyle/>
        <a:p>
          <a:r>
            <a:rPr lang="en-US" sz="1400" dirty="0" smtClean="0"/>
            <a:t>64% Criteria </a:t>
          </a:r>
          <a:br>
            <a:rPr lang="en-US" sz="1400" dirty="0" smtClean="0"/>
          </a:br>
          <a:r>
            <a:rPr lang="en-US" sz="1400" dirty="0" smtClean="0"/>
            <a:t>Met</a:t>
          </a:r>
          <a:br>
            <a:rPr lang="en-US" sz="1400" dirty="0" smtClean="0"/>
          </a:br>
          <a:r>
            <a:rPr lang="en-US" sz="1400" dirty="0" smtClean="0"/>
            <a:t>(n = 880)</a:t>
          </a:r>
          <a:endParaRPr lang="en-US" sz="1400" dirty="0"/>
        </a:p>
      </dgm:t>
    </dgm:pt>
    <dgm:pt modelId="{2A3D62DE-F902-4585-BEDB-1016900B83A7}" type="parTrans" cxnId="{D787DE5C-27CF-4ADE-A465-1F8C4BD49F32}">
      <dgm:prSet/>
      <dgm:spPr/>
      <dgm:t>
        <a:bodyPr/>
        <a:lstStyle/>
        <a:p>
          <a:endParaRPr lang="en-US" sz="1600"/>
        </a:p>
      </dgm:t>
    </dgm:pt>
    <dgm:pt modelId="{85B496A6-0DC9-4EC9-80E9-42807377AB1D}" type="sibTrans" cxnId="{D787DE5C-27CF-4ADE-A465-1F8C4BD49F32}">
      <dgm:prSet/>
      <dgm:spPr/>
      <dgm:t>
        <a:bodyPr/>
        <a:lstStyle/>
        <a:p>
          <a:endParaRPr lang="en-US" sz="1600"/>
        </a:p>
      </dgm:t>
    </dgm:pt>
    <dgm:pt modelId="{B5A09410-BD1B-43B1-9DEE-CF941F1A6CEE}">
      <dgm:prSet custT="1"/>
      <dgm:spPr/>
      <dgm:t>
        <a:bodyPr/>
        <a:lstStyle/>
        <a:p>
          <a:r>
            <a:rPr lang="en-US" sz="1400" dirty="0" smtClean="0"/>
            <a:t>31% Cases Closed</a:t>
          </a:r>
          <a:br>
            <a:rPr lang="en-US" sz="1400" dirty="0" smtClean="0"/>
          </a:br>
          <a:r>
            <a:rPr lang="en-US" sz="1400" dirty="0" smtClean="0"/>
            <a:t>(n =269)</a:t>
          </a:r>
          <a:endParaRPr lang="en-US" sz="1400" dirty="0"/>
        </a:p>
      </dgm:t>
    </dgm:pt>
    <dgm:pt modelId="{45D98E86-FB2E-428E-9D0D-C6382E0AE7D8}" type="parTrans" cxnId="{795D30FF-74FF-4ABE-AA3D-8BC146B3A126}">
      <dgm:prSet/>
      <dgm:spPr/>
      <dgm:t>
        <a:bodyPr/>
        <a:lstStyle/>
        <a:p>
          <a:endParaRPr lang="en-US" sz="1600"/>
        </a:p>
      </dgm:t>
    </dgm:pt>
    <dgm:pt modelId="{5D015E6A-9776-41E9-9EB2-4769E7C9F9A3}" type="sibTrans" cxnId="{795D30FF-74FF-4ABE-AA3D-8BC146B3A126}">
      <dgm:prSet/>
      <dgm:spPr/>
      <dgm:t>
        <a:bodyPr/>
        <a:lstStyle/>
        <a:p>
          <a:endParaRPr lang="en-US" sz="1600"/>
        </a:p>
      </dgm:t>
    </dgm:pt>
    <dgm:pt modelId="{ED8608BB-24E2-4C21-A762-3B846F54ED0C}">
      <dgm:prSet custT="1"/>
      <dgm:spPr/>
      <dgm:t>
        <a:bodyPr/>
        <a:lstStyle/>
        <a:p>
          <a:r>
            <a:rPr lang="en-US" sz="1400" dirty="0" smtClean="0"/>
            <a:t>69% Outreach </a:t>
          </a:r>
          <a:br>
            <a:rPr lang="en-US" sz="1400" dirty="0" smtClean="0"/>
          </a:br>
          <a:r>
            <a:rPr lang="en-US" sz="1400" dirty="0" smtClean="0"/>
            <a:t>and Engagement </a:t>
          </a:r>
          <a:br>
            <a:rPr lang="en-US" sz="1400" dirty="0" smtClean="0"/>
          </a:br>
          <a:r>
            <a:rPr lang="en-US" sz="1400" dirty="0" smtClean="0"/>
            <a:t>Offered</a:t>
          </a:r>
          <a:br>
            <a:rPr lang="en-US" sz="1400" dirty="0" smtClean="0"/>
          </a:br>
          <a:r>
            <a:rPr lang="en-US" sz="1400" dirty="0" smtClean="0"/>
            <a:t>(n = 611)</a:t>
          </a:r>
          <a:endParaRPr lang="en-US" sz="1400" dirty="0"/>
        </a:p>
      </dgm:t>
    </dgm:pt>
    <dgm:pt modelId="{B56800D9-304C-4BAA-8076-6AE66506EF19}" type="parTrans" cxnId="{28911459-BCBF-485D-9A21-64BF28148172}">
      <dgm:prSet/>
      <dgm:spPr/>
      <dgm:t>
        <a:bodyPr/>
        <a:lstStyle/>
        <a:p>
          <a:endParaRPr lang="en-US" sz="1600"/>
        </a:p>
      </dgm:t>
    </dgm:pt>
    <dgm:pt modelId="{CC0B8EBE-D5DD-421C-BD77-6943CA974506}" type="sibTrans" cxnId="{28911459-BCBF-485D-9A21-64BF28148172}">
      <dgm:prSet/>
      <dgm:spPr/>
      <dgm:t>
        <a:bodyPr/>
        <a:lstStyle/>
        <a:p>
          <a:endParaRPr lang="en-US" sz="1600"/>
        </a:p>
      </dgm:t>
    </dgm:pt>
    <dgm:pt modelId="{03BA556A-936B-4739-BB42-DE7CADAD8AF3}">
      <dgm:prSet custT="1"/>
      <dgm:spPr/>
      <dgm:t>
        <a:bodyPr/>
        <a:lstStyle/>
        <a:p>
          <a:r>
            <a:rPr lang="en-US" sz="1400" dirty="0" smtClean="0"/>
            <a:t>84% Assigned to Treatment Provider</a:t>
          </a:r>
          <a:br>
            <a:rPr lang="en-US" sz="1400" dirty="0" smtClean="0"/>
          </a:br>
          <a:r>
            <a:rPr lang="en-US" sz="1400" dirty="0" smtClean="0"/>
            <a:t>(n = 512)</a:t>
          </a:r>
          <a:endParaRPr lang="en-US" sz="1400" dirty="0"/>
        </a:p>
      </dgm:t>
    </dgm:pt>
    <dgm:pt modelId="{A7251DD4-375A-4447-A654-7CB5E48D97FC}" type="parTrans" cxnId="{877360A2-5358-46FD-93D1-1C05E4DEA75E}">
      <dgm:prSet/>
      <dgm:spPr/>
      <dgm:t>
        <a:bodyPr/>
        <a:lstStyle/>
        <a:p>
          <a:endParaRPr lang="en-US" sz="1600"/>
        </a:p>
      </dgm:t>
    </dgm:pt>
    <dgm:pt modelId="{6E0624B9-E7BD-4C7A-9696-C3CEB2D3137F}" type="sibTrans" cxnId="{877360A2-5358-46FD-93D1-1C05E4DEA75E}">
      <dgm:prSet/>
      <dgm:spPr/>
      <dgm:t>
        <a:bodyPr/>
        <a:lstStyle/>
        <a:p>
          <a:endParaRPr lang="en-US" sz="1600"/>
        </a:p>
      </dgm:t>
    </dgm:pt>
    <dgm:pt modelId="{F868D361-51A1-43D6-BEFF-F4C67ECB3D27}">
      <dgm:prSet custT="1"/>
      <dgm:spPr/>
      <dgm:t>
        <a:bodyPr/>
        <a:lstStyle/>
        <a:p>
          <a:r>
            <a:rPr lang="en-US" sz="1400" dirty="0" smtClean="0"/>
            <a:t>Enriched </a:t>
          </a:r>
          <a:br>
            <a:rPr lang="en-US" sz="1400" dirty="0" smtClean="0"/>
          </a:br>
          <a:r>
            <a:rPr lang="en-US" sz="1400" dirty="0" smtClean="0"/>
            <a:t>Residential Services (ERS)</a:t>
          </a:r>
          <a:br>
            <a:rPr lang="en-US" sz="1400" dirty="0" smtClean="0"/>
          </a:br>
          <a:r>
            <a:rPr lang="en-US" sz="1400" dirty="0" smtClean="0"/>
            <a:t>(n = 152)</a:t>
          </a:r>
          <a:endParaRPr lang="en-US" sz="1400" dirty="0"/>
        </a:p>
      </dgm:t>
    </dgm:pt>
    <dgm:pt modelId="{3928C8A0-38B7-4BB9-AF3B-77A773712D2F}" type="parTrans" cxnId="{2D8B3679-6540-4D0B-B8B1-5F50CCCA1078}">
      <dgm:prSet/>
      <dgm:spPr/>
      <dgm:t>
        <a:bodyPr/>
        <a:lstStyle/>
        <a:p>
          <a:endParaRPr lang="en-US" sz="1600"/>
        </a:p>
      </dgm:t>
    </dgm:pt>
    <dgm:pt modelId="{3E06F13A-0D84-4633-A81D-3008D7CE51DE}" type="sibTrans" cxnId="{2D8B3679-6540-4D0B-B8B1-5F50CCCA1078}">
      <dgm:prSet/>
      <dgm:spPr/>
      <dgm:t>
        <a:bodyPr/>
        <a:lstStyle/>
        <a:p>
          <a:endParaRPr lang="en-US" sz="1600"/>
        </a:p>
      </dgm:t>
    </dgm:pt>
    <dgm:pt modelId="{88451A82-06AE-42E1-9E69-17C14ED48386}">
      <dgm:prSet custT="1"/>
      <dgm:spPr/>
      <dgm:t>
        <a:bodyPr/>
        <a:lstStyle/>
        <a:p>
          <a:r>
            <a:rPr lang="en-US" sz="1400" dirty="0" smtClean="0"/>
            <a:t>16% Ongoing Outreach and Engagement</a:t>
          </a:r>
          <a:br>
            <a:rPr lang="en-US" sz="1400" dirty="0" smtClean="0"/>
          </a:br>
          <a:r>
            <a:rPr lang="en-US" sz="1400" dirty="0" smtClean="0"/>
            <a:t>(n = 99)</a:t>
          </a:r>
          <a:endParaRPr lang="en-US" sz="1400" dirty="0"/>
        </a:p>
      </dgm:t>
    </dgm:pt>
    <dgm:pt modelId="{EA74F9A8-41FF-4DE7-BAB0-CE2993ED8EF6}" type="parTrans" cxnId="{689F28F9-6C7A-4C18-B77B-4454CE18A8AF}">
      <dgm:prSet/>
      <dgm:spPr/>
      <dgm:t>
        <a:bodyPr/>
        <a:lstStyle/>
        <a:p>
          <a:endParaRPr lang="en-US" sz="1600"/>
        </a:p>
      </dgm:t>
    </dgm:pt>
    <dgm:pt modelId="{DB451A73-6911-4E48-BAC1-A4E3C5FA736B}" type="sibTrans" cxnId="{689F28F9-6C7A-4C18-B77B-4454CE18A8AF}">
      <dgm:prSet/>
      <dgm:spPr/>
      <dgm:t>
        <a:bodyPr/>
        <a:lstStyle/>
        <a:p>
          <a:endParaRPr lang="en-US" sz="1600"/>
        </a:p>
      </dgm:t>
    </dgm:pt>
    <dgm:pt modelId="{FFFBA089-3378-41AF-82AC-7950DD9796D8}">
      <dgm:prSet custT="1"/>
      <dgm:spPr/>
      <dgm:t>
        <a:bodyPr/>
        <a:lstStyle/>
        <a:p>
          <a:r>
            <a:rPr lang="en-US" sz="1400" dirty="0" smtClean="0"/>
            <a:t>Full Service Partnership </a:t>
          </a:r>
          <a:br>
            <a:rPr lang="en-US" sz="1400" dirty="0" smtClean="0"/>
          </a:br>
          <a:r>
            <a:rPr lang="en-US" sz="1400" dirty="0" smtClean="0"/>
            <a:t>(FSP)</a:t>
          </a:r>
          <a:br>
            <a:rPr lang="en-US" sz="1400" dirty="0" smtClean="0"/>
          </a:br>
          <a:r>
            <a:rPr lang="en-US" sz="1400" dirty="0" smtClean="0"/>
            <a:t>(n = 478)</a:t>
          </a:r>
          <a:endParaRPr lang="en-US" sz="1400" dirty="0"/>
        </a:p>
      </dgm:t>
    </dgm:pt>
    <dgm:pt modelId="{BBD34CF3-7562-49C7-A406-0C9333DDA91E}" type="parTrans" cxnId="{D3CC2838-F9CC-4D24-BD83-8F07D4D7807A}">
      <dgm:prSet/>
      <dgm:spPr/>
      <dgm:t>
        <a:bodyPr/>
        <a:lstStyle/>
        <a:p>
          <a:endParaRPr lang="en-US" sz="1600"/>
        </a:p>
      </dgm:t>
    </dgm:pt>
    <dgm:pt modelId="{5D8124AB-1946-4F71-8BDB-1C5DDE5E7CE5}" type="sibTrans" cxnId="{D3CC2838-F9CC-4D24-BD83-8F07D4D7807A}">
      <dgm:prSet/>
      <dgm:spPr/>
      <dgm:t>
        <a:bodyPr/>
        <a:lstStyle/>
        <a:p>
          <a:endParaRPr lang="en-US" sz="1600"/>
        </a:p>
      </dgm:t>
    </dgm:pt>
    <dgm:pt modelId="{226A0E0A-192D-48F5-9401-BFAD973672FC}" type="pres">
      <dgm:prSet presAssocID="{F21A5006-9407-4F59-A05C-4B1DE4950E45}" presName="hierChild1" presStyleCnt="0">
        <dgm:presLayoutVars>
          <dgm:orgChart val="1"/>
          <dgm:chPref val="1"/>
          <dgm:dir/>
          <dgm:animOne val="branch"/>
          <dgm:animLvl val="lvl"/>
          <dgm:resizeHandles/>
        </dgm:presLayoutVars>
      </dgm:prSet>
      <dgm:spPr/>
      <dgm:t>
        <a:bodyPr/>
        <a:lstStyle/>
        <a:p>
          <a:endParaRPr lang="en-US"/>
        </a:p>
      </dgm:t>
    </dgm:pt>
    <dgm:pt modelId="{8C280C3B-5747-40B8-AE16-C0BC78572B1F}" type="pres">
      <dgm:prSet presAssocID="{A0686967-57DA-461D-B67F-BE3D0A0E7422}" presName="hierRoot1" presStyleCnt="0">
        <dgm:presLayoutVars>
          <dgm:hierBranch val="init"/>
        </dgm:presLayoutVars>
      </dgm:prSet>
      <dgm:spPr/>
      <dgm:t>
        <a:bodyPr/>
        <a:lstStyle/>
        <a:p>
          <a:endParaRPr lang="en-US"/>
        </a:p>
      </dgm:t>
    </dgm:pt>
    <dgm:pt modelId="{D987571E-8B6E-4325-8CD1-A15B8CA0FD0B}" type="pres">
      <dgm:prSet presAssocID="{A0686967-57DA-461D-B67F-BE3D0A0E7422}" presName="rootComposite1" presStyleCnt="0"/>
      <dgm:spPr/>
      <dgm:t>
        <a:bodyPr/>
        <a:lstStyle/>
        <a:p>
          <a:endParaRPr lang="en-US"/>
        </a:p>
      </dgm:t>
    </dgm:pt>
    <dgm:pt modelId="{540FA088-5300-4E21-8D7B-BC9355BC9E7C}" type="pres">
      <dgm:prSet presAssocID="{A0686967-57DA-461D-B67F-BE3D0A0E7422}" presName="rootText1" presStyleLbl="node0" presStyleIdx="0" presStyleCnt="1" custScaleY="330226" custLinFactNeighborX="-20064">
        <dgm:presLayoutVars>
          <dgm:chPref val="3"/>
        </dgm:presLayoutVars>
      </dgm:prSet>
      <dgm:spPr/>
      <dgm:t>
        <a:bodyPr/>
        <a:lstStyle/>
        <a:p>
          <a:endParaRPr lang="en-US"/>
        </a:p>
      </dgm:t>
    </dgm:pt>
    <dgm:pt modelId="{38E3474C-EE28-40CC-84C3-F634B59FB68C}" type="pres">
      <dgm:prSet presAssocID="{A0686967-57DA-461D-B67F-BE3D0A0E7422}" presName="rootConnector1" presStyleLbl="node1" presStyleIdx="0" presStyleCnt="0"/>
      <dgm:spPr/>
      <dgm:t>
        <a:bodyPr/>
        <a:lstStyle/>
        <a:p>
          <a:endParaRPr lang="en-US"/>
        </a:p>
      </dgm:t>
    </dgm:pt>
    <dgm:pt modelId="{253CF771-F69A-4273-AC14-12F7B5C345F3}" type="pres">
      <dgm:prSet presAssocID="{A0686967-57DA-461D-B67F-BE3D0A0E7422}" presName="hierChild2" presStyleCnt="0"/>
      <dgm:spPr/>
      <dgm:t>
        <a:bodyPr/>
        <a:lstStyle/>
        <a:p>
          <a:endParaRPr lang="en-US"/>
        </a:p>
      </dgm:t>
    </dgm:pt>
    <dgm:pt modelId="{2A12960A-9938-4454-83BF-3D84F87EBF83}" type="pres">
      <dgm:prSet presAssocID="{7A2B7EE0-7192-4ADA-B92E-A0106D995318}" presName="Name64" presStyleLbl="parChTrans1D2" presStyleIdx="0" presStyleCnt="4"/>
      <dgm:spPr/>
      <dgm:t>
        <a:bodyPr/>
        <a:lstStyle/>
        <a:p>
          <a:endParaRPr lang="en-US"/>
        </a:p>
      </dgm:t>
    </dgm:pt>
    <dgm:pt modelId="{33B4E5C4-CE78-4D80-9D86-D95C578D7DDE}" type="pres">
      <dgm:prSet presAssocID="{BF867C5A-336E-4502-86CF-2AE26AFE375D}" presName="hierRoot2" presStyleCnt="0">
        <dgm:presLayoutVars>
          <dgm:hierBranch val="init"/>
        </dgm:presLayoutVars>
      </dgm:prSet>
      <dgm:spPr/>
      <dgm:t>
        <a:bodyPr/>
        <a:lstStyle/>
        <a:p>
          <a:endParaRPr lang="en-US"/>
        </a:p>
      </dgm:t>
    </dgm:pt>
    <dgm:pt modelId="{66B293F1-74E0-4650-9E76-9A083D01E0E3}" type="pres">
      <dgm:prSet presAssocID="{BF867C5A-336E-4502-86CF-2AE26AFE375D}" presName="rootComposite" presStyleCnt="0"/>
      <dgm:spPr/>
      <dgm:t>
        <a:bodyPr/>
        <a:lstStyle/>
        <a:p>
          <a:endParaRPr lang="en-US"/>
        </a:p>
      </dgm:t>
    </dgm:pt>
    <dgm:pt modelId="{00C3B095-4745-4322-87D7-65A813065A05}" type="pres">
      <dgm:prSet presAssocID="{BF867C5A-336E-4502-86CF-2AE26AFE375D}" presName="rootText" presStyleLbl="node2" presStyleIdx="0" presStyleCnt="3" custScaleY="182084" custLinFactNeighborX="-20064">
        <dgm:presLayoutVars>
          <dgm:chPref val="3"/>
        </dgm:presLayoutVars>
      </dgm:prSet>
      <dgm:spPr/>
      <dgm:t>
        <a:bodyPr/>
        <a:lstStyle/>
        <a:p>
          <a:endParaRPr lang="en-US"/>
        </a:p>
      </dgm:t>
    </dgm:pt>
    <dgm:pt modelId="{A46EBB01-3A26-443F-82FB-0DC8434D6982}" type="pres">
      <dgm:prSet presAssocID="{BF867C5A-336E-4502-86CF-2AE26AFE375D}" presName="rootConnector" presStyleLbl="node2" presStyleIdx="0" presStyleCnt="3"/>
      <dgm:spPr/>
      <dgm:t>
        <a:bodyPr/>
        <a:lstStyle/>
        <a:p>
          <a:endParaRPr lang="en-US"/>
        </a:p>
      </dgm:t>
    </dgm:pt>
    <dgm:pt modelId="{BC41A7A7-597E-4CEF-86B9-D48DD15AE976}" type="pres">
      <dgm:prSet presAssocID="{BF867C5A-336E-4502-86CF-2AE26AFE375D}" presName="hierChild4" presStyleCnt="0"/>
      <dgm:spPr/>
      <dgm:t>
        <a:bodyPr/>
        <a:lstStyle/>
        <a:p>
          <a:endParaRPr lang="en-US"/>
        </a:p>
      </dgm:t>
    </dgm:pt>
    <dgm:pt modelId="{EC0AAED0-5612-4DBA-9846-FC9E631BC9DF}" type="pres">
      <dgm:prSet presAssocID="{BF867C5A-336E-4502-86CF-2AE26AFE375D}" presName="hierChild5" presStyleCnt="0"/>
      <dgm:spPr/>
      <dgm:t>
        <a:bodyPr/>
        <a:lstStyle/>
        <a:p>
          <a:endParaRPr lang="en-US"/>
        </a:p>
      </dgm:t>
    </dgm:pt>
    <dgm:pt modelId="{C6D03647-1509-4795-AD75-42AC49A444A5}" type="pres">
      <dgm:prSet presAssocID="{CDBDB990-278F-48B6-9DC5-28137BB6AC25}" presName="Name64" presStyleLbl="parChTrans1D2" presStyleIdx="1" presStyleCnt="4"/>
      <dgm:spPr/>
      <dgm:t>
        <a:bodyPr/>
        <a:lstStyle/>
        <a:p>
          <a:endParaRPr lang="en-US"/>
        </a:p>
      </dgm:t>
    </dgm:pt>
    <dgm:pt modelId="{9EE3CAB8-A55C-45D5-8CC3-57E186871BD7}" type="pres">
      <dgm:prSet presAssocID="{BC972AFA-4FBA-4B74-9C9A-49AD291E15D8}" presName="hierRoot2" presStyleCnt="0">
        <dgm:presLayoutVars>
          <dgm:hierBranch val="init"/>
        </dgm:presLayoutVars>
      </dgm:prSet>
      <dgm:spPr/>
      <dgm:t>
        <a:bodyPr/>
        <a:lstStyle/>
        <a:p>
          <a:endParaRPr lang="en-US"/>
        </a:p>
      </dgm:t>
    </dgm:pt>
    <dgm:pt modelId="{059C9F94-91D8-4866-854D-5ACF8D74D221}" type="pres">
      <dgm:prSet presAssocID="{BC972AFA-4FBA-4B74-9C9A-49AD291E15D8}" presName="rootComposite" presStyleCnt="0"/>
      <dgm:spPr/>
      <dgm:t>
        <a:bodyPr/>
        <a:lstStyle/>
        <a:p>
          <a:endParaRPr lang="en-US"/>
        </a:p>
      </dgm:t>
    </dgm:pt>
    <dgm:pt modelId="{015AB9FF-0267-456A-B729-20E8D36F779E}" type="pres">
      <dgm:prSet presAssocID="{BC972AFA-4FBA-4B74-9C9A-49AD291E15D8}" presName="rootText" presStyleLbl="node2" presStyleIdx="1" presStyleCnt="3" custScaleY="202481" custLinFactNeighborX="-20064">
        <dgm:presLayoutVars>
          <dgm:chPref val="3"/>
        </dgm:presLayoutVars>
      </dgm:prSet>
      <dgm:spPr/>
      <dgm:t>
        <a:bodyPr/>
        <a:lstStyle/>
        <a:p>
          <a:endParaRPr lang="en-US"/>
        </a:p>
      </dgm:t>
    </dgm:pt>
    <dgm:pt modelId="{D8A0B4BF-9954-49FF-B122-E1C555E8BED1}" type="pres">
      <dgm:prSet presAssocID="{BC972AFA-4FBA-4B74-9C9A-49AD291E15D8}" presName="rootConnector" presStyleLbl="node2" presStyleIdx="1" presStyleCnt="3"/>
      <dgm:spPr/>
      <dgm:t>
        <a:bodyPr/>
        <a:lstStyle/>
        <a:p>
          <a:endParaRPr lang="en-US"/>
        </a:p>
      </dgm:t>
    </dgm:pt>
    <dgm:pt modelId="{D595B52C-2668-41CF-B60F-822E119B4B6A}" type="pres">
      <dgm:prSet presAssocID="{BC972AFA-4FBA-4B74-9C9A-49AD291E15D8}" presName="hierChild4" presStyleCnt="0"/>
      <dgm:spPr/>
      <dgm:t>
        <a:bodyPr/>
        <a:lstStyle/>
        <a:p>
          <a:endParaRPr lang="en-US"/>
        </a:p>
      </dgm:t>
    </dgm:pt>
    <dgm:pt modelId="{C127708B-0671-4B9C-84F1-20AD37A0D483}" type="pres">
      <dgm:prSet presAssocID="{BC972AFA-4FBA-4B74-9C9A-49AD291E15D8}" presName="hierChild5" presStyleCnt="0"/>
      <dgm:spPr/>
      <dgm:t>
        <a:bodyPr/>
        <a:lstStyle/>
        <a:p>
          <a:endParaRPr lang="en-US"/>
        </a:p>
      </dgm:t>
    </dgm:pt>
    <dgm:pt modelId="{833DBCD9-4294-42C3-8C05-0518EAB3255D}" type="pres">
      <dgm:prSet presAssocID="{2A3D62DE-F902-4585-BEDB-1016900B83A7}" presName="Name64" presStyleLbl="parChTrans1D2" presStyleIdx="2" presStyleCnt="4"/>
      <dgm:spPr/>
      <dgm:t>
        <a:bodyPr/>
        <a:lstStyle/>
        <a:p>
          <a:endParaRPr lang="en-US"/>
        </a:p>
      </dgm:t>
    </dgm:pt>
    <dgm:pt modelId="{0913FEEA-DCEB-43E7-AC85-E5C99B1581AE}" type="pres">
      <dgm:prSet presAssocID="{0F0EB19A-FC6A-4AE0-9F51-4EA73094C54D}" presName="hierRoot2" presStyleCnt="0">
        <dgm:presLayoutVars>
          <dgm:hierBranch val="init"/>
        </dgm:presLayoutVars>
      </dgm:prSet>
      <dgm:spPr/>
      <dgm:t>
        <a:bodyPr/>
        <a:lstStyle/>
        <a:p>
          <a:endParaRPr lang="en-US"/>
        </a:p>
      </dgm:t>
    </dgm:pt>
    <dgm:pt modelId="{41EBFDD6-8CA8-4F73-88B7-0F06C31E5BED}" type="pres">
      <dgm:prSet presAssocID="{0F0EB19A-FC6A-4AE0-9F51-4EA73094C54D}" presName="rootComposite" presStyleCnt="0"/>
      <dgm:spPr/>
      <dgm:t>
        <a:bodyPr/>
        <a:lstStyle/>
        <a:p>
          <a:endParaRPr lang="en-US"/>
        </a:p>
      </dgm:t>
    </dgm:pt>
    <dgm:pt modelId="{A59B6F47-158B-4F28-A211-0C44DFD2ED2A}" type="pres">
      <dgm:prSet presAssocID="{0F0EB19A-FC6A-4AE0-9F51-4EA73094C54D}" presName="rootText" presStyleLbl="node2" presStyleIdx="2" presStyleCnt="3" custScaleY="188703" custLinFactNeighborX="-20064">
        <dgm:presLayoutVars>
          <dgm:chPref val="3"/>
        </dgm:presLayoutVars>
      </dgm:prSet>
      <dgm:spPr/>
      <dgm:t>
        <a:bodyPr/>
        <a:lstStyle/>
        <a:p>
          <a:endParaRPr lang="en-US"/>
        </a:p>
      </dgm:t>
    </dgm:pt>
    <dgm:pt modelId="{27D67013-9D2D-4DB5-B668-31C34EF8F409}" type="pres">
      <dgm:prSet presAssocID="{0F0EB19A-FC6A-4AE0-9F51-4EA73094C54D}" presName="rootConnector" presStyleLbl="node2" presStyleIdx="2" presStyleCnt="3"/>
      <dgm:spPr/>
      <dgm:t>
        <a:bodyPr/>
        <a:lstStyle/>
        <a:p>
          <a:endParaRPr lang="en-US"/>
        </a:p>
      </dgm:t>
    </dgm:pt>
    <dgm:pt modelId="{449451DD-88B1-4209-BBF8-2F29A82DC144}" type="pres">
      <dgm:prSet presAssocID="{0F0EB19A-FC6A-4AE0-9F51-4EA73094C54D}" presName="hierChild4" presStyleCnt="0"/>
      <dgm:spPr/>
      <dgm:t>
        <a:bodyPr/>
        <a:lstStyle/>
        <a:p>
          <a:endParaRPr lang="en-US"/>
        </a:p>
      </dgm:t>
    </dgm:pt>
    <dgm:pt modelId="{DAE20A3D-A347-4039-8143-A7582F21556C}" type="pres">
      <dgm:prSet presAssocID="{45D98E86-FB2E-428E-9D0D-C6382E0AE7D8}" presName="Name64" presStyleLbl="parChTrans1D3" presStyleIdx="0" presStyleCnt="2"/>
      <dgm:spPr/>
      <dgm:t>
        <a:bodyPr/>
        <a:lstStyle/>
        <a:p>
          <a:endParaRPr lang="en-US"/>
        </a:p>
      </dgm:t>
    </dgm:pt>
    <dgm:pt modelId="{BD2CE187-C49A-4B70-87AC-18988596C248}" type="pres">
      <dgm:prSet presAssocID="{B5A09410-BD1B-43B1-9DEE-CF941F1A6CEE}" presName="hierRoot2" presStyleCnt="0">
        <dgm:presLayoutVars>
          <dgm:hierBranch val="init"/>
        </dgm:presLayoutVars>
      </dgm:prSet>
      <dgm:spPr/>
      <dgm:t>
        <a:bodyPr/>
        <a:lstStyle/>
        <a:p>
          <a:endParaRPr lang="en-US"/>
        </a:p>
      </dgm:t>
    </dgm:pt>
    <dgm:pt modelId="{39A4FEAB-825F-4082-A271-16D0AC7BA2D8}" type="pres">
      <dgm:prSet presAssocID="{B5A09410-BD1B-43B1-9DEE-CF941F1A6CEE}" presName="rootComposite" presStyleCnt="0"/>
      <dgm:spPr/>
      <dgm:t>
        <a:bodyPr/>
        <a:lstStyle/>
        <a:p>
          <a:endParaRPr lang="en-US"/>
        </a:p>
      </dgm:t>
    </dgm:pt>
    <dgm:pt modelId="{07C7D176-E68C-43F7-8D45-89F13AD9052B}" type="pres">
      <dgm:prSet presAssocID="{B5A09410-BD1B-43B1-9DEE-CF941F1A6CEE}" presName="rootText" presStyleLbl="node3" presStyleIdx="0" presStyleCnt="2" custScaleX="115888" custScaleY="205835" custLinFactNeighborX="-20064">
        <dgm:presLayoutVars>
          <dgm:chPref val="3"/>
        </dgm:presLayoutVars>
      </dgm:prSet>
      <dgm:spPr/>
      <dgm:t>
        <a:bodyPr/>
        <a:lstStyle/>
        <a:p>
          <a:endParaRPr lang="en-US"/>
        </a:p>
      </dgm:t>
    </dgm:pt>
    <dgm:pt modelId="{9C97F3F6-FDFF-4130-A1C1-493F98A896DB}" type="pres">
      <dgm:prSet presAssocID="{B5A09410-BD1B-43B1-9DEE-CF941F1A6CEE}" presName="rootConnector" presStyleLbl="node3" presStyleIdx="0" presStyleCnt="2"/>
      <dgm:spPr/>
      <dgm:t>
        <a:bodyPr/>
        <a:lstStyle/>
        <a:p>
          <a:endParaRPr lang="en-US"/>
        </a:p>
      </dgm:t>
    </dgm:pt>
    <dgm:pt modelId="{556E42EC-B197-4EC9-986F-A78E1474CFB3}" type="pres">
      <dgm:prSet presAssocID="{B5A09410-BD1B-43B1-9DEE-CF941F1A6CEE}" presName="hierChild4" presStyleCnt="0"/>
      <dgm:spPr/>
      <dgm:t>
        <a:bodyPr/>
        <a:lstStyle/>
        <a:p>
          <a:endParaRPr lang="en-US"/>
        </a:p>
      </dgm:t>
    </dgm:pt>
    <dgm:pt modelId="{A63A4F1A-CF51-4CA9-88A7-FCDF3DBAC67D}" type="pres">
      <dgm:prSet presAssocID="{B5A09410-BD1B-43B1-9DEE-CF941F1A6CEE}" presName="hierChild5" presStyleCnt="0"/>
      <dgm:spPr/>
      <dgm:t>
        <a:bodyPr/>
        <a:lstStyle/>
        <a:p>
          <a:endParaRPr lang="en-US"/>
        </a:p>
      </dgm:t>
    </dgm:pt>
    <dgm:pt modelId="{DFB668B1-203C-41BD-A526-B2BC0D5717C4}" type="pres">
      <dgm:prSet presAssocID="{B56800D9-304C-4BAA-8076-6AE66506EF19}" presName="Name64" presStyleLbl="parChTrans1D3" presStyleIdx="1" presStyleCnt="2"/>
      <dgm:spPr/>
      <dgm:t>
        <a:bodyPr/>
        <a:lstStyle/>
        <a:p>
          <a:endParaRPr lang="en-US"/>
        </a:p>
      </dgm:t>
    </dgm:pt>
    <dgm:pt modelId="{C94067FE-BEE8-4D81-B69F-799BA48513BA}" type="pres">
      <dgm:prSet presAssocID="{ED8608BB-24E2-4C21-A762-3B846F54ED0C}" presName="hierRoot2" presStyleCnt="0">
        <dgm:presLayoutVars>
          <dgm:hierBranch val="init"/>
        </dgm:presLayoutVars>
      </dgm:prSet>
      <dgm:spPr/>
      <dgm:t>
        <a:bodyPr/>
        <a:lstStyle/>
        <a:p>
          <a:endParaRPr lang="en-US"/>
        </a:p>
      </dgm:t>
    </dgm:pt>
    <dgm:pt modelId="{0D965214-DD51-48FD-8064-3978F1C9111A}" type="pres">
      <dgm:prSet presAssocID="{ED8608BB-24E2-4C21-A762-3B846F54ED0C}" presName="rootComposite" presStyleCnt="0"/>
      <dgm:spPr/>
      <dgm:t>
        <a:bodyPr/>
        <a:lstStyle/>
        <a:p>
          <a:endParaRPr lang="en-US"/>
        </a:p>
      </dgm:t>
    </dgm:pt>
    <dgm:pt modelId="{FE2005CA-6BF5-47FA-A6FA-CD74F9148166}" type="pres">
      <dgm:prSet presAssocID="{ED8608BB-24E2-4C21-A762-3B846F54ED0C}" presName="rootText" presStyleLbl="node3" presStyleIdx="1" presStyleCnt="2" custScaleX="117445" custScaleY="278425" custLinFactNeighborX="-20064">
        <dgm:presLayoutVars>
          <dgm:chPref val="3"/>
        </dgm:presLayoutVars>
      </dgm:prSet>
      <dgm:spPr/>
      <dgm:t>
        <a:bodyPr/>
        <a:lstStyle/>
        <a:p>
          <a:endParaRPr lang="en-US"/>
        </a:p>
      </dgm:t>
    </dgm:pt>
    <dgm:pt modelId="{FC7C3E06-5660-4680-AAA9-A4806517C9D8}" type="pres">
      <dgm:prSet presAssocID="{ED8608BB-24E2-4C21-A762-3B846F54ED0C}" presName="rootConnector" presStyleLbl="node3" presStyleIdx="1" presStyleCnt="2"/>
      <dgm:spPr/>
      <dgm:t>
        <a:bodyPr/>
        <a:lstStyle/>
        <a:p>
          <a:endParaRPr lang="en-US"/>
        </a:p>
      </dgm:t>
    </dgm:pt>
    <dgm:pt modelId="{68EF24FC-97D6-4D6A-BA37-6803DA130964}" type="pres">
      <dgm:prSet presAssocID="{ED8608BB-24E2-4C21-A762-3B846F54ED0C}" presName="hierChild4" presStyleCnt="0"/>
      <dgm:spPr/>
      <dgm:t>
        <a:bodyPr/>
        <a:lstStyle/>
        <a:p>
          <a:endParaRPr lang="en-US"/>
        </a:p>
      </dgm:t>
    </dgm:pt>
    <dgm:pt modelId="{5898BDD5-C2A5-4513-AA87-D2AC81174AB0}" type="pres">
      <dgm:prSet presAssocID="{EA74F9A8-41FF-4DE7-BAB0-CE2993ED8EF6}" presName="Name64" presStyleLbl="parChTrans1D4" presStyleIdx="0" presStyleCnt="4"/>
      <dgm:spPr/>
      <dgm:t>
        <a:bodyPr/>
        <a:lstStyle/>
        <a:p>
          <a:endParaRPr lang="en-US"/>
        </a:p>
      </dgm:t>
    </dgm:pt>
    <dgm:pt modelId="{35B1EF2C-49FA-45AC-B2F5-29FAFB727B82}" type="pres">
      <dgm:prSet presAssocID="{88451A82-06AE-42E1-9E69-17C14ED48386}" presName="hierRoot2" presStyleCnt="0">
        <dgm:presLayoutVars>
          <dgm:hierBranch val="init"/>
        </dgm:presLayoutVars>
      </dgm:prSet>
      <dgm:spPr/>
      <dgm:t>
        <a:bodyPr/>
        <a:lstStyle/>
        <a:p>
          <a:endParaRPr lang="en-US"/>
        </a:p>
      </dgm:t>
    </dgm:pt>
    <dgm:pt modelId="{F7C77DB4-CCBD-4668-BBA0-57D73E9D5228}" type="pres">
      <dgm:prSet presAssocID="{88451A82-06AE-42E1-9E69-17C14ED48386}" presName="rootComposite" presStyleCnt="0"/>
      <dgm:spPr/>
      <dgm:t>
        <a:bodyPr/>
        <a:lstStyle/>
        <a:p>
          <a:endParaRPr lang="en-US"/>
        </a:p>
      </dgm:t>
    </dgm:pt>
    <dgm:pt modelId="{1F163FFF-9234-448B-92B8-5671A2D5ED10}" type="pres">
      <dgm:prSet presAssocID="{88451A82-06AE-42E1-9E69-17C14ED48386}" presName="rootText" presStyleLbl="node4" presStyleIdx="0" presStyleCnt="4" custScaleY="246313" custLinFactNeighborX="-20064">
        <dgm:presLayoutVars>
          <dgm:chPref val="3"/>
        </dgm:presLayoutVars>
      </dgm:prSet>
      <dgm:spPr/>
      <dgm:t>
        <a:bodyPr/>
        <a:lstStyle/>
        <a:p>
          <a:endParaRPr lang="en-US"/>
        </a:p>
      </dgm:t>
    </dgm:pt>
    <dgm:pt modelId="{8A62EF32-0241-4159-9335-3EEFE23841B7}" type="pres">
      <dgm:prSet presAssocID="{88451A82-06AE-42E1-9E69-17C14ED48386}" presName="rootConnector" presStyleLbl="node4" presStyleIdx="0" presStyleCnt="4"/>
      <dgm:spPr/>
      <dgm:t>
        <a:bodyPr/>
        <a:lstStyle/>
        <a:p>
          <a:endParaRPr lang="en-US"/>
        </a:p>
      </dgm:t>
    </dgm:pt>
    <dgm:pt modelId="{17FB451D-919B-4035-81CB-E7E23FB1D566}" type="pres">
      <dgm:prSet presAssocID="{88451A82-06AE-42E1-9E69-17C14ED48386}" presName="hierChild4" presStyleCnt="0"/>
      <dgm:spPr/>
      <dgm:t>
        <a:bodyPr/>
        <a:lstStyle/>
        <a:p>
          <a:endParaRPr lang="en-US"/>
        </a:p>
      </dgm:t>
    </dgm:pt>
    <dgm:pt modelId="{011BFBFF-B9C8-4391-AB21-9804E9C870E0}" type="pres">
      <dgm:prSet presAssocID="{88451A82-06AE-42E1-9E69-17C14ED48386}" presName="hierChild5" presStyleCnt="0"/>
      <dgm:spPr/>
      <dgm:t>
        <a:bodyPr/>
        <a:lstStyle/>
        <a:p>
          <a:endParaRPr lang="en-US"/>
        </a:p>
      </dgm:t>
    </dgm:pt>
    <dgm:pt modelId="{60D65E4C-7881-4530-90A5-1F743F925349}" type="pres">
      <dgm:prSet presAssocID="{A7251DD4-375A-4447-A654-7CB5E48D97FC}" presName="Name64" presStyleLbl="parChTrans1D4" presStyleIdx="1" presStyleCnt="4"/>
      <dgm:spPr/>
      <dgm:t>
        <a:bodyPr/>
        <a:lstStyle/>
        <a:p>
          <a:endParaRPr lang="en-US"/>
        </a:p>
      </dgm:t>
    </dgm:pt>
    <dgm:pt modelId="{A5A449C2-AAED-4917-9DAF-ADF9827586C3}" type="pres">
      <dgm:prSet presAssocID="{03BA556A-936B-4739-BB42-DE7CADAD8AF3}" presName="hierRoot2" presStyleCnt="0">
        <dgm:presLayoutVars>
          <dgm:hierBranch val="init"/>
        </dgm:presLayoutVars>
      </dgm:prSet>
      <dgm:spPr/>
      <dgm:t>
        <a:bodyPr/>
        <a:lstStyle/>
        <a:p>
          <a:endParaRPr lang="en-US"/>
        </a:p>
      </dgm:t>
    </dgm:pt>
    <dgm:pt modelId="{D4FBC1BE-38B6-459B-98E0-1AFFE83E4C4A}" type="pres">
      <dgm:prSet presAssocID="{03BA556A-936B-4739-BB42-DE7CADAD8AF3}" presName="rootComposite" presStyleCnt="0"/>
      <dgm:spPr/>
      <dgm:t>
        <a:bodyPr/>
        <a:lstStyle/>
        <a:p>
          <a:endParaRPr lang="en-US"/>
        </a:p>
      </dgm:t>
    </dgm:pt>
    <dgm:pt modelId="{40BD9419-67CC-40C1-8384-25BD6403B0A6}" type="pres">
      <dgm:prSet presAssocID="{03BA556A-936B-4739-BB42-DE7CADAD8AF3}" presName="rootText" presStyleLbl="node4" presStyleIdx="1" presStyleCnt="4" custScaleY="260847" custLinFactNeighborX="-20064">
        <dgm:presLayoutVars>
          <dgm:chPref val="3"/>
        </dgm:presLayoutVars>
      </dgm:prSet>
      <dgm:spPr/>
      <dgm:t>
        <a:bodyPr/>
        <a:lstStyle/>
        <a:p>
          <a:endParaRPr lang="en-US"/>
        </a:p>
      </dgm:t>
    </dgm:pt>
    <dgm:pt modelId="{1E5DDCCE-6AC9-4D38-B89B-913BFC38390E}" type="pres">
      <dgm:prSet presAssocID="{03BA556A-936B-4739-BB42-DE7CADAD8AF3}" presName="rootConnector" presStyleLbl="node4" presStyleIdx="1" presStyleCnt="4"/>
      <dgm:spPr/>
      <dgm:t>
        <a:bodyPr/>
        <a:lstStyle/>
        <a:p>
          <a:endParaRPr lang="en-US"/>
        </a:p>
      </dgm:t>
    </dgm:pt>
    <dgm:pt modelId="{7DC7B072-4C58-498D-A963-917C26BC5519}" type="pres">
      <dgm:prSet presAssocID="{03BA556A-936B-4739-BB42-DE7CADAD8AF3}" presName="hierChild4" presStyleCnt="0"/>
      <dgm:spPr/>
      <dgm:t>
        <a:bodyPr/>
        <a:lstStyle/>
        <a:p>
          <a:endParaRPr lang="en-US"/>
        </a:p>
      </dgm:t>
    </dgm:pt>
    <dgm:pt modelId="{3EEEF980-556A-4FF7-9C54-F7F72B83991A}" type="pres">
      <dgm:prSet presAssocID="{BBD34CF3-7562-49C7-A406-0C9333DDA91E}" presName="Name64" presStyleLbl="parChTrans1D4" presStyleIdx="2" presStyleCnt="4"/>
      <dgm:spPr/>
      <dgm:t>
        <a:bodyPr/>
        <a:lstStyle/>
        <a:p>
          <a:endParaRPr lang="en-US"/>
        </a:p>
      </dgm:t>
    </dgm:pt>
    <dgm:pt modelId="{99ECAB06-C97E-4708-BBF3-763811DD2CD7}" type="pres">
      <dgm:prSet presAssocID="{FFFBA089-3378-41AF-82AC-7950DD9796D8}" presName="hierRoot2" presStyleCnt="0">
        <dgm:presLayoutVars>
          <dgm:hierBranch val="init"/>
        </dgm:presLayoutVars>
      </dgm:prSet>
      <dgm:spPr/>
      <dgm:t>
        <a:bodyPr/>
        <a:lstStyle/>
        <a:p>
          <a:endParaRPr lang="en-US"/>
        </a:p>
      </dgm:t>
    </dgm:pt>
    <dgm:pt modelId="{682F0180-FB6C-4511-A511-8438E8ADBD29}" type="pres">
      <dgm:prSet presAssocID="{FFFBA089-3378-41AF-82AC-7950DD9796D8}" presName="rootComposite" presStyleCnt="0"/>
      <dgm:spPr/>
      <dgm:t>
        <a:bodyPr/>
        <a:lstStyle/>
        <a:p>
          <a:endParaRPr lang="en-US"/>
        </a:p>
      </dgm:t>
    </dgm:pt>
    <dgm:pt modelId="{BE3FDC60-48F7-4E52-B42C-36ADF823539C}" type="pres">
      <dgm:prSet presAssocID="{FFFBA089-3378-41AF-82AC-7950DD9796D8}" presName="rootText" presStyleLbl="node4" presStyleIdx="2" presStyleCnt="4" custScaleY="260647" custLinFactNeighborX="-20064">
        <dgm:presLayoutVars>
          <dgm:chPref val="3"/>
        </dgm:presLayoutVars>
      </dgm:prSet>
      <dgm:spPr/>
      <dgm:t>
        <a:bodyPr/>
        <a:lstStyle/>
        <a:p>
          <a:endParaRPr lang="en-US"/>
        </a:p>
      </dgm:t>
    </dgm:pt>
    <dgm:pt modelId="{C6EBCFF9-D203-4EC5-A807-3AB03D8A24F2}" type="pres">
      <dgm:prSet presAssocID="{FFFBA089-3378-41AF-82AC-7950DD9796D8}" presName="rootConnector" presStyleLbl="node4" presStyleIdx="2" presStyleCnt="4"/>
      <dgm:spPr/>
      <dgm:t>
        <a:bodyPr/>
        <a:lstStyle/>
        <a:p>
          <a:endParaRPr lang="en-US"/>
        </a:p>
      </dgm:t>
    </dgm:pt>
    <dgm:pt modelId="{F4E491A0-40B4-4E3A-AA01-1F8D48F6F15F}" type="pres">
      <dgm:prSet presAssocID="{FFFBA089-3378-41AF-82AC-7950DD9796D8}" presName="hierChild4" presStyleCnt="0"/>
      <dgm:spPr/>
      <dgm:t>
        <a:bodyPr/>
        <a:lstStyle/>
        <a:p>
          <a:endParaRPr lang="en-US"/>
        </a:p>
      </dgm:t>
    </dgm:pt>
    <dgm:pt modelId="{7B8E0E16-3317-4734-BA19-A7EB2DC81A68}" type="pres">
      <dgm:prSet presAssocID="{FFFBA089-3378-41AF-82AC-7950DD9796D8}" presName="hierChild5" presStyleCnt="0"/>
      <dgm:spPr/>
      <dgm:t>
        <a:bodyPr/>
        <a:lstStyle/>
        <a:p>
          <a:endParaRPr lang="en-US"/>
        </a:p>
      </dgm:t>
    </dgm:pt>
    <dgm:pt modelId="{1C75D251-874E-4451-9726-E07052870559}" type="pres">
      <dgm:prSet presAssocID="{3928C8A0-38B7-4BB9-AF3B-77A773712D2F}" presName="Name64" presStyleLbl="parChTrans1D4" presStyleIdx="3" presStyleCnt="4"/>
      <dgm:spPr/>
      <dgm:t>
        <a:bodyPr/>
        <a:lstStyle/>
        <a:p>
          <a:endParaRPr lang="en-US"/>
        </a:p>
      </dgm:t>
    </dgm:pt>
    <dgm:pt modelId="{A8852EDB-0F6C-4434-9A10-2B5EE14C348E}" type="pres">
      <dgm:prSet presAssocID="{F868D361-51A1-43D6-BEFF-F4C67ECB3D27}" presName="hierRoot2" presStyleCnt="0">
        <dgm:presLayoutVars>
          <dgm:hierBranch val="init"/>
        </dgm:presLayoutVars>
      </dgm:prSet>
      <dgm:spPr/>
      <dgm:t>
        <a:bodyPr/>
        <a:lstStyle/>
        <a:p>
          <a:endParaRPr lang="en-US"/>
        </a:p>
      </dgm:t>
    </dgm:pt>
    <dgm:pt modelId="{93D21BEB-5F98-4060-9FBA-E77E2DA3ABFB}" type="pres">
      <dgm:prSet presAssocID="{F868D361-51A1-43D6-BEFF-F4C67ECB3D27}" presName="rootComposite" presStyleCnt="0"/>
      <dgm:spPr/>
      <dgm:t>
        <a:bodyPr/>
        <a:lstStyle/>
        <a:p>
          <a:endParaRPr lang="en-US"/>
        </a:p>
      </dgm:t>
    </dgm:pt>
    <dgm:pt modelId="{40AE2B87-9F94-43FC-A543-D79A89086AD5}" type="pres">
      <dgm:prSet presAssocID="{F868D361-51A1-43D6-BEFF-F4C67ECB3D27}" presName="rootText" presStyleLbl="node4" presStyleIdx="3" presStyleCnt="4" custScaleY="287899" custLinFactNeighborX="-20064">
        <dgm:presLayoutVars>
          <dgm:chPref val="3"/>
        </dgm:presLayoutVars>
      </dgm:prSet>
      <dgm:spPr/>
      <dgm:t>
        <a:bodyPr/>
        <a:lstStyle/>
        <a:p>
          <a:endParaRPr lang="en-US"/>
        </a:p>
      </dgm:t>
    </dgm:pt>
    <dgm:pt modelId="{D22B9E72-DB99-4604-B5A6-8E5665B7832E}" type="pres">
      <dgm:prSet presAssocID="{F868D361-51A1-43D6-BEFF-F4C67ECB3D27}" presName="rootConnector" presStyleLbl="node4" presStyleIdx="3" presStyleCnt="4"/>
      <dgm:spPr/>
      <dgm:t>
        <a:bodyPr/>
        <a:lstStyle/>
        <a:p>
          <a:endParaRPr lang="en-US"/>
        </a:p>
      </dgm:t>
    </dgm:pt>
    <dgm:pt modelId="{BA3EF816-82AB-4A26-91E8-932A3CA2F8A0}" type="pres">
      <dgm:prSet presAssocID="{F868D361-51A1-43D6-BEFF-F4C67ECB3D27}" presName="hierChild4" presStyleCnt="0"/>
      <dgm:spPr/>
      <dgm:t>
        <a:bodyPr/>
        <a:lstStyle/>
        <a:p>
          <a:endParaRPr lang="en-US"/>
        </a:p>
      </dgm:t>
    </dgm:pt>
    <dgm:pt modelId="{8F406B92-C396-455B-B937-CA24AE12D641}" type="pres">
      <dgm:prSet presAssocID="{F868D361-51A1-43D6-BEFF-F4C67ECB3D27}" presName="hierChild5" presStyleCnt="0"/>
      <dgm:spPr/>
      <dgm:t>
        <a:bodyPr/>
        <a:lstStyle/>
        <a:p>
          <a:endParaRPr lang="en-US"/>
        </a:p>
      </dgm:t>
    </dgm:pt>
    <dgm:pt modelId="{784965D4-1EDD-40B5-BA8E-5F4047675DDC}" type="pres">
      <dgm:prSet presAssocID="{03BA556A-936B-4739-BB42-DE7CADAD8AF3}" presName="hierChild5" presStyleCnt="0"/>
      <dgm:spPr/>
      <dgm:t>
        <a:bodyPr/>
        <a:lstStyle/>
        <a:p>
          <a:endParaRPr lang="en-US"/>
        </a:p>
      </dgm:t>
    </dgm:pt>
    <dgm:pt modelId="{EB10C8C6-A1E0-433B-A8D4-014E4B297CB2}" type="pres">
      <dgm:prSet presAssocID="{ED8608BB-24E2-4C21-A762-3B846F54ED0C}" presName="hierChild5" presStyleCnt="0"/>
      <dgm:spPr/>
      <dgm:t>
        <a:bodyPr/>
        <a:lstStyle/>
        <a:p>
          <a:endParaRPr lang="en-US"/>
        </a:p>
      </dgm:t>
    </dgm:pt>
    <dgm:pt modelId="{00394F4A-1D92-429B-A511-44CF7D0634C0}" type="pres">
      <dgm:prSet presAssocID="{0F0EB19A-FC6A-4AE0-9F51-4EA73094C54D}" presName="hierChild5" presStyleCnt="0"/>
      <dgm:spPr/>
      <dgm:t>
        <a:bodyPr/>
        <a:lstStyle/>
        <a:p>
          <a:endParaRPr lang="en-US"/>
        </a:p>
      </dgm:t>
    </dgm:pt>
    <dgm:pt modelId="{6B4C7D9A-131F-437F-85AF-CC21F61BA7DD}" type="pres">
      <dgm:prSet presAssocID="{A0686967-57DA-461D-B67F-BE3D0A0E7422}" presName="hierChild3" presStyleCnt="0"/>
      <dgm:spPr/>
      <dgm:t>
        <a:bodyPr/>
        <a:lstStyle/>
        <a:p>
          <a:endParaRPr lang="en-US"/>
        </a:p>
      </dgm:t>
    </dgm:pt>
    <dgm:pt modelId="{087E7967-0FCC-40C5-AB47-D351C5258A6E}" type="pres">
      <dgm:prSet presAssocID="{89815AA6-2E46-4E80-9743-6AF2EF519496}" presName="Name115" presStyleLbl="parChTrans1D2" presStyleIdx="3" presStyleCnt="4"/>
      <dgm:spPr/>
      <dgm:t>
        <a:bodyPr/>
        <a:lstStyle/>
        <a:p>
          <a:endParaRPr lang="en-US"/>
        </a:p>
      </dgm:t>
    </dgm:pt>
    <dgm:pt modelId="{6F84FDDE-6CAB-4B38-AEAE-DBADB26EE9EE}" type="pres">
      <dgm:prSet presAssocID="{1CA93FF4-3AB1-4EF6-842A-B0B467B909B1}" presName="hierRoot3" presStyleCnt="0">
        <dgm:presLayoutVars>
          <dgm:hierBranch val="init"/>
        </dgm:presLayoutVars>
      </dgm:prSet>
      <dgm:spPr/>
      <dgm:t>
        <a:bodyPr/>
        <a:lstStyle/>
        <a:p>
          <a:endParaRPr lang="en-US"/>
        </a:p>
      </dgm:t>
    </dgm:pt>
    <dgm:pt modelId="{70A2D937-0074-45DC-B259-F4D32FC2048A}" type="pres">
      <dgm:prSet presAssocID="{1CA93FF4-3AB1-4EF6-842A-B0B467B909B1}" presName="rootComposite3" presStyleCnt="0"/>
      <dgm:spPr/>
      <dgm:t>
        <a:bodyPr/>
        <a:lstStyle/>
        <a:p>
          <a:endParaRPr lang="en-US"/>
        </a:p>
      </dgm:t>
    </dgm:pt>
    <dgm:pt modelId="{98E62CA3-94A2-45FC-98AE-EA3244408BF2}" type="pres">
      <dgm:prSet presAssocID="{1CA93FF4-3AB1-4EF6-842A-B0B467B909B1}" presName="rootText3" presStyleLbl="asst1" presStyleIdx="0" presStyleCnt="1" custScaleY="232900" custLinFactNeighborX="-20064">
        <dgm:presLayoutVars>
          <dgm:chPref val="3"/>
        </dgm:presLayoutVars>
      </dgm:prSet>
      <dgm:spPr/>
      <dgm:t>
        <a:bodyPr/>
        <a:lstStyle/>
        <a:p>
          <a:endParaRPr lang="en-US"/>
        </a:p>
      </dgm:t>
    </dgm:pt>
    <dgm:pt modelId="{4A6F1CA2-B12C-4023-ADE7-580A14D1A4CF}" type="pres">
      <dgm:prSet presAssocID="{1CA93FF4-3AB1-4EF6-842A-B0B467B909B1}" presName="rootConnector3" presStyleLbl="asst1" presStyleIdx="0" presStyleCnt="1"/>
      <dgm:spPr/>
      <dgm:t>
        <a:bodyPr/>
        <a:lstStyle/>
        <a:p>
          <a:endParaRPr lang="en-US"/>
        </a:p>
      </dgm:t>
    </dgm:pt>
    <dgm:pt modelId="{AE1297F4-A2AC-4368-9B42-364938913541}" type="pres">
      <dgm:prSet presAssocID="{1CA93FF4-3AB1-4EF6-842A-B0B467B909B1}" presName="hierChild6" presStyleCnt="0"/>
      <dgm:spPr/>
      <dgm:t>
        <a:bodyPr/>
        <a:lstStyle/>
        <a:p>
          <a:endParaRPr lang="en-US"/>
        </a:p>
      </dgm:t>
    </dgm:pt>
    <dgm:pt modelId="{BA3D830D-C9C4-49FE-BA8B-877DB4B6CA86}" type="pres">
      <dgm:prSet presAssocID="{1CA93FF4-3AB1-4EF6-842A-B0B467B909B1}" presName="hierChild7" presStyleCnt="0"/>
      <dgm:spPr/>
      <dgm:t>
        <a:bodyPr/>
        <a:lstStyle/>
        <a:p>
          <a:endParaRPr lang="en-US"/>
        </a:p>
      </dgm:t>
    </dgm:pt>
  </dgm:ptLst>
  <dgm:cxnLst>
    <dgm:cxn modelId="{B9E79346-C5E7-45E3-B8BA-40097DA4171C}" type="presOf" srcId="{FFFBA089-3378-41AF-82AC-7950DD9796D8}" destId="{C6EBCFF9-D203-4EC5-A807-3AB03D8A24F2}" srcOrd="1" destOrd="0" presId="urn:microsoft.com/office/officeart/2009/3/layout/HorizontalOrganizationChart"/>
    <dgm:cxn modelId="{28911459-BCBF-485D-9A21-64BF28148172}" srcId="{0F0EB19A-FC6A-4AE0-9F51-4EA73094C54D}" destId="{ED8608BB-24E2-4C21-A762-3B846F54ED0C}" srcOrd="1" destOrd="0" parTransId="{B56800D9-304C-4BAA-8076-6AE66506EF19}" sibTransId="{CC0B8EBE-D5DD-421C-BD77-6943CA974506}"/>
    <dgm:cxn modelId="{CEE2C8E2-378B-4981-A619-2EA22904C7BC}" type="presOf" srcId="{88451A82-06AE-42E1-9E69-17C14ED48386}" destId="{1F163FFF-9234-448B-92B8-5671A2D5ED10}" srcOrd="0" destOrd="0" presId="urn:microsoft.com/office/officeart/2009/3/layout/HorizontalOrganizationChart"/>
    <dgm:cxn modelId="{2D4D3E33-B40D-46AB-B81D-EC24C8520644}" type="presOf" srcId="{A0686967-57DA-461D-B67F-BE3D0A0E7422}" destId="{540FA088-5300-4E21-8D7B-BC9355BC9E7C}" srcOrd="0" destOrd="0" presId="urn:microsoft.com/office/officeart/2009/3/layout/HorizontalOrganizationChart"/>
    <dgm:cxn modelId="{A26ED6E2-1502-492C-8BF2-4BA4747613F7}" type="presOf" srcId="{B5A09410-BD1B-43B1-9DEE-CF941F1A6CEE}" destId="{07C7D176-E68C-43F7-8D45-89F13AD9052B}" srcOrd="0" destOrd="0" presId="urn:microsoft.com/office/officeart/2009/3/layout/HorizontalOrganizationChart"/>
    <dgm:cxn modelId="{1D4E782B-8234-4BD2-A2D0-7F9244A40BCB}" type="presOf" srcId="{B5A09410-BD1B-43B1-9DEE-CF941F1A6CEE}" destId="{9C97F3F6-FDFF-4130-A1C1-493F98A896DB}" srcOrd="1" destOrd="0" presId="urn:microsoft.com/office/officeart/2009/3/layout/HorizontalOrganizationChart"/>
    <dgm:cxn modelId="{CD8732D9-83D3-40A7-9A81-8795503A7D87}" type="presOf" srcId="{45D98E86-FB2E-428E-9D0D-C6382E0AE7D8}" destId="{DAE20A3D-A347-4039-8143-A7582F21556C}" srcOrd="0" destOrd="0" presId="urn:microsoft.com/office/officeart/2009/3/layout/HorizontalOrganizationChart"/>
    <dgm:cxn modelId="{877360A2-5358-46FD-93D1-1C05E4DEA75E}" srcId="{ED8608BB-24E2-4C21-A762-3B846F54ED0C}" destId="{03BA556A-936B-4739-BB42-DE7CADAD8AF3}" srcOrd="1" destOrd="0" parTransId="{A7251DD4-375A-4447-A654-7CB5E48D97FC}" sibTransId="{6E0624B9-E7BD-4C7A-9696-C3CEB2D3137F}"/>
    <dgm:cxn modelId="{3875A3D0-7E6B-412C-9D62-7DA58B413209}" type="presOf" srcId="{F21A5006-9407-4F59-A05C-4B1DE4950E45}" destId="{226A0E0A-192D-48F5-9401-BFAD973672FC}" srcOrd="0" destOrd="0" presId="urn:microsoft.com/office/officeart/2009/3/layout/HorizontalOrganizationChart"/>
    <dgm:cxn modelId="{77D74742-F6EE-45A6-A80C-29F5B4A475B3}" srcId="{A0686967-57DA-461D-B67F-BE3D0A0E7422}" destId="{BF867C5A-336E-4502-86CF-2AE26AFE375D}" srcOrd="1" destOrd="0" parTransId="{7A2B7EE0-7192-4ADA-B92E-A0106D995318}" sibTransId="{A413F40B-E7E2-4B1E-B58C-1D7EBB8C2EAB}"/>
    <dgm:cxn modelId="{A68E6A6E-FBB6-432C-9E15-DD348E3ECABD}" type="presOf" srcId="{03BA556A-936B-4739-BB42-DE7CADAD8AF3}" destId="{1E5DDCCE-6AC9-4D38-B89B-913BFC38390E}" srcOrd="1" destOrd="0" presId="urn:microsoft.com/office/officeart/2009/3/layout/HorizontalOrganizationChart"/>
    <dgm:cxn modelId="{2955C0E8-F872-46BC-8714-CEEB0BEEAA07}" type="presOf" srcId="{B56800D9-304C-4BAA-8076-6AE66506EF19}" destId="{DFB668B1-203C-41BD-A526-B2BC0D5717C4}" srcOrd="0" destOrd="0" presId="urn:microsoft.com/office/officeart/2009/3/layout/HorizontalOrganizationChart"/>
    <dgm:cxn modelId="{8038BA11-B8D4-4497-BCFC-AACFB6B5BCF7}" type="presOf" srcId="{BF867C5A-336E-4502-86CF-2AE26AFE375D}" destId="{A46EBB01-3A26-443F-82FB-0DC8434D6982}" srcOrd="1" destOrd="0" presId="urn:microsoft.com/office/officeart/2009/3/layout/HorizontalOrganizationChart"/>
    <dgm:cxn modelId="{075DF7E0-44A2-4233-AD4F-F32B7FBD8B8C}" srcId="{A0686967-57DA-461D-B67F-BE3D0A0E7422}" destId="{1CA93FF4-3AB1-4EF6-842A-B0B467B909B1}" srcOrd="0" destOrd="0" parTransId="{89815AA6-2E46-4E80-9743-6AF2EF519496}" sibTransId="{3DECF055-52E2-429A-9B5C-6ADF2B83F624}"/>
    <dgm:cxn modelId="{689F28F9-6C7A-4C18-B77B-4454CE18A8AF}" srcId="{ED8608BB-24E2-4C21-A762-3B846F54ED0C}" destId="{88451A82-06AE-42E1-9E69-17C14ED48386}" srcOrd="0" destOrd="0" parTransId="{EA74F9A8-41FF-4DE7-BAB0-CE2993ED8EF6}" sibTransId="{DB451A73-6911-4E48-BAC1-A4E3C5FA736B}"/>
    <dgm:cxn modelId="{238F61B6-1E94-42F0-86B5-70A450927D35}" type="presOf" srcId="{88451A82-06AE-42E1-9E69-17C14ED48386}" destId="{8A62EF32-0241-4159-9335-3EEFE23841B7}" srcOrd="1" destOrd="0" presId="urn:microsoft.com/office/officeart/2009/3/layout/HorizontalOrganizationChart"/>
    <dgm:cxn modelId="{0ABF06FF-90F9-4174-85FF-9EC3E0F3A211}" type="presOf" srcId="{F868D361-51A1-43D6-BEFF-F4C67ECB3D27}" destId="{D22B9E72-DB99-4604-B5A6-8E5665B7832E}" srcOrd="1" destOrd="0" presId="urn:microsoft.com/office/officeart/2009/3/layout/HorizontalOrganizationChart"/>
    <dgm:cxn modelId="{D3CC2838-F9CC-4D24-BD83-8F07D4D7807A}" srcId="{03BA556A-936B-4739-BB42-DE7CADAD8AF3}" destId="{FFFBA089-3378-41AF-82AC-7950DD9796D8}" srcOrd="0" destOrd="0" parTransId="{BBD34CF3-7562-49C7-A406-0C9333DDA91E}" sibTransId="{5D8124AB-1946-4F71-8BDB-1C5DDE5E7CE5}"/>
    <dgm:cxn modelId="{BFABA3A7-EF53-4B0F-B198-42E67CF5ECD0}" type="presOf" srcId="{ED8608BB-24E2-4C21-A762-3B846F54ED0C}" destId="{FE2005CA-6BF5-47FA-A6FA-CD74F9148166}" srcOrd="0" destOrd="0" presId="urn:microsoft.com/office/officeart/2009/3/layout/HorizontalOrganizationChart"/>
    <dgm:cxn modelId="{610F86A5-F172-47CB-A137-5AEFDD027086}" type="presOf" srcId="{A0686967-57DA-461D-B67F-BE3D0A0E7422}" destId="{38E3474C-EE28-40CC-84C3-F634B59FB68C}" srcOrd="1" destOrd="0" presId="urn:microsoft.com/office/officeart/2009/3/layout/HorizontalOrganizationChart"/>
    <dgm:cxn modelId="{0A793633-3FBB-4CBE-8B8C-3FE62AE7504F}" type="presOf" srcId="{BBD34CF3-7562-49C7-A406-0C9333DDA91E}" destId="{3EEEF980-556A-4FF7-9C54-F7F72B83991A}" srcOrd="0" destOrd="0" presId="urn:microsoft.com/office/officeart/2009/3/layout/HorizontalOrganizationChart"/>
    <dgm:cxn modelId="{48D7F637-D607-4064-ABF6-7C6E6F94EDEC}" type="presOf" srcId="{A7251DD4-375A-4447-A654-7CB5E48D97FC}" destId="{60D65E4C-7881-4530-90A5-1F743F925349}" srcOrd="0" destOrd="0" presId="urn:microsoft.com/office/officeart/2009/3/layout/HorizontalOrganizationChart"/>
    <dgm:cxn modelId="{30D9CDBA-8345-48A1-B419-46BA1F29D70F}" type="presOf" srcId="{BC972AFA-4FBA-4B74-9C9A-49AD291E15D8}" destId="{D8A0B4BF-9954-49FF-B122-E1C555E8BED1}" srcOrd="1" destOrd="0" presId="urn:microsoft.com/office/officeart/2009/3/layout/HorizontalOrganizationChart"/>
    <dgm:cxn modelId="{BFCF5A48-C409-4667-92FE-E80E8B5A4941}" type="presOf" srcId="{EA74F9A8-41FF-4DE7-BAB0-CE2993ED8EF6}" destId="{5898BDD5-C2A5-4513-AA87-D2AC81174AB0}" srcOrd="0" destOrd="0" presId="urn:microsoft.com/office/officeart/2009/3/layout/HorizontalOrganizationChart"/>
    <dgm:cxn modelId="{B7E21954-F311-450B-9035-4B83CFFC25D0}" srcId="{A0686967-57DA-461D-B67F-BE3D0A0E7422}" destId="{BC972AFA-4FBA-4B74-9C9A-49AD291E15D8}" srcOrd="2" destOrd="0" parTransId="{CDBDB990-278F-48B6-9DC5-28137BB6AC25}" sibTransId="{46854990-1D9F-4801-A016-20FC4E62450E}"/>
    <dgm:cxn modelId="{CCCBF273-CAC2-4608-AB65-94B9EE3FFC61}" type="presOf" srcId="{03BA556A-936B-4739-BB42-DE7CADAD8AF3}" destId="{40BD9419-67CC-40C1-8384-25BD6403B0A6}" srcOrd="0" destOrd="0" presId="urn:microsoft.com/office/officeart/2009/3/layout/HorizontalOrganizationChart"/>
    <dgm:cxn modelId="{CFEBB689-4512-4519-9BE2-063698B5F2C4}" type="presOf" srcId="{3928C8A0-38B7-4BB9-AF3B-77A773712D2F}" destId="{1C75D251-874E-4451-9726-E07052870559}" srcOrd="0" destOrd="0" presId="urn:microsoft.com/office/officeart/2009/3/layout/HorizontalOrganizationChart"/>
    <dgm:cxn modelId="{0A8FA87E-E5B1-4564-AD8C-70522C98AD56}" type="presOf" srcId="{7A2B7EE0-7192-4ADA-B92E-A0106D995318}" destId="{2A12960A-9938-4454-83BF-3D84F87EBF83}" srcOrd="0" destOrd="0" presId="urn:microsoft.com/office/officeart/2009/3/layout/HorizontalOrganizationChart"/>
    <dgm:cxn modelId="{D483B9BC-0AAA-41B7-99B1-1ACBFD8C3294}" type="presOf" srcId="{ED8608BB-24E2-4C21-A762-3B846F54ED0C}" destId="{FC7C3E06-5660-4680-AAA9-A4806517C9D8}" srcOrd="1" destOrd="0" presId="urn:microsoft.com/office/officeart/2009/3/layout/HorizontalOrganizationChart"/>
    <dgm:cxn modelId="{8D6C9B18-F526-4313-8D6A-3D5A79B94C66}" type="presOf" srcId="{2A3D62DE-F902-4585-BEDB-1016900B83A7}" destId="{833DBCD9-4294-42C3-8C05-0518EAB3255D}" srcOrd="0" destOrd="0" presId="urn:microsoft.com/office/officeart/2009/3/layout/HorizontalOrganizationChart"/>
    <dgm:cxn modelId="{6D858A1B-C79D-4700-BE67-5F1418271A1F}" srcId="{F21A5006-9407-4F59-A05C-4B1DE4950E45}" destId="{A0686967-57DA-461D-B67F-BE3D0A0E7422}" srcOrd="0" destOrd="0" parTransId="{135EED70-0B47-4997-B877-43B777A17E2E}" sibTransId="{9C5CE75A-8180-43D4-88E4-E7981C30CEBA}"/>
    <dgm:cxn modelId="{795D30FF-74FF-4ABE-AA3D-8BC146B3A126}" srcId="{0F0EB19A-FC6A-4AE0-9F51-4EA73094C54D}" destId="{B5A09410-BD1B-43B1-9DEE-CF941F1A6CEE}" srcOrd="0" destOrd="0" parTransId="{45D98E86-FB2E-428E-9D0D-C6382E0AE7D8}" sibTransId="{5D015E6A-9776-41E9-9EB2-4769E7C9F9A3}"/>
    <dgm:cxn modelId="{CD9938E6-BE8F-4182-B52F-B60A8624FACB}" type="presOf" srcId="{BC972AFA-4FBA-4B74-9C9A-49AD291E15D8}" destId="{015AB9FF-0267-456A-B729-20E8D36F779E}" srcOrd="0" destOrd="0" presId="urn:microsoft.com/office/officeart/2009/3/layout/HorizontalOrganizationChart"/>
    <dgm:cxn modelId="{F9BDB7ED-0666-412F-8286-648258134885}" type="presOf" srcId="{0F0EB19A-FC6A-4AE0-9F51-4EA73094C54D}" destId="{27D67013-9D2D-4DB5-B668-31C34EF8F409}" srcOrd="1" destOrd="0" presId="urn:microsoft.com/office/officeart/2009/3/layout/HorizontalOrganizationChart"/>
    <dgm:cxn modelId="{BF4ECDDB-8544-4979-92A0-3C65E8356CBB}" type="presOf" srcId="{BF867C5A-336E-4502-86CF-2AE26AFE375D}" destId="{00C3B095-4745-4322-87D7-65A813065A05}" srcOrd="0" destOrd="0" presId="urn:microsoft.com/office/officeart/2009/3/layout/HorizontalOrganizationChart"/>
    <dgm:cxn modelId="{9649F4D9-39FE-4AE1-8955-1CEAED0D93B0}" type="presOf" srcId="{F868D361-51A1-43D6-BEFF-F4C67ECB3D27}" destId="{40AE2B87-9F94-43FC-A543-D79A89086AD5}" srcOrd="0" destOrd="0" presId="urn:microsoft.com/office/officeart/2009/3/layout/HorizontalOrganizationChart"/>
    <dgm:cxn modelId="{E398B642-B523-4499-9AE2-40250FAD2213}" type="presOf" srcId="{89815AA6-2E46-4E80-9743-6AF2EF519496}" destId="{087E7967-0FCC-40C5-AB47-D351C5258A6E}" srcOrd="0" destOrd="0" presId="urn:microsoft.com/office/officeart/2009/3/layout/HorizontalOrganizationChart"/>
    <dgm:cxn modelId="{D787DE5C-27CF-4ADE-A465-1F8C4BD49F32}" srcId="{A0686967-57DA-461D-B67F-BE3D0A0E7422}" destId="{0F0EB19A-FC6A-4AE0-9F51-4EA73094C54D}" srcOrd="3" destOrd="0" parTransId="{2A3D62DE-F902-4585-BEDB-1016900B83A7}" sibTransId="{85B496A6-0DC9-4EC9-80E9-42807377AB1D}"/>
    <dgm:cxn modelId="{2D8B3679-6540-4D0B-B8B1-5F50CCCA1078}" srcId="{03BA556A-936B-4739-BB42-DE7CADAD8AF3}" destId="{F868D361-51A1-43D6-BEFF-F4C67ECB3D27}" srcOrd="1" destOrd="0" parTransId="{3928C8A0-38B7-4BB9-AF3B-77A773712D2F}" sibTransId="{3E06F13A-0D84-4633-A81D-3008D7CE51DE}"/>
    <dgm:cxn modelId="{FE977FBB-5E18-451F-8A86-782CFFD24AD5}" type="presOf" srcId="{CDBDB990-278F-48B6-9DC5-28137BB6AC25}" destId="{C6D03647-1509-4795-AD75-42AC49A444A5}" srcOrd="0" destOrd="0" presId="urn:microsoft.com/office/officeart/2009/3/layout/HorizontalOrganizationChart"/>
    <dgm:cxn modelId="{4C0E04B4-44C1-464E-95C1-93D01892596C}" type="presOf" srcId="{1CA93FF4-3AB1-4EF6-842A-B0B467B909B1}" destId="{4A6F1CA2-B12C-4023-ADE7-580A14D1A4CF}" srcOrd="1" destOrd="0" presId="urn:microsoft.com/office/officeart/2009/3/layout/HorizontalOrganizationChart"/>
    <dgm:cxn modelId="{5BA99BC9-BB47-4E9A-8F8C-7BE86C158A8B}" type="presOf" srcId="{0F0EB19A-FC6A-4AE0-9F51-4EA73094C54D}" destId="{A59B6F47-158B-4F28-A211-0C44DFD2ED2A}" srcOrd="0" destOrd="0" presId="urn:microsoft.com/office/officeart/2009/3/layout/HorizontalOrganizationChart"/>
    <dgm:cxn modelId="{52D3B9DF-727F-4217-97B0-4887F1B9545A}" type="presOf" srcId="{1CA93FF4-3AB1-4EF6-842A-B0B467B909B1}" destId="{98E62CA3-94A2-45FC-98AE-EA3244408BF2}" srcOrd="0" destOrd="0" presId="urn:microsoft.com/office/officeart/2009/3/layout/HorizontalOrganizationChart"/>
    <dgm:cxn modelId="{0B2D9F4F-8857-4A7A-8CA8-BD464C49DFAB}" type="presOf" srcId="{FFFBA089-3378-41AF-82AC-7950DD9796D8}" destId="{BE3FDC60-48F7-4E52-B42C-36ADF823539C}" srcOrd="0" destOrd="0" presId="urn:microsoft.com/office/officeart/2009/3/layout/HorizontalOrganizationChart"/>
    <dgm:cxn modelId="{7EAECAE9-1CC7-4559-9BCA-CAFCF87CBAD0}" type="presParOf" srcId="{226A0E0A-192D-48F5-9401-BFAD973672FC}" destId="{8C280C3B-5747-40B8-AE16-C0BC78572B1F}" srcOrd="0" destOrd="0" presId="urn:microsoft.com/office/officeart/2009/3/layout/HorizontalOrganizationChart"/>
    <dgm:cxn modelId="{90F30398-8ECE-456B-A6A5-81A73E783B55}" type="presParOf" srcId="{8C280C3B-5747-40B8-AE16-C0BC78572B1F}" destId="{D987571E-8B6E-4325-8CD1-A15B8CA0FD0B}" srcOrd="0" destOrd="0" presId="urn:microsoft.com/office/officeart/2009/3/layout/HorizontalOrganizationChart"/>
    <dgm:cxn modelId="{C0255DBD-4F42-46A9-AF26-688576FAA963}" type="presParOf" srcId="{D987571E-8B6E-4325-8CD1-A15B8CA0FD0B}" destId="{540FA088-5300-4E21-8D7B-BC9355BC9E7C}" srcOrd="0" destOrd="0" presId="urn:microsoft.com/office/officeart/2009/3/layout/HorizontalOrganizationChart"/>
    <dgm:cxn modelId="{DBF64A1F-CEF7-4DAA-8D60-C591656DADBA}" type="presParOf" srcId="{D987571E-8B6E-4325-8CD1-A15B8CA0FD0B}" destId="{38E3474C-EE28-40CC-84C3-F634B59FB68C}" srcOrd="1" destOrd="0" presId="urn:microsoft.com/office/officeart/2009/3/layout/HorizontalOrganizationChart"/>
    <dgm:cxn modelId="{735A352A-4165-4D7B-889B-674BC5D180A0}" type="presParOf" srcId="{8C280C3B-5747-40B8-AE16-C0BC78572B1F}" destId="{253CF771-F69A-4273-AC14-12F7B5C345F3}" srcOrd="1" destOrd="0" presId="urn:microsoft.com/office/officeart/2009/3/layout/HorizontalOrganizationChart"/>
    <dgm:cxn modelId="{F4DCF047-FF0A-40D9-9D7A-2474E1F25EC3}" type="presParOf" srcId="{253CF771-F69A-4273-AC14-12F7B5C345F3}" destId="{2A12960A-9938-4454-83BF-3D84F87EBF83}" srcOrd="0" destOrd="0" presId="urn:microsoft.com/office/officeart/2009/3/layout/HorizontalOrganizationChart"/>
    <dgm:cxn modelId="{EAE1D3F8-70F1-401D-A9EE-1031333493FE}" type="presParOf" srcId="{253CF771-F69A-4273-AC14-12F7B5C345F3}" destId="{33B4E5C4-CE78-4D80-9D86-D95C578D7DDE}" srcOrd="1" destOrd="0" presId="urn:microsoft.com/office/officeart/2009/3/layout/HorizontalOrganizationChart"/>
    <dgm:cxn modelId="{B23B9544-02AA-485D-B92D-0DB6D59855B5}" type="presParOf" srcId="{33B4E5C4-CE78-4D80-9D86-D95C578D7DDE}" destId="{66B293F1-74E0-4650-9E76-9A083D01E0E3}" srcOrd="0" destOrd="0" presId="urn:microsoft.com/office/officeart/2009/3/layout/HorizontalOrganizationChart"/>
    <dgm:cxn modelId="{16C0D601-327C-40EA-9C0C-51B4FA8AE289}" type="presParOf" srcId="{66B293F1-74E0-4650-9E76-9A083D01E0E3}" destId="{00C3B095-4745-4322-87D7-65A813065A05}" srcOrd="0" destOrd="0" presId="urn:microsoft.com/office/officeart/2009/3/layout/HorizontalOrganizationChart"/>
    <dgm:cxn modelId="{1EEF3E4C-696C-4ACC-8BDE-D55309ED84F0}" type="presParOf" srcId="{66B293F1-74E0-4650-9E76-9A083D01E0E3}" destId="{A46EBB01-3A26-443F-82FB-0DC8434D6982}" srcOrd="1" destOrd="0" presId="urn:microsoft.com/office/officeart/2009/3/layout/HorizontalOrganizationChart"/>
    <dgm:cxn modelId="{C5FC382C-A7BA-400E-ACFE-491EC3F1DD9B}" type="presParOf" srcId="{33B4E5C4-CE78-4D80-9D86-D95C578D7DDE}" destId="{BC41A7A7-597E-4CEF-86B9-D48DD15AE976}" srcOrd="1" destOrd="0" presId="urn:microsoft.com/office/officeart/2009/3/layout/HorizontalOrganizationChart"/>
    <dgm:cxn modelId="{0667FD41-3253-432E-A90A-212F9DAE97B1}" type="presParOf" srcId="{33B4E5C4-CE78-4D80-9D86-D95C578D7DDE}" destId="{EC0AAED0-5612-4DBA-9846-FC9E631BC9DF}" srcOrd="2" destOrd="0" presId="urn:microsoft.com/office/officeart/2009/3/layout/HorizontalOrganizationChart"/>
    <dgm:cxn modelId="{713CDE39-0933-45F1-861F-08A0EA8754E7}" type="presParOf" srcId="{253CF771-F69A-4273-AC14-12F7B5C345F3}" destId="{C6D03647-1509-4795-AD75-42AC49A444A5}" srcOrd="2" destOrd="0" presId="urn:microsoft.com/office/officeart/2009/3/layout/HorizontalOrganizationChart"/>
    <dgm:cxn modelId="{30352092-9281-4D9C-8601-0CFEF44655B3}" type="presParOf" srcId="{253CF771-F69A-4273-AC14-12F7B5C345F3}" destId="{9EE3CAB8-A55C-45D5-8CC3-57E186871BD7}" srcOrd="3" destOrd="0" presId="urn:microsoft.com/office/officeart/2009/3/layout/HorizontalOrganizationChart"/>
    <dgm:cxn modelId="{84A68215-4A19-40DA-88BB-3528107DBB6F}" type="presParOf" srcId="{9EE3CAB8-A55C-45D5-8CC3-57E186871BD7}" destId="{059C9F94-91D8-4866-854D-5ACF8D74D221}" srcOrd="0" destOrd="0" presId="urn:microsoft.com/office/officeart/2009/3/layout/HorizontalOrganizationChart"/>
    <dgm:cxn modelId="{9820AD77-3710-477B-A52A-812144047700}" type="presParOf" srcId="{059C9F94-91D8-4866-854D-5ACF8D74D221}" destId="{015AB9FF-0267-456A-B729-20E8D36F779E}" srcOrd="0" destOrd="0" presId="urn:microsoft.com/office/officeart/2009/3/layout/HorizontalOrganizationChart"/>
    <dgm:cxn modelId="{360CDE46-3011-46B8-A995-1BF157E900EF}" type="presParOf" srcId="{059C9F94-91D8-4866-854D-5ACF8D74D221}" destId="{D8A0B4BF-9954-49FF-B122-E1C555E8BED1}" srcOrd="1" destOrd="0" presId="urn:microsoft.com/office/officeart/2009/3/layout/HorizontalOrganizationChart"/>
    <dgm:cxn modelId="{1AAEE37B-802D-41AB-B9E0-1AD0B33BDA8B}" type="presParOf" srcId="{9EE3CAB8-A55C-45D5-8CC3-57E186871BD7}" destId="{D595B52C-2668-41CF-B60F-822E119B4B6A}" srcOrd="1" destOrd="0" presId="urn:microsoft.com/office/officeart/2009/3/layout/HorizontalOrganizationChart"/>
    <dgm:cxn modelId="{98743217-0DF7-4762-AE3A-ED2987806572}" type="presParOf" srcId="{9EE3CAB8-A55C-45D5-8CC3-57E186871BD7}" destId="{C127708B-0671-4B9C-84F1-20AD37A0D483}" srcOrd="2" destOrd="0" presId="urn:microsoft.com/office/officeart/2009/3/layout/HorizontalOrganizationChart"/>
    <dgm:cxn modelId="{2D657010-9FAD-41BC-B916-FE11B78ACF31}" type="presParOf" srcId="{253CF771-F69A-4273-AC14-12F7B5C345F3}" destId="{833DBCD9-4294-42C3-8C05-0518EAB3255D}" srcOrd="4" destOrd="0" presId="urn:microsoft.com/office/officeart/2009/3/layout/HorizontalOrganizationChart"/>
    <dgm:cxn modelId="{2F2B88CC-F27B-49D0-BFAA-781AD1F74F68}" type="presParOf" srcId="{253CF771-F69A-4273-AC14-12F7B5C345F3}" destId="{0913FEEA-DCEB-43E7-AC85-E5C99B1581AE}" srcOrd="5" destOrd="0" presId="urn:microsoft.com/office/officeart/2009/3/layout/HorizontalOrganizationChart"/>
    <dgm:cxn modelId="{70C91BFE-4A35-48B0-85DD-1346E9073D53}" type="presParOf" srcId="{0913FEEA-DCEB-43E7-AC85-E5C99B1581AE}" destId="{41EBFDD6-8CA8-4F73-88B7-0F06C31E5BED}" srcOrd="0" destOrd="0" presId="urn:microsoft.com/office/officeart/2009/3/layout/HorizontalOrganizationChart"/>
    <dgm:cxn modelId="{C98DD631-7688-444F-B486-A5747D7701DA}" type="presParOf" srcId="{41EBFDD6-8CA8-4F73-88B7-0F06C31E5BED}" destId="{A59B6F47-158B-4F28-A211-0C44DFD2ED2A}" srcOrd="0" destOrd="0" presId="urn:microsoft.com/office/officeart/2009/3/layout/HorizontalOrganizationChart"/>
    <dgm:cxn modelId="{020B07BE-AFC1-4E14-B7DB-3D43F4B61954}" type="presParOf" srcId="{41EBFDD6-8CA8-4F73-88B7-0F06C31E5BED}" destId="{27D67013-9D2D-4DB5-B668-31C34EF8F409}" srcOrd="1" destOrd="0" presId="urn:microsoft.com/office/officeart/2009/3/layout/HorizontalOrganizationChart"/>
    <dgm:cxn modelId="{8B930453-57CB-41DF-AD31-6045B8C098D0}" type="presParOf" srcId="{0913FEEA-DCEB-43E7-AC85-E5C99B1581AE}" destId="{449451DD-88B1-4209-BBF8-2F29A82DC144}" srcOrd="1" destOrd="0" presId="urn:microsoft.com/office/officeart/2009/3/layout/HorizontalOrganizationChart"/>
    <dgm:cxn modelId="{B2A00BF8-06CB-4D58-A92A-F9D7FDD003FB}" type="presParOf" srcId="{449451DD-88B1-4209-BBF8-2F29A82DC144}" destId="{DAE20A3D-A347-4039-8143-A7582F21556C}" srcOrd="0" destOrd="0" presId="urn:microsoft.com/office/officeart/2009/3/layout/HorizontalOrganizationChart"/>
    <dgm:cxn modelId="{7446BDC1-F01E-4868-8562-1D1E44811308}" type="presParOf" srcId="{449451DD-88B1-4209-BBF8-2F29A82DC144}" destId="{BD2CE187-C49A-4B70-87AC-18988596C248}" srcOrd="1" destOrd="0" presId="urn:microsoft.com/office/officeart/2009/3/layout/HorizontalOrganizationChart"/>
    <dgm:cxn modelId="{1BB297FC-FD93-4C87-913C-B969163D947E}" type="presParOf" srcId="{BD2CE187-C49A-4B70-87AC-18988596C248}" destId="{39A4FEAB-825F-4082-A271-16D0AC7BA2D8}" srcOrd="0" destOrd="0" presId="urn:microsoft.com/office/officeart/2009/3/layout/HorizontalOrganizationChart"/>
    <dgm:cxn modelId="{770C9BB9-BE93-4328-BB46-CC63D6C80CF2}" type="presParOf" srcId="{39A4FEAB-825F-4082-A271-16D0AC7BA2D8}" destId="{07C7D176-E68C-43F7-8D45-89F13AD9052B}" srcOrd="0" destOrd="0" presId="urn:microsoft.com/office/officeart/2009/3/layout/HorizontalOrganizationChart"/>
    <dgm:cxn modelId="{2ABD31A3-4B42-47A4-9F16-7F6BD7B3897C}" type="presParOf" srcId="{39A4FEAB-825F-4082-A271-16D0AC7BA2D8}" destId="{9C97F3F6-FDFF-4130-A1C1-493F98A896DB}" srcOrd="1" destOrd="0" presId="urn:microsoft.com/office/officeart/2009/3/layout/HorizontalOrganizationChart"/>
    <dgm:cxn modelId="{0EB38912-21B8-496A-8A54-42F72EF5846F}" type="presParOf" srcId="{BD2CE187-C49A-4B70-87AC-18988596C248}" destId="{556E42EC-B197-4EC9-986F-A78E1474CFB3}" srcOrd="1" destOrd="0" presId="urn:microsoft.com/office/officeart/2009/3/layout/HorizontalOrganizationChart"/>
    <dgm:cxn modelId="{6978546B-96B8-40EA-9099-B61E2FA6A6D1}" type="presParOf" srcId="{BD2CE187-C49A-4B70-87AC-18988596C248}" destId="{A63A4F1A-CF51-4CA9-88A7-FCDF3DBAC67D}" srcOrd="2" destOrd="0" presId="urn:microsoft.com/office/officeart/2009/3/layout/HorizontalOrganizationChart"/>
    <dgm:cxn modelId="{A7EF721C-A56A-4544-B0AA-A319E5229985}" type="presParOf" srcId="{449451DD-88B1-4209-BBF8-2F29A82DC144}" destId="{DFB668B1-203C-41BD-A526-B2BC0D5717C4}" srcOrd="2" destOrd="0" presId="urn:microsoft.com/office/officeart/2009/3/layout/HorizontalOrganizationChart"/>
    <dgm:cxn modelId="{73135FA1-1BD3-4926-B80B-3048F42B4BCD}" type="presParOf" srcId="{449451DD-88B1-4209-BBF8-2F29A82DC144}" destId="{C94067FE-BEE8-4D81-B69F-799BA48513BA}" srcOrd="3" destOrd="0" presId="urn:microsoft.com/office/officeart/2009/3/layout/HorizontalOrganizationChart"/>
    <dgm:cxn modelId="{1C90D57E-AF0C-44FD-8A2B-F7EDC01EBCDA}" type="presParOf" srcId="{C94067FE-BEE8-4D81-B69F-799BA48513BA}" destId="{0D965214-DD51-48FD-8064-3978F1C9111A}" srcOrd="0" destOrd="0" presId="urn:microsoft.com/office/officeart/2009/3/layout/HorizontalOrganizationChart"/>
    <dgm:cxn modelId="{F5B28217-4DB1-4665-B7C0-C17C1DAF5C82}" type="presParOf" srcId="{0D965214-DD51-48FD-8064-3978F1C9111A}" destId="{FE2005CA-6BF5-47FA-A6FA-CD74F9148166}" srcOrd="0" destOrd="0" presId="urn:microsoft.com/office/officeart/2009/3/layout/HorizontalOrganizationChart"/>
    <dgm:cxn modelId="{920977A2-3390-4641-BA01-AADD19CBAAC6}" type="presParOf" srcId="{0D965214-DD51-48FD-8064-3978F1C9111A}" destId="{FC7C3E06-5660-4680-AAA9-A4806517C9D8}" srcOrd="1" destOrd="0" presId="urn:microsoft.com/office/officeart/2009/3/layout/HorizontalOrganizationChart"/>
    <dgm:cxn modelId="{9115979B-8B83-4D84-B36E-40F8D2906ABA}" type="presParOf" srcId="{C94067FE-BEE8-4D81-B69F-799BA48513BA}" destId="{68EF24FC-97D6-4D6A-BA37-6803DA130964}" srcOrd="1" destOrd="0" presId="urn:microsoft.com/office/officeart/2009/3/layout/HorizontalOrganizationChart"/>
    <dgm:cxn modelId="{9C1AAD8A-C21C-487F-97FD-6A821C1FA07A}" type="presParOf" srcId="{68EF24FC-97D6-4D6A-BA37-6803DA130964}" destId="{5898BDD5-C2A5-4513-AA87-D2AC81174AB0}" srcOrd="0" destOrd="0" presId="urn:microsoft.com/office/officeart/2009/3/layout/HorizontalOrganizationChart"/>
    <dgm:cxn modelId="{8B764A8C-AD79-4E44-99A6-DB12D184D093}" type="presParOf" srcId="{68EF24FC-97D6-4D6A-BA37-6803DA130964}" destId="{35B1EF2C-49FA-45AC-B2F5-29FAFB727B82}" srcOrd="1" destOrd="0" presId="urn:microsoft.com/office/officeart/2009/3/layout/HorizontalOrganizationChart"/>
    <dgm:cxn modelId="{F7623219-4D75-45EB-98F1-74F0B7BD7763}" type="presParOf" srcId="{35B1EF2C-49FA-45AC-B2F5-29FAFB727B82}" destId="{F7C77DB4-CCBD-4668-BBA0-57D73E9D5228}" srcOrd="0" destOrd="0" presId="urn:microsoft.com/office/officeart/2009/3/layout/HorizontalOrganizationChart"/>
    <dgm:cxn modelId="{F903EFCF-4291-40B0-9720-784F74F4628B}" type="presParOf" srcId="{F7C77DB4-CCBD-4668-BBA0-57D73E9D5228}" destId="{1F163FFF-9234-448B-92B8-5671A2D5ED10}" srcOrd="0" destOrd="0" presId="urn:microsoft.com/office/officeart/2009/3/layout/HorizontalOrganizationChart"/>
    <dgm:cxn modelId="{9768AF1C-D08D-4A24-9292-B26047EF3A8A}" type="presParOf" srcId="{F7C77DB4-CCBD-4668-BBA0-57D73E9D5228}" destId="{8A62EF32-0241-4159-9335-3EEFE23841B7}" srcOrd="1" destOrd="0" presId="urn:microsoft.com/office/officeart/2009/3/layout/HorizontalOrganizationChart"/>
    <dgm:cxn modelId="{8F2DE2C3-C275-48C9-BD7F-B4B222E46842}" type="presParOf" srcId="{35B1EF2C-49FA-45AC-B2F5-29FAFB727B82}" destId="{17FB451D-919B-4035-81CB-E7E23FB1D566}" srcOrd="1" destOrd="0" presId="urn:microsoft.com/office/officeart/2009/3/layout/HorizontalOrganizationChart"/>
    <dgm:cxn modelId="{615D69C3-A418-45AE-8D23-3BD62695D1C8}" type="presParOf" srcId="{35B1EF2C-49FA-45AC-B2F5-29FAFB727B82}" destId="{011BFBFF-B9C8-4391-AB21-9804E9C870E0}" srcOrd="2" destOrd="0" presId="urn:microsoft.com/office/officeart/2009/3/layout/HorizontalOrganizationChart"/>
    <dgm:cxn modelId="{15D8928A-E888-4946-9C5D-EF7B401323F2}" type="presParOf" srcId="{68EF24FC-97D6-4D6A-BA37-6803DA130964}" destId="{60D65E4C-7881-4530-90A5-1F743F925349}" srcOrd="2" destOrd="0" presId="urn:microsoft.com/office/officeart/2009/3/layout/HorizontalOrganizationChart"/>
    <dgm:cxn modelId="{58F625FF-04D5-4B42-9820-5CCB97A118E2}" type="presParOf" srcId="{68EF24FC-97D6-4D6A-BA37-6803DA130964}" destId="{A5A449C2-AAED-4917-9DAF-ADF9827586C3}" srcOrd="3" destOrd="0" presId="urn:microsoft.com/office/officeart/2009/3/layout/HorizontalOrganizationChart"/>
    <dgm:cxn modelId="{83AE2106-C586-450A-A678-B4A0ACB4001C}" type="presParOf" srcId="{A5A449C2-AAED-4917-9DAF-ADF9827586C3}" destId="{D4FBC1BE-38B6-459B-98E0-1AFFE83E4C4A}" srcOrd="0" destOrd="0" presId="urn:microsoft.com/office/officeart/2009/3/layout/HorizontalOrganizationChart"/>
    <dgm:cxn modelId="{31748A38-5F7C-448E-B991-98F94AD4D61F}" type="presParOf" srcId="{D4FBC1BE-38B6-459B-98E0-1AFFE83E4C4A}" destId="{40BD9419-67CC-40C1-8384-25BD6403B0A6}" srcOrd="0" destOrd="0" presId="urn:microsoft.com/office/officeart/2009/3/layout/HorizontalOrganizationChart"/>
    <dgm:cxn modelId="{BA91F8A2-3491-4CA8-B63B-D57CBCB24F39}" type="presParOf" srcId="{D4FBC1BE-38B6-459B-98E0-1AFFE83E4C4A}" destId="{1E5DDCCE-6AC9-4D38-B89B-913BFC38390E}" srcOrd="1" destOrd="0" presId="urn:microsoft.com/office/officeart/2009/3/layout/HorizontalOrganizationChart"/>
    <dgm:cxn modelId="{4451034C-06CB-40D1-90D9-9302D2A89323}" type="presParOf" srcId="{A5A449C2-AAED-4917-9DAF-ADF9827586C3}" destId="{7DC7B072-4C58-498D-A963-917C26BC5519}" srcOrd="1" destOrd="0" presId="urn:microsoft.com/office/officeart/2009/3/layout/HorizontalOrganizationChart"/>
    <dgm:cxn modelId="{E040914A-AE28-4C91-8436-61CFEFBB14C5}" type="presParOf" srcId="{7DC7B072-4C58-498D-A963-917C26BC5519}" destId="{3EEEF980-556A-4FF7-9C54-F7F72B83991A}" srcOrd="0" destOrd="0" presId="urn:microsoft.com/office/officeart/2009/3/layout/HorizontalOrganizationChart"/>
    <dgm:cxn modelId="{881DCF31-B065-49DD-AFB3-C95B30164EEC}" type="presParOf" srcId="{7DC7B072-4C58-498D-A963-917C26BC5519}" destId="{99ECAB06-C97E-4708-BBF3-763811DD2CD7}" srcOrd="1" destOrd="0" presId="urn:microsoft.com/office/officeart/2009/3/layout/HorizontalOrganizationChart"/>
    <dgm:cxn modelId="{9AD0F793-0072-4700-AB21-6B4E1F82469B}" type="presParOf" srcId="{99ECAB06-C97E-4708-BBF3-763811DD2CD7}" destId="{682F0180-FB6C-4511-A511-8438E8ADBD29}" srcOrd="0" destOrd="0" presId="urn:microsoft.com/office/officeart/2009/3/layout/HorizontalOrganizationChart"/>
    <dgm:cxn modelId="{95BAC8C1-CF58-421E-A0C9-412FEDE55A1A}" type="presParOf" srcId="{682F0180-FB6C-4511-A511-8438E8ADBD29}" destId="{BE3FDC60-48F7-4E52-B42C-36ADF823539C}" srcOrd="0" destOrd="0" presId="urn:microsoft.com/office/officeart/2009/3/layout/HorizontalOrganizationChart"/>
    <dgm:cxn modelId="{31BA422E-FD11-436B-A352-A88024F16035}" type="presParOf" srcId="{682F0180-FB6C-4511-A511-8438E8ADBD29}" destId="{C6EBCFF9-D203-4EC5-A807-3AB03D8A24F2}" srcOrd="1" destOrd="0" presId="urn:microsoft.com/office/officeart/2009/3/layout/HorizontalOrganizationChart"/>
    <dgm:cxn modelId="{9C377CAA-9DD2-4594-8B4E-262A5D9F62FA}" type="presParOf" srcId="{99ECAB06-C97E-4708-BBF3-763811DD2CD7}" destId="{F4E491A0-40B4-4E3A-AA01-1F8D48F6F15F}" srcOrd="1" destOrd="0" presId="urn:microsoft.com/office/officeart/2009/3/layout/HorizontalOrganizationChart"/>
    <dgm:cxn modelId="{2B5FC809-EB61-4886-AE72-FA81350E2BC7}" type="presParOf" srcId="{99ECAB06-C97E-4708-BBF3-763811DD2CD7}" destId="{7B8E0E16-3317-4734-BA19-A7EB2DC81A68}" srcOrd="2" destOrd="0" presId="urn:microsoft.com/office/officeart/2009/3/layout/HorizontalOrganizationChart"/>
    <dgm:cxn modelId="{B0E490E6-5234-43D0-8C03-4034EA9D1B05}" type="presParOf" srcId="{7DC7B072-4C58-498D-A963-917C26BC5519}" destId="{1C75D251-874E-4451-9726-E07052870559}" srcOrd="2" destOrd="0" presId="urn:microsoft.com/office/officeart/2009/3/layout/HorizontalOrganizationChart"/>
    <dgm:cxn modelId="{F4C75AA1-9963-4FB6-B700-B18D7F3D1DDC}" type="presParOf" srcId="{7DC7B072-4C58-498D-A963-917C26BC5519}" destId="{A8852EDB-0F6C-4434-9A10-2B5EE14C348E}" srcOrd="3" destOrd="0" presId="urn:microsoft.com/office/officeart/2009/3/layout/HorizontalOrganizationChart"/>
    <dgm:cxn modelId="{A2833B10-183A-4CA8-BAE2-52D5828CE049}" type="presParOf" srcId="{A8852EDB-0F6C-4434-9A10-2B5EE14C348E}" destId="{93D21BEB-5F98-4060-9FBA-E77E2DA3ABFB}" srcOrd="0" destOrd="0" presId="urn:microsoft.com/office/officeart/2009/3/layout/HorizontalOrganizationChart"/>
    <dgm:cxn modelId="{BE26B8AD-050D-4572-8C49-DC2471CA2561}" type="presParOf" srcId="{93D21BEB-5F98-4060-9FBA-E77E2DA3ABFB}" destId="{40AE2B87-9F94-43FC-A543-D79A89086AD5}" srcOrd="0" destOrd="0" presId="urn:microsoft.com/office/officeart/2009/3/layout/HorizontalOrganizationChart"/>
    <dgm:cxn modelId="{01BD5FF0-BD7B-411D-919D-419B75CBD3E7}" type="presParOf" srcId="{93D21BEB-5F98-4060-9FBA-E77E2DA3ABFB}" destId="{D22B9E72-DB99-4604-B5A6-8E5665B7832E}" srcOrd="1" destOrd="0" presId="urn:microsoft.com/office/officeart/2009/3/layout/HorizontalOrganizationChart"/>
    <dgm:cxn modelId="{C29CED35-9426-4C9B-8444-B7067EFE9628}" type="presParOf" srcId="{A8852EDB-0F6C-4434-9A10-2B5EE14C348E}" destId="{BA3EF816-82AB-4A26-91E8-932A3CA2F8A0}" srcOrd="1" destOrd="0" presId="urn:microsoft.com/office/officeart/2009/3/layout/HorizontalOrganizationChart"/>
    <dgm:cxn modelId="{E431D8B1-EF71-48E7-BC67-6E90A227A45B}" type="presParOf" srcId="{A8852EDB-0F6C-4434-9A10-2B5EE14C348E}" destId="{8F406B92-C396-455B-B937-CA24AE12D641}" srcOrd="2" destOrd="0" presId="urn:microsoft.com/office/officeart/2009/3/layout/HorizontalOrganizationChart"/>
    <dgm:cxn modelId="{4426E59A-90B6-4B8F-A79F-9B7824801BCA}" type="presParOf" srcId="{A5A449C2-AAED-4917-9DAF-ADF9827586C3}" destId="{784965D4-1EDD-40B5-BA8E-5F4047675DDC}" srcOrd="2" destOrd="0" presId="urn:microsoft.com/office/officeart/2009/3/layout/HorizontalOrganizationChart"/>
    <dgm:cxn modelId="{BA32FE52-2F6D-4D15-A26C-A567E9DDADCF}" type="presParOf" srcId="{C94067FE-BEE8-4D81-B69F-799BA48513BA}" destId="{EB10C8C6-A1E0-433B-A8D4-014E4B297CB2}" srcOrd="2" destOrd="0" presId="urn:microsoft.com/office/officeart/2009/3/layout/HorizontalOrganizationChart"/>
    <dgm:cxn modelId="{9B97F4D2-973D-4F92-9136-76B829158C27}" type="presParOf" srcId="{0913FEEA-DCEB-43E7-AC85-E5C99B1581AE}" destId="{00394F4A-1D92-429B-A511-44CF7D0634C0}" srcOrd="2" destOrd="0" presId="urn:microsoft.com/office/officeart/2009/3/layout/HorizontalOrganizationChart"/>
    <dgm:cxn modelId="{85CEABD4-47A6-436B-B2A0-B531C1111517}" type="presParOf" srcId="{8C280C3B-5747-40B8-AE16-C0BC78572B1F}" destId="{6B4C7D9A-131F-437F-85AF-CC21F61BA7DD}" srcOrd="2" destOrd="0" presId="urn:microsoft.com/office/officeart/2009/3/layout/HorizontalOrganizationChart"/>
    <dgm:cxn modelId="{5E5D588D-50D2-41E9-B4FE-FD5F8E2E9B78}" type="presParOf" srcId="{6B4C7D9A-131F-437F-85AF-CC21F61BA7DD}" destId="{087E7967-0FCC-40C5-AB47-D351C5258A6E}" srcOrd="0" destOrd="0" presId="urn:microsoft.com/office/officeart/2009/3/layout/HorizontalOrganizationChart"/>
    <dgm:cxn modelId="{F9A5BE63-480F-4FC4-B6CA-DA75A10FB272}" type="presParOf" srcId="{6B4C7D9A-131F-437F-85AF-CC21F61BA7DD}" destId="{6F84FDDE-6CAB-4B38-AEAE-DBADB26EE9EE}" srcOrd="1" destOrd="0" presId="urn:microsoft.com/office/officeart/2009/3/layout/HorizontalOrganizationChart"/>
    <dgm:cxn modelId="{5031C0E4-D739-498C-BD73-B01116919F40}" type="presParOf" srcId="{6F84FDDE-6CAB-4B38-AEAE-DBADB26EE9EE}" destId="{70A2D937-0074-45DC-B259-F4D32FC2048A}" srcOrd="0" destOrd="0" presId="urn:microsoft.com/office/officeart/2009/3/layout/HorizontalOrganizationChart"/>
    <dgm:cxn modelId="{041777B3-4A82-4FCE-B223-7E823FED0E5C}" type="presParOf" srcId="{70A2D937-0074-45DC-B259-F4D32FC2048A}" destId="{98E62CA3-94A2-45FC-98AE-EA3244408BF2}" srcOrd="0" destOrd="0" presId="urn:microsoft.com/office/officeart/2009/3/layout/HorizontalOrganizationChart"/>
    <dgm:cxn modelId="{EBA6B1BA-58CE-4E62-8321-B7FBCFA8A1F8}" type="presParOf" srcId="{70A2D937-0074-45DC-B259-F4D32FC2048A}" destId="{4A6F1CA2-B12C-4023-ADE7-580A14D1A4CF}" srcOrd="1" destOrd="0" presId="urn:microsoft.com/office/officeart/2009/3/layout/HorizontalOrganizationChart"/>
    <dgm:cxn modelId="{E34801DB-691C-4509-8EC5-4B39160C38D4}" type="presParOf" srcId="{6F84FDDE-6CAB-4B38-AEAE-DBADB26EE9EE}" destId="{AE1297F4-A2AC-4368-9B42-364938913541}" srcOrd="1" destOrd="0" presId="urn:microsoft.com/office/officeart/2009/3/layout/HorizontalOrganizationChart"/>
    <dgm:cxn modelId="{FFDAB098-9F4D-451B-86F6-09E781B03BC6}" type="presParOf" srcId="{6F84FDDE-6CAB-4B38-AEAE-DBADB26EE9EE}" destId="{BA3D830D-C9C4-49FE-BA8B-877DB4B6CA86}"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1A5006-9407-4F59-A05C-4B1DE4950E45}" type="doc">
      <dgm:prSet loTypeId="urn:microsoft.com/office/officeart/2009/3/layout/HorizontalOrganizationChart" loCatId="hierarchy" qsTypeId="urn:microsoft.com/office/officeart/2005/8/quickstyle/simple1" qsCatId="simple" csTypeId="urn:microsoft.com/office/officeart/2005/8/colors/accent0_3" csCatId="mainScheme" phldr="1"/>
      <dgm:spPr/>
      <dgm:t>
        <a:bodyPr/>
        <a:lstStyle/>
        <a:p>
          <a:endParaRPr lang="en-US"/>
        </a:p>
      </dgm:t>
    </dgm:pt>
    <dgm:pt modelId="{A0686967-57DA-461D-B67F-BE3D0A0E7422}">
      <dgm:prSet phldrT="[Text]" custT="1"/>
      <dgm:spPr/>
      <dgm:t>
        <a:bodyPr/>
        <a:lstStyle/>
        <a:p>
          <a:r>
            <a:rPr lang="en-US" sz="1400" dirty="0" smtClean="0"/>
            <a:t>Referred to AOT</a:t>
          </a:r>
          <a:br>
            <a:rPr lang="en-US" sz="1400" dirty="0" smtClean="0"/>
          </a:br>
          <a:r>
            <a:rPr lang="en-US" sz="1400" dirty="0" smtClean="0"/>
            <a:t>(n = 1302 individuals, </a:t>
          </a:r>
          <a:br>
            <a:rPr lang="en-US" sz="1400" dirty="0" smtClean="0"/>
          </a:br>
          <a:r>
            <a:rPr lang="en-US" sz="1400" dirty="0" smtClean="0"/>
            <a:t>1378 cases)</a:t>
          </a:r>
          <a:endParaRPr lang="en-US" sz="1400" dirty="0"/>
        </a:p>
      </dgm:t>
    </dgm:pt>
    <dgm:pt modelId="{135EED70-0B47-4997-B877-43B777A17E2E}" type="parTrans" cxnId="{6D858A1B-C79D-4700-BE67-5F1418271A1F}">
      <dgm:prSet/>
      <dgm:spPr/>
      <dgm:t>
        <a:bodyPr/>
        <a:lstStyle/>
        <a:p>
          <a:endParaRPr lang="en-US" sz="1600"/>
        </a:p>
      </dgm:t>
    </dgm:pt>
    <dgm:pt modelId="{9C5CE75A-8180-43D4-88E4-E7981C30CEBA}" type="sibTrans" cxnId="{6D858A1B-C79D-4700-BE67-5F1418271A1F}">
      <dgm:prSet/>
      <dgm:spPr/>
      <dgm:t>
        <a:bodyPr/>
        <a:lstStyle/>
        <a:p>
          <a:endParaRPr lang="en-US" sz="1600"/>
        </a:p>
      </dgm:t>
    </dgm:pt>
    <dgm:pt modelId="{1CA93FF4-3AB1-4EF6-842A-B0B467B909B1}" type="asst">
      <dgm:prSet phldrT="[Text]" custT="1"/>
      <dgm:spPr/>
      <dgm:t>
        <a:bodyPr/>
        <a:lstStyle/>
        <a:p>
          <a:r>
            <a:rPr lang="en-US" sz="1400" dirty="0" smtClean="0"/>
            <a:t>Committee Determines if Criteria Met</a:t>
          </a:r>
          <a:endParaRPr lang="en-US" sz="1400" dirty="0"/>
        </a:p>
      </dgm:t>
    </dgm:pt>
    <dgm:pt modelId="{89815AA6-2E46-4E80-9743-6AF2EF519496}" type="parTrans" cxnId="{075DF7E0-44A2-4233-AD4F-F32B7FBD8B8C}">
      <dgm:prSet/>
      <dgm:spPr/>
      <dgm:t>
        <a:bodyPr/>
        <a:lstStyle/>
        <a:p>
          <a:endParaRPr lang="en-US" sz="1600"/>
        </a:p>
      </dgm:t>
    </dgm:pt>
    <dgm:pt modelId="{3DECF055-52E2-429A-9B5C-6ADF2B83F624}" type="sibTrans" cxnId="{075DF7E0-44A2-4233-AD4F-F32B7FBD8B8C}">
      <dgm:prSet/>
      <dgm:spPr/>
      <dgm:t>
        <a:bodyPr/>
        <a:lstStyle/>
        <a:p>
          <a:endParaRPr lang="en-US" sz="1600"/>
        </a:p>
      </dgm:t>
    </dgm:pt>
    <dgm:pt modelId="{BF867C5A-336E-4502-86CF-2AE26AFE375D}">
      <dgm:prSet phldrT="[Text]" custT="1"/>
      <dgm:spPr/>
      <dgm:t>
        <a:bodyPr/>
        <a:lstStyle/>
        <a:p>
          <a:r>
            <a:rPr lang="en-US" sz="1400" dirty="0" smtClean="0"/>
            <a:t>35% Criteria </a:t>
          </a:r>
          <a:br>
            <a:rPr lang="en-US" sz="1400" dirty="0" smtClean="0"/>
          </a:br>
          <a:r>
            <a:rPr lang="en-US" sz="1400" dirty="0" smtClean="0"/>
            <a:t>Not Met</a:t>
          </a:r>
          <a:br>
            <a:rPr lang="en-US" sz="1400" dirty="0" smtClean="0"/>
          </a:br>
          <a:r>
            <a:rPr lang="en-US" sz="1400" dirty="0" smtClean="0"/>
            <a:t>(n = 484)</a:t>
          </a:r>
          <a:endParaRPr lang="en-US" sz="1400" dirty="0"/>
        </a:p>
      </dgm:t>
    </dgm:pt>
    <dgm:pt modelId="{7A2B7EE0-7192-4ADA-B92E-A0106D995318}" type="parTrans" cxnId="{77D74742-F6EE-45A6-A80C-29F5B4A475B3}">
      <dgm:prSet/>
      <dgm:spPr/>
      <dgm:t>
        <a:bodyPr/>
        <a:lstStyle/>
        <a:p>
          <a:endParaRPr lang="en-US" sz="1600"/>
        </a:p>
      </dgm:t>
    </dgm:pt>
    <dgm:pt modelId="{A413F40B-E7E2-4B1E-B58C-1D7EBB8C2EAB}" type="sibTrans" cxnId="{77D74742-F6EE-45A6-A80C-29F5B4A475B3}">
      <dgm:prSet/>
      <dgm:spPr/>
      <dgm:t>
        <a:bodyPr/>
        <a:lstStyle/>
        <a:p>
          <a:endParaRPr lang="en-US" sz="1600"/>
        </a:p>
      </dgm:t>
    </dgm:pt>
    <dgm:pt modelId="{BC972AFA-4FBA-4B74-9C9A-49AD291E15D8}">
      <dgm:prSet phldrT="[Text]" custT="1"/>
      <dgm:spPr/>
      <dgm:t>
        <a:bodyPr/>
        <a:lstStyle/>
        <a:p>
          <a:r>
            <a:rPr lang="en-US" sz="1400" dirty="0" smtClean="0"/>
            <a:t>1% Pending Determination</a:t>
          </a:r>
          <a:br>
            <a:rPr lang="en-US" sz="1400" dirty="0" smtClean="0"/>
          </a:br>
          <a:r>
            <a:rPr lang="en-US" sz="1400" dirty="0" smtClean="0"/>
            <a:t>(n =14)</a:t>
          </a:r>
          <a:endParaRPr lang="en-US" sz="1400" dirty="0"/>
        </a:p>
      </dgm:t>
    </dgm:pt>
    <dgm:pt modelId="{CDBDB990-278F-48B6-9DC5-28137BB6AC25}" type="parTrans" cxnId="{B7E21954-F311-450B-9035-4B83CFFC25D0}">
      <dgm:prSet/>
      <dgm:spPr/>
      <dgm:t>
        <a:bodyPr/>
        <a:lstStyle/>
        <a:p>
          <a:endParaRPr lang="en-US" sz="1600"/>
        </a:p>
      </dgm:t>
    </dgm:pt>
    <dgm:pt modelId="{46854990-1D9F-4801-A016-20FC4E62450E}" type="sibTrans" cxnId="{B7E21954-F311-450B-9035-4B83CFFC25D0}">
      <dgm:prSet/>
      <dgm:spPr/>
      <dgm:t>
        <a:bodyPr/>
        <a:lstStyle/>
        <a:p>
          <a:endParaRPr lang="en-US" sz="1600"/>
        </a:p>
      </dgm:t>
    </dgm:pt>
    <dgm:pt modelId="{0F0EB19A-FC6A-4AE0-9F51-4EA73094C54D}">
      <dgm:prSet phldrT="[Text]" custT="1"/>
      <dgm:spPr/>
      <dgm:t>
        <a:bodyPr/>
        <a:lstStyle/>
        <a:p>
          <a:r>
            <a:rPr lang="en-US" sz="1400" dirty="0" smtClean="0"/>
            <a:t>64% Criteria </a:t>
          </a:r>
          <a:br>
            <a:rPr lang="en-US" sz="1400" dirty="0" smtClean="0"/>
          </a:br>
          <a:r>
            <a:rPr lang="en-US" sz="1400" dirty="0" smtClean="0"/>
            <a:t>Met</a:t>
          </a:r>
          <a:br>
            <a:rPr lang="en-US" sz="1400" dirty="0" smtClean="0"/>
          </a:br>
          <a:r>
            <a:rPr lang="en-US" sz="1400" dirty="0" smtClean="0"/>
            <a:t>(n = 880)</a:t>
          </a:r>
          <a:endParaRPr lang="en-US" sz="1400" dirty="0"/>
        </a:p>
      </dgm:t>
    </dgm:pt>
    <dgm:pt modelId="{2A3D62DE-F902-4585-BEDB-1016900B83A7}" type="parTrans" cxnId="{D787DE5C-27CF-4ADE-A465-1F8C4BD49F32}">
      <dgm:prSet/>
      <dgm:spPr/>
      <dgm:t>
        <a:bodyPr/>
        <a:lstStyle/>
        <a:p>
          <a:endParaRPr lang="en-US" sz="1600"/>
        </a:p>
      </dgm:t>
    </dgm:pt>
    <dgm:pt modelId="{85B496A6-0DC9-4EC9-80E9-42807377AB1D}" type="sibTrans" cxnId="{D787DE5C-27CF-4ADE-A465-1F8C4BD49F32}">
      <dgm:prSet/>
      <dgm:spPr/>
      <dgm:t>
        <a:bodyPr/>
        <a:lstStyle/>
        <a:p>
          <a:endParaRPr lang="en-US" sz="1600"/>
        </a:p>
      </dgm:t>
    </dgm:pt>
    <dgm:pt modelId="{B5A09410-BD1B-43B1-9DEE-CF941F1A6CEE}">
      <dgm:prSet custT="1"/>
      <dgm:spPr/>
      <dgm:t>
        <a:bodyPr/>
        <a:lstStyle/>
        <a:p>
          <a:r>
            <a:rPr lang="en-US" sz="1400" dirty="0" smtClean="0"/>
            <a:t>31% Cases Closed</a:t>
          </a:r>
          <a:br>
            <a:rPr lang="en-US" sz="1400" dirty="0" smtClean="0"/>
          </a:br>
          <a:r>
            <a:rPr lang="en-US" sz="1400" dirty="0" smtClean="0"/>
            <a:t>(n =269)</a:t>
          </a:r>
          <a:endParaRPr lang="en-US" sz="1400" dirty="0"/>
        </a:p>
      </dgm:t>
    </dgm:pt>
    <dgm:pt modelId="{45D98E86-FB2E-428E-9D0D-C6382E0AE7D8}" type="parTrans" cxnId="{795D30FF-74FF-4ABE-AA3D-8BC146B3A126}">
      <dgm:prSet/>
      <dgm:spPr/>
      <dgm:t>
        <a:bodyPr/>
        <a:lstStyle/>
        <a:p>
          <a:endParaRPr lang="en-US" sz="1600"/>
        </a:p>
      </dgm:t>
    </dgm:pt>
    <dgm:pt modelId="{5D015E6A-9776-41E9-9EB2-4769E7C9F9A3}" type="sibTrans" cxnId="{795D30FF-74FF-4ABE-AA3D-8BC146B3A126}">
      <dgm:prSet/>
      <dgm:spPr/>
      <dgm:t>
        <a:bodyPr/>
        <a:lstStyle/>
        <a:p>
          <a:endParaRPr lang="en-US" sz="1600"/>
        </a:p>
      </dgm:t>
    </dgm:pt>
    <dgm:pt modelId="{ED8608BB-24E2-4C21-A762-3B846F54ED0C}">
      <dgm:prSet custT="1"/>
      <dgm:spPr/>
      <dgm:t>
        <a:bodyPr/>
        <a:lstStyle/>
        <a:p>
          <a:r>
            <a:rPr lang="en-US" sz="1400" dirty="0" smtClean="0"/>
            <a:t>69% Outreach </a:t>
          </a:r>
          <a:br>
            <a:rPr lang="en-US" sz="1400" dirty="0" smtClean="0"/>
          </a:br>
          <a:r>
            <a:rPr lang="en-US" sz="1400" dirty="0" smtClean="0"/>
            <a:t>and Engagement </a:t>
          </a:r>
          <a:br>
            <a:rPr lang="en-US" sz="1400" dirty="0" smtClean="0"/>
          </a:br>
          <a:r>
            <a:rPr lang="en-US" sz="1400" dirty="0" smtClean="0"/>
            <a:t>Offered</a:t>
          </a:r>
          <a:br>
            <a:rPr lang="en-US" sz="1400" dirty="0" smtClean="0"/>
          </a:br>
          <a:r>
            <a:rPr lang="en-US" sz="1400" dirty="0" smtClean="0"/>
            <a:t>(n = 611)</a:t>
          </a:r>
          <a:endParaRPr lang="en-US" sz="1400" dirty="0"/>
        </a:p>
      </dgm:t>
    </dgm:pt>
    <dgm:pt modelId="{B56800D9-304C-4BAA-8076-6AE66506EF19}" type="parTrans" cxnId="{28911459-BCBF-485D-9A21-64BF28148172}">
      <dgm:prSet/>
      <dgm:spPr/>
      <dgm:t>
        <a:bodyPr/>
        <a:lstStyle/>
        <a:p>
          <a:endParaRPr lang="en-US" sz="1600"/>
        </a:p>
      </dgm:t>
    </dgm:pt>
    <dgm:pt modelId="{CC0B8EBE-D5DD-421C-BD77-6943CA974506}" type="sibTrans" cxnId="{28911459-BCBF-485D-9A21-64BF28148172}">
      <dgm:prSet/>
      <dgm:spPr/>
      <dgm:t>
        <a:bodyPr/>
        <a:lstStyle/>
        <a:p>
          <a:endParaRPr lang="en-US" sz="1600"/>
        </a:p>
      </dgm:t>
    </dgm:pt>
    <dgm:pt modelId="{03BA556A-936B-4739-BB42-DE7CADAD8AF3}">
      <dgm:prSet custT="1"/>
      <dgm:spPr/>
      <dgm:t>
        <a:bodyPr/>
        <a:lstStyle/>
        <a:p>
          <a:r>
            <a:rPr lang="en-US" sz="1400" dirty="0" smtClean="0"/>
            <a:t>84% Assigned to Treatment Provider</a:t>
          </a:r>
          <a:br>
            <a:rPr lang="en-US" sz="1400" dirty="0" smtClean="0"/>
          </a:br>
          <a:r>
            <a:rPr lang="en-US" sz="1400" dirty="0" smtClean="0"/>
            <a:t>(n = 512)</a:t>
          </a:r>
          <a:endParaRPr lang="en-US" sz="1400" dirty="0"/>
        </a:p>
      </dgm:t>
    </dgm:pt>
    <dgm:pt modelId="{A7251DD4-375A-4447-A654-7CB5E48D97FC}" type="parTrans" cxnId="{877360A2-5358-46FD-93D1-1C05E4DEA75E}">
      <dgm:prSet/>
      <dgm:spPr/>
      <dgm:t>
        <a:bodyPr/>
        <a:lstStyle/>
        <a:p>
          <a:endParaRPr lang="en-US" sz="1600"/>
        </a:p>
      </dgm:t>
    </dgm:pt>
    <dgm:pt modelId="{6E0624B9-E7BD-4C7A-9696-C3CEB2D3137F}" type="sibTrans" cxnId="{877360A2-5358-46FD-93D1-1C05E4DEA75E}">
      <dgm:prSet/>
      <dgm:spPr/>
      <dgm:t>
        <a:bodyPr/>
        <a:lstStyle/>
        <a:p>
          <a:endParaRPr lang="en-US" sz="1600"/>
        </a:p>
      </dgm:t>
    </dgm:pt>
    <dgm:pt modelId="{F868D361-51A1-43D6-BEFF-F4C67ECB3D27}">
      <dgm:prSet custT="1"/>
      <dgm:spPr/>
      <dgm:t>
        <a:bodyPr/>
        <a:lstStyle/>
        <a:p>
          <a:r>
            <a:rPr lang="en-US" sz="1400" dirty="0" smtClean="0"/>
            <a:t>Enriched </a:t>
          </a:r>
          <a:br>
            <a:rPr lang="en-US" sz="1400" dirty="0" smtClean="0"/>
          </a:br>
          <a:r>
            <a:rPr lang="en-US" sz="1400" dirty="0" smtClean="0"/>
            <a:t>Residential Services (ERS)</a:t>
          </a:r>
          <a:br>
            <a:rPr lang="en-US" sz="1400" dirty="0" smtClean="0"/>
          </a:br>
          <a:r>
            <a:rPr lang="en-US" sz="1400" dirty="0" smtClean="0"/>
            <a:t>(n = 152)</a:t>
          </a:r>
          <a:endParaRPr lang="en-US" sz="1400" dirty="0"/>
        </a:p>
      </dgm:t>
    </dgm:pt>
    <dgm:pt modelId="{3928C8A0-38B7-4BB9-AF3B-77A773712D2F}" type="parTrans" cxnId="{2D8B3679-6540-4D0B-B8B1-5F50CCCA1078}">
      <dgm:prSet/>
      <dgm:spPr/>
      <dgm:t>
        <a:bodyPr/>
        <a:lstStyle/>
        <a:p>
          <a:endParaRPr lang="en-US" sz="1600"/>
        </a:p>
      </dgm:t>
    </dgm:pt>
    <dgm:pt modelId="{3E06F13A-0D84-4633-A81D-3008D7CE51DE}" type="sibTrans" cxnId="{2D8B3679-6540-4D0B-B8B1-5F50CCCA1078}">
      <dgm:prSet/>
      <dgm:spPr/>
      <dgm:t>
        <a:bodyPr/>
        <a:lstStyle/>
        <a:p>
          <a:endParaRPr lang="en-US" sz="1600"/>
        </a:p>
      </dgm:t>
    </dgm:pt>
    <dgm:pt modelId="{88451A82-06AE-42E1-9E69-17C14ED48386}">
      <dgm:prSet custT="1"/>
      <dgm:spPr/>
      <dgm:t>
        <a:bodyPr/>
        <a:lstStyle/>
        <a:p>
          <a:r>
            <a:rPr lang="en-US" sz="1400" dirty="0" smtClean="0"/>
            <a:t>16% Ongoing Outreach and Engagement</a:t>
          </a:r>
          <a:br>
            <a:rPr lang="en-US" sz="1400" dirty="0" smtClean="0"/>
          </a:br>
          <a:r>
            <a:rPr lang="en-US" sz="1400" dirty="0" smtClean="0"/>
            <a:t>(n = 99)</a:t>
          </a:r>
          <a:endParaRPr lang="en-US" sz="1400" dirty="0"/>
        </a:p>
      </dgm:t>
    </dgm:pt>
    <dgm:pt modelId="{EA74F9A8-41FF-4DE7-BAB0-CE2993ED8EF6}" type="parTrans" cxnId="{689F28F9-6C7A-4C18-B77B-4454CE18A8AF}">
      <dgm:prSet/>
      <dgm:spPr/>
      <dgm:t>
        <a:bodyPr/>
        <a:lstStyle/>
        <a:p>
          <a:endParaRPr lang="en-US" sz="1600"/>
        </a:p>
      </dgm:t>
    </dgm:pt>
    <dgm:pt modelId="{DB451A73-6911-4E48-BAC1-A4E3C5FA736B}" type="sibTrans" cxnId="{689F28F9-6C7A-4C18-B77B-4454CE18A8AF}">
      <dgm:prSet/>
      <dgm:spPr/>
      <dgm:t>
        <a:bodyPr/>
        <a:lstStyle/>
        <a:p>
          <a:endParaRPr lang="en-US" sz="1600"/>
        </a:p>
      </dgm:t>
    </dgm:pt>
    <dgm:pt modelId="{FFFBA089-3378-41AF-82AC-7950DD9796D8}">
      <dgm:prSet custT="1"/>
      <dgm:spPr/>
      <dgm:t>
        <a:bodyPr/>
        <a:lstStyle/>
        <a:p>
          <a:r>
            <a:rPr lang="en-US" sz="1400" dirty="0" smtClean="0"/>
            <a:t>Full Service Partnership </a:t>
          </a:r>
          <a:br>
            <a:rPr lang="en-US" sz="1400" dirty="0" smtClean="0"/>
          </a:br>
          <a:r>
            <a:rPr lang="en-US" sz="1400" dirty="0" smtClean="0"/>
            <a:t>(FSP)</a:t>
          </a:r>
          <a:br>
            <a:rPr lang="en-US" sz="1400" dirty="0" smtClean="0"/>
          </a:br>
          <a:r>
            <a:rPr lang="en-US" sz="1400" dirty="0" smtClean="0"/>
            <a:t>(n = 478)</a:t>
          </a:r>
          <a:endParaRPr lang="en-US" sz="1400" dirty="0"/>
        </a:p>
      </dgm:t>
    </dgm:pt>
    <dgm:pt modelId="{BBD34CF3-7562-49C7-A406-0C9333DDA91E}" type="parTrans" cxnId="{D3CC2838-F9CC-4D24-BD83-8F07D4D7807A}">
      <dgm:prSet/>
      <dgm:spPr/>
      <dgm:t>
        <a:bodyPr/>
        <a:lstStyle/>
        <a:p>
          <a:endParaRPr lang="en-US" sz="1600"/>
        </a:p>
      </dgm:t>
    </dgm:pt>
    <dgm:pt modelId="{5D8124AB-1946-4F71-8BDB-1C5DDE5E7CE5}" type="sibTrans" cxnId="{D3CC2838-F9CC-4D24-BD83-8F07D4D7807A}">
      <dgm:prSet/>
      <dgm:spPr/>
      <dgm:t>
        <a:bodyPr/>
        <a:lstStyle/>
        <a:p>
          <a:endParaRPr lang="en-US" sz="1600"/>
        </a:p>
      </dgm:t>
    </dgm:pt>
    <dgm:pt modelId="{226A0E0A-192D-48F5-9401-BFAD973672FC}" type="pres">
      <dgm:prSet presAssocID="{F21A5006-9407-4F59-A05C-4B1DE4950E45}" presName="hierChild1" presStyleCnt="0">
        <dgm:presLayoutVars>
          <dgm:orgChart val="1"/>
          <dgm:chPref val="1"/>
          <dgm:dir/>
          <dgm:animOne val="branch"/>
          <dgm:animLvl val="lvl"/>
          <dgm:resizeHandles/>
        </dgm:presLayoutVars>
      </dgm:prSet>
      <dgm:spPr/>
      <dgm:t>
        <a:bodyPr/>
        <a:lstStyle/>
        <a:p>
          <a:endParaRPr lang="en-US"/>
        </a:p>
      </dgm:t>
    </dgm:pt>
    <dgm:pt modelId="{8C280C3B-5747-40B8-AE16-C0BC78572B1F}" type="pres">
      <dgm:prSet presAssocID="{A0686967-57DA-461D-B67F-BE3D0A0E7422}" presName="hierRoot1" presStyleCnt="0">
        <dgm:presLayoutVars>
          <dgm:hierBranch val="init"/>
        </dgm:presLayoutVars>
      </dgm:prSet>
      <dgm:spPr/>
      <dgm:t>
        <a:bodyPr/>
        <a:lstStyle/>
        <a:p>
          <a:endParaRPr lang="en-US"/>
        </a:p>
      </dgm:t>
    </dgm:pt>
    <dgm:pt modelId="{D987571E-8B6E-4325-8CD1-A15B8CA0FD0B}" type="pres">
      <dgm:prSet presAssocID="{A0686967-57DA-461D-B67F-BE3D0A0E7422}" presName="rootComposite1" presStyleCnt="0"/>
      <dgm:spPr/>
      <dgm:t>
        <a:bodyPr/>
        <a:lstStyle/>
        <a:p>
          <a:endParaRPr lang="en-US"/>
        </a:p>
      </dgm:t>
    </dgm:pt>
    <dgm:pt modelId="{540FA088-5300-4E21-8D7B-BC9355BC9E7C}" type="pres">
      <dgm:prSet presAssocID="{A0686967-57DA-461D-B67F-BE3D0A0E7422}" presName="rootText1" presStyleLbl="node0" presStyleIdx="0" presStyleCnt="1" custScaleY="330226" custLinFactNeighborX="-20064">
        <dgm:presLayoutVars>
          <dgm:chPref val="3"/>
        </dgm:presLayoutVars>
      </dgm:prSet>
      <dgm:spPr/>
      <dgm:t>
        <a:bodyPr/>
        <a:lstStyle/>
        <a:p>
          <a:endParaRPr lang="en-US"/>
        </a:p>
      </dgm:t>
    </dgm:pt>
    <dgm:pt modelId="{38E3474C-EE28-40CC-84C3-F634B59FB68C}" type="pres">
      <dgm:prSet presAssocID="{A0686967-57DA-461D-B67F-BE3D0A0E7422}" presName="rootConnector1" presStyleLbl="node1" presStyleIdx="0" presStyleCnt="0"/>
      <dgm:spPr/>
      <dgm:t>
        <a:bodyPr/>
        <a:lstStyle/>
        <a:p>
          <a:endParaRPr lang="en-US"/>
        </a:p>
      </dgm:t>
    </dgm:pt>
    <dgm:pt modelId="{253CF771-F69A-4273-AC14-12F7B5C345F3}" type="pres">
      <dgm:prSet presAssocID="{A0686967-57DA-461D-B67F-BE3D0A0E7422}" presName="hierChild2" presStyleCnt="0"/>
      <dgm:spPr/>
      <dgm:t>
        <a:bodyPr/>
        <a:lstStyle/>
        <a:p>
          <a:endParaRPr lang="en-US"/>
        </a:p>
      </dgm:t>
    </dgm:pt>
    <dgm:pt modelId="{2A12960A-9938-4454-83BF-3D84F87EBF83}" type="pres">
      <dgm:prSet presAssocID="{7A2B7EE0-7192-4ADA-B92E-A0106D995318}" presName="Name64" presStyleLbl="parChTrans1D2" presStyleIdx="0" presStyleCnt="4"/>
      <dgm:spPr/>
      <dgm:t>
        <a:bodyPr/>
        <a:lstStyle/>
        <a:p>
          <a:endParaRPr lang="en-US"/>
        </a:p>
      </dgm:t>
    </dgm:pt>
    <dgm:pt modelId="{33B4E5C4-CE78-4D80-9D86-D95C578D7DDE}" type="pres">
      <dgm:prSet presAssocID="{BF867C5A-336E-4502-86CF-2AE26AFE375D}" presName="hierRoot2" presStyleCnt="0">
        <dgm:presLayoutVars>
          <dgm:hierBranch val="init"/>
        </dgm:presLayoutVars>
      </dgm:prSet>
      <dgm:spPr/>
      <dgm:t>
        <a:bodyPr/>
        <a:lstStyle/>
        <a:p>
          <a:endParaRPr lang="en-US"/>
        </a:p>
      </dgm:t>
    </dgm:pt>
    <dgm:pt modelId="{66B293F1-74E0-4650-9E76-9A083D01E0E3}" type="pres">
      <dgm:prSet presAssocID="{BF867C5A-336E-4502-86CF-2AE26AFE375D}" presName="rootComposite" presStyleCnt="0"/>
      <dgm:spPr/>
      <dgm:t>
        <a:bodyPr/>
        <a:lstStyle/>
        <a:p>
          <a:endParaRPr lang="en-US"/>
        </a:p>
      </dgm:t>
    </dgm:pt>
    <dgm:pt modelId="{00C3B095-4745-4322-87D7-65A813065A05}" type="pres">
      <dgm:prSet presAssocID="{BF867C5A-336E-4502-86CF-2AE26AFE375D}" presName="rootText" presStyleLbl="node2" presStyleIdx="0" presStyleCnt="3" custScaleY="182084" custLinFactNeighborX="-20064">
        <dgm:presLayoutVars>
          <dgm:chPref val="3"/>
        </dgm:presLayoutVars>
      </dgm:prSet>
      <dgm:spPr/>
      <dgm:t>
        <a:bodyPr/>
        <a:lstStyle/>
        <a:p>
          <a:endParaRPr lang="en-US"/>
        </a:p>
      </dgm:t>
    </dgm:pt>
    <dgm:pt modelId="{A46EBB01-3A26-443F-82FB-0DC8434D6982}" type="pres">
      <dgm:prSet presAssocID="{BF867C5A-336E-4502-86CF-2AE26AFE375D}" presName="rootConnector" presStyleLbl="node2" presStyleIdx="0" presStyleCnt="3"/>
      <dgm:spPr/>
      <dgm:t>
        <a:bodyPr/>
        <a:lstStyle/>
        <a:p>
          <a:endParaRPr lang="en-US"/>
        </a:p>
      </dgm:t>
    </dgm:pt>
    <dgm:pt modelId="{BC41A7A7-597E-4CEF-86B9-D48DD15AE976}" type="pres">
      <dgm:prSet presAssocID="{BF867C5A-336E-4502-86CF-2AE26AFE375D}" presName="hierChild4" presStyleCnt="0"/>
      <dgm:spPr/>
      <dgm:t>
        <a:bodyPr/>
        <a:lstStyle/>
        <a:p>
          <a:endParaRPr lang="en-US"/>
        </a:p>
      </dgm:t>
    </dgm:pt>
    <dgm:pt modelId="{EC0AAED0-5612-4DBA-9846-FC9E631BC9DF}" type="pres">
      <dgm:prSet presAssocID="{BF867C5A-336E-4502-86CF-2AE26AFE375D}" presName="hierChild5" presStyleCnt="0"/>
      <dgm:spPr/>
      <dgm:t>
        <a:bodyPr/>
        <a:lstStyle/>
        <a:p>
          <a:endParaRPr lang="en-US"/>
        </a:p>
      </dgm:t>
    </dgm:pt>
    <dgm:pt modelId="{C6D03647-1509-4795-AD75-42AC49A444A5}" type="pres">
      <dgm:prSet presAssocID="{CDBDB990-278F-48B6-9DC5-28137BB6AC25}" presName="Name64" presStyleLbl="parChTrans1D2" presStyleIdx="1" presStyleCnt="4"/>
      <dgm:spPr/>
      <dgm:t>
        <a:bodyPr/>
        <a:lstStyle/>
        <a:p>
          <a:endParaRPr lang="en-US"/>
        </a:p>
      </dgm:t>
    </dgm:pt>
    <dgm:pt modelId="{9EE3CAB8-A55C-45D5-8CC3-57E186871BD7}" type="pres">
      <dgm:prSet presAssocID="{BC972AFA-4FBA-4B74-9C9A-49AD291E15D8}" presName="hierRoot2" presStyleCnt="0">
        <dgm:presLayoutVars>
          <dgm:hierBranch val="init"/>
        </dgm:presLayoutVars>
      </dgm:prSet>
      <dgm:spPr/>
      <dgm:t>
        <a:bodyPr/>
        <a:lstStyle/>
        <a:p>
          <a:endParaRPr lang="en-US"/>
        </a:p>
      </dgm:t>
    </dgm:pt>
    <dgm:pt modelId="{059C9F94-91D8-4866-854D-5ACF8D74D221}" type="pres">
      <dgm:prSet presAssocID="{BC972AFA-4FBA-4B74-9C9A-49AD291E15D8}" presName="rootComposite" presStyleCnt="0"/>
      <dgm:spPr/>
      <dgm:t>
        <a:bodyPr/>
        <a:lstStyle/>
        <a:p>
          <a:endParaRPr lang="en-US"/>
        </a:p>
      </dgm:t>
    </dgm:pt>
    <dgm:pt modelId="{015AB9FF-0267-456A-B729-20E8D36F779E}" type="pres">
      <dgm:prSet presAssocID="{BC972AFA-4FBA-4B74-9C9A-49AD291E15D8}" presName="rootText" presStyleLbl="node2" presStyleIdx="1" presStyleCnt="3" custScaleY="202481" custLinFactNeighborX="-20064">
        <dgm:presLayoutVars>
          <dgm:chPref val="3"/>
        </dgm:presLayoutVars>
      </dgm:prSet>
      <dgm:spPr/>
      <dgm:t>
        <a:bodyPr/>
        <a:lstStyle/>
        <a:p>
          <a:endParaRPr lang="en-US"/>
        </a:p>
      </dgm:t>
    </dgm:pt>
    <dgm:pt modelId="{D8A0B4BF-9954-49FF-B122-E1C555E8BED1}" type="pres">
      <dgm:prSet presAssocID="{BC972AFA-4FBA-4B74-9C9A-49AD291E15D8}" presName="rootConnector" presStyleLbl="node2" presStyleIdx="1" presStyleCnt="3"/>
      <dgm:spPr/>
      <dgm:t>
        <a:bodyPr/>
        <a:lstStyle/>
        <a:p>
          <a:endParaRPr lang="en-US"/>
        </a:p>
      </dgm:t>
    </dgm:pt>
    <dgm:pt modelId="{D595B52C-2668-41CF-B60F-822E119B4B6A}" type="pres">
      <dgm:prSet presAssocID="{BC972AFA-4FBA-4B74-9C9A-49AD291E15D8}" presName="hierChild4" presStyleCnt="0"/>
      <dgm:spPr/>
      <dgm:t>
        <a:bodyPr/>
        <a:lstStyle/>
        <a:p>
          <a:endParaRPr lang="en-US"/>
        </a:p>
      </dgm:t>
    </dgm:pt>
    <dgm:pt modelId="{C127708B-0671-4B9C-84F1-20AD37A0D483}" type="pres">
      <dgm:prSet presAssocID="{BC972AFA-4FBA-4B74-9C9A-49AD291E15D8}" presName="hierChild5" presStyleCnt="0"/>
      <dgm:spPr/>
      <dgm:t>
        <a:bodyPr/>
        <a:lstStyle/>
        <a:p>
          <a:endParaRPr lang="en-US"/>
        </a:p>
      </dgm:t>
    </dgm:pt>
    <dgm:pt modelId="{833DBCD9-4294-42C3-8C05-0518EAB3255D}" type="pres">
      <dgm:prSet presAssocID="{2A3D62DE-F902-4585-BEDB-1016900B83A7}" presName="Name64" presStyleLbl="parChTrans1D2" presStyleIdx="2" presStyleCnt="4"/>
      <dgm:spPr/>
      <dgm:t>
        <a:bodyPr/>
        <a:lstStyle/>
        <a:p>
          <a:endParaRPr lang="en-US"/>
        </a:p>
      </dgm:t>
    </dgm:pt>
    <dgm:pt modelId="{0913FEEA-DCEB-43E7-AC85-E5C99B1581AE}" type="pres">
      <dgm:prSet presAssocID="{0F0EB19A-FC6A-4AE0-9F51-4EA73094C54D}" presName="hierRoot2" presStyleCnt="0">
        <dgm:presLayoutVars>
          <dgm:hierBranch val="init"/>
        </dgm:presLayoutVars>
      </dgm:prSet>
      <dgm:spPr/>
      <dgm:t>
        <a:bodyPr/>
        <a:lstStyle/>
        <a:p>
          <a:endParaRPr lang="en-US"/>
        </a:p>
      </dgm:t>
    </dgm:pt>
    <dgm:pt modelId="{41EBFDD6-8CA8-4F73-88B7-0F06C31E5BED}" type="pres">
      <dgm:prSet presAssocID="{0F0EB19A-FC6A-4AE0-9F51-4EA73094C54D}" presName="rootComposite" presStyleCnt="0"/>
      <dgm:spPr/>
      <dgm:t>
        <a:bodyPr/>
        <a:lstStyle/>
        <a:p>
          <a:endParaRPr lang="en-US"/>
        </a:p>
      </dgm:t>
    </dgm:pt>
    <dgm:pt modelId="{A59B6F47-158B-4F28-A211-0C44DFD2ED2A}" type="pres">
      <dgm:prSet presAssocID="{0F0EB19A-FC6A-4AE0-9F51-4EA73094C54D}" presName="rootText" presStyleLbl="node2" presStyleIdx="2" presStyleCnt="3" custScaleY="188703" custLinFactNeighborX="-20064">
        <dgm:presLayoutVars>
          <dgm:chPref val="3"/>
        </dgm:presLayoutVars>
      </dgm:prSet>
      <dgm:spPr/>
      <dgm:t>
        <a:bodyPr/>
        <a:lstStyle/>
        <a:p>
          <a:endParaRPr lang="en-US"/>
        </a:p>
      </dgm:t>
    </dgm:pt>
    <dgm:pt modelId="{27D67013-9D2D-4DB5-B668-31C34EF8F409}" type="pres">
      <dgm:prSet presAssocID="{0F0EB19A-FC6A-4AE0-9F51-4EA73094C54D}" presName="rootConnector" presStyleLbl="node2" presStyleIdx="2" presStyleCnt="3"/>
      <dgm:spPr/>
      <dgm:t>
        <a:bodyPr/>
        <a:lstStyle/>
        <a:p>
          <a:endParaRPr lang="en-US"/>
        </a:p>
      </dgm:t>
    </dgm:pt>
    <dgm:pt modelId="{449451DD-88B1-4209-BBF8-2F29A82DC144}" type="pres">
      <dgm:prSet presAssocID="{0F0EB19A-FC6A-4AE0-9F51-4EA73094C54D}" presName="hierChild4" presStyleCnt="0"/>
      <dgm:spPr/>
      <dgm:t>
        <a:bodyPr/>
        <a:lstStyle/>
        <a:p>
          <a:endParaRPr lang="en-US"/>
        </a:p>
      </dgm:t>
    </dgm:pt>
    <dgm:pt modelId="{DAE20A3D-A347-4039-8143-A7582F21556C}" type="pres">
      <dgm:prSet presAssocID="{45D98E86-FB2E-428E-9D0D-C6382E0AE7D8}" presName="Name64" presStyleLbl="parChTrans1D3" presStyleIdx="0" presStyleCnt="2"/>
      <dgm:spPr/>
      <dgm:t>
        <a:bodyPr/>
        <a:lstStyle/>
        <a:p>
          <a:endParaRPr lang="en-US"/>
        </a:p>
      </dgm:t>
    </dgm:pt>
    <dgm:pt modelId="{BD2CE187-C49A-4B70-87AC-18988596C248}" type="pres">
      <dgm:prSet presAssocID="{B5A09410-BD1B-43B1-9DEE-CF941F1A6CEE}" presName="hierRoot2" presStyleCnt="0">
        <dgm:presLayoutVars>
          <dgm:hierBranch val="init"/>
        </dgm:presLayoutVars>
      </dgm:prSet>
      <dgm:spPr/>
      <dgm:t>
        <a:bodyPr/>
        <a:lstStyle/>
        <a:p>
          <a:endParaRPr lang="en-US"/>
        </a:p>
      </dgm:t>
    </dgm:pt>
    <dgm:pt modelId="{39A4FEAB-825F-4082-A271-16D0AC7BA2D8}" type="pres">
      <dgm:prSet presAssocID="{B5A09410-BD1B-43B1-9DEE-CF941F1A6CEE}" presName="rootComposite" presStyleCnt="0"/>
      <dgm:spPr/>
      <dgm:t>
        <a:bodyPr/>
        <a:lstStyle/>
        <a:p>
          <a:endParaRPr lang="en-US"/>
        </a:p>
      </dgm:t>
    </dgm:pt>
    <dgm:pt modelId="{07C7D176-E68C-43F7-8D45-89F13AD9052B}" type="pres">
      <dgm:prSet presAssocID="{B5A09410-BD1B-43B1-9DEE-CF941F1A6CEE}" presName="rootText" presStyleLbl="node3" presStyleIdx="0" presStyleCnt="2" custScaleX="115888" custScaleY="205835" custLinFactNeighborX="-20064">
        <dgm:presLayoutVars>
          <dgm:chPref val="3"/>
        </dgm:presLayoutVars>
      </dgm:prSet>
      <dgm:spPr/>
      <dgm:t>
        <a:bodyPr/>
        <a:lstStyle/>
        <a:p>
          <a:endParaRPr lang="en-US"/>
        </a:p>
      </dgm:t>
    </dgm:pt>
    <dgm:pt modelId="{9C97F3F6-FDFF-4130-A1C1-493F98A896DB}" type="pres">
      <dgm:prSet presAssocID="{B5A09410-BD1B-43B1-9DEE-CF941F1A6CEE}" presName="rootConnector" presStyleLbl="node3" presStyleIdx="0" presStyleCnt="2"/>
      <dgm:spPr/>
      <dgm:t>
        <a:bodyPr/>
        <a:lstStyle/>
        <a:p>
          <a:endParaRPr lang="en-US"/>
        </a:p>
      </dgm:t>
    </dgm:pt>
    <dgm:pt modelId="{556E42EC-B197-4EC9-986F-A78E1474CFB3}" type="pres">
      <dgm:prSet presAssocID="{B5A09410-BD1B-43B1-9DEE-CF941F1A6CEE}" presName="hierChild4" presStyleCnt="0"/>
      <dgm:spPr/>
      <dgm:t>
        <a:bodyPr/>
        <a:lstStyle/>
        <a:p>
          <a:endParaRPr lang="en-US"/>
        </a:p>
      </dgm:t>
    </dgm:pt>
    <dgm:pt modelId="{A63A4F1A-CF51-4CA9-88A7-FCDF3DBAC67D}" type="pres">
      <dgm:prSet presAssocID="{B5A09410-BD1B-43B1-9DEE-CF941F1A6CEE}" presName="hierChild5" presStyleCnt="0"/>
      <dgm:spPr/>
      <dgm:t>
        <a:bodyPr/>
        <a:lstStyle/>
        <a:p>
          <a:endParaRPr lang="en-US"/>
        </a:p>
      </dgm:t>
    </dgm:pt>
    <dgm:pt modelId="{DFB668B1-203C-41BD-A526-B2BC0D5717C4}" type="pres">
      <dgm:prSet presAssocID="{B56800D9-304C-4BAA-8076-6AE66506EF19}" presName="Name64" presStyleLbl="parChTrans1D3" presStyleIdx="1" presStyleCnt="2"/>
      <dgm:spPr/>
      <dgm:t>
        <a:bodyPr/>
        <a:lstStyle/>
        <a:p>
          <a:endParaRPr lang="en-US"/>
        </a:p>
      </dgm:t>
    </dgm:pt>
    <dgm:pt modelId="{C94067FE-BEE8-4D81-B69F-799BA48513BA}" type="pres">
      <dgm:prSet presAssocID="{ED8608BB-24E2-4C21-A762-3B846F54ED0C}" presName="hierRoot2" presStyleCnt="0">
        <dgm:presLayoutVars>
          <dgm:hierBranch val="init"/>
        </dgm:presLayoutVars>
      </dgm:prSet>
      <dgm:spPr/>
      <dgm:t>
        <a:bodyPr/>
        <a:lstStyle/>
        <a:p>
          <a:endParaRPr lang="en-US"/>
        </a:p>
      </dgm:t>
    </dgm:pt>
    <dgm:pt modelId="{0D965214-DD51-48FD-8064-3978F1C9111A}" type="pres">
      <dgm:prSet presAssocID="{ED8608BB-24E2-4C21-A762-3B846F54ED0C}" presName="rootComposite" presStyleCnt="0"/>
      <dgm:spPr/>
      <dgm:t>
        <a:bodyPr/>
        <a:lstStyle/>
        <a:p>
          <a:endParaRPr lang="en-US"/>
        </a:p>
      </dgm:t>
    </dgm:pt>
    <dgm:pt modelId="{FE2005CA-6BF5-47FA-A6FA-CD74F9148166}" type="pres">
      <dgm:prSet presAssocID="{ED8608BB-24E2-4C21-A762-3B846F54ED0C}" presName="rootText" presStyleLbl="node3" presStyleIdx="1" presStyleCnt="2" custScaleX="117445" custScaleY="278425" custLinFactNeighborX="-20064">
        <dgm:presLayoutVars>
          <dgm:chPref val="3"/>
        </dgm:presLayoutVars>
      </dgm:prSet>
      <dgm:spPr/>
      <dgm:t>
        <a:bodyPr/>
        <a:lstStyle/>
        <a:p>
          <a:endParaRPr lang="en-US"/>
        </a:p>
      </dgm:t>
    </dgm:pt>
    <dgm:pt modelId="{FC7C3E06-5660-4680-AAA9-A4806517C9D8}" type="pres">
      <dgm:prSet presAssocID="{ED8608BB-24E2-4C21-A762-3B846F54ED0C}" presName="rootConnector" presStyleLbl="node3" presStyleIdx="1" presStyleCnt="2"/>
      <dgm:spPr/>
      <dgm:t>
        <a:bodyPr/>
        <a:lstStyle/>
        <a:p>
          <a:endParaRPr lang="en-US"/>
        </a:p>
      </dgm:t>
    </dgm:pt>
    <dgm:pt modelId="{68EF24FC-97D6-4D6A-BA37-6803DA130964}" type="pres">
      <dgm:prSet presAssocID="{ED8608BB-24E2-4C21-A762-3B846F54ED0C}" presName="hierChild4" presStyleCnt="0"/>
      <dgm:spPr/>
      <dgm:t>
        <a:bodyPr/>
        <a:lstStyle/>
        <a:p>
          <a:endParaRPr lang="en-US"/>
        </a:p>
      </dgm:t>
    </dgm:pt>
    <dgm:pt modelId="{5898BDD5-C2A5-4513-AA87-D2AC81174AB0}" type="pres">
      <dgm:prSet presAssocID="{EA74F9A8-41FF-4DE7-BAB0-CE2993ED8EF6}" presName="Name64" presStyleLbl="parChTrans1D4" presStyleIdx="0" presStyleCnt="4"/>
      <dgm:spPr/>
      <dgm:t>
        <a:bodyPr/>
        <a:lstStyle/>
        <a:p>
          <a:endParaRPr lang="en-US"/>
        </a:p>
      </dgm:t>
    </dgm:pt>
    <dgm:pt modelId="{35B1EF2C-49FA-45AC-B2F5-29FAFB727B82}" type="pres">
      <dgm:prSet presAssocID="{88451A82-06AE-42E1-9E69-17C14ED48386}" presName="hierRoot2" presStyleCnt="0">
        <dgm:presLayoutVars>
          <dgm:hierBranch val="init"/>
        </dgm:presLayoutVars>
      </dgm:prSet>
      <dgm:spPr/>
      <dgm:t>
        <a:bodyPr/>
        <a:lstStyle/>
        <a:p>
          <a:endParaRPr lang="en-US"/>
        </a:p>
      </dgm:t>
    </dgm:pt>
    <dgm:pt modelId="{F7C77DB4-CCBD-4668-BBA0-57D73E9D5228}" type="pres">
      <dgm:prSet presAssocID="{88451A82-06AE-42E1-9E69-17C14ED48386}" presName="rootComposite" presStyleCnt="0"/>
      <dgm:spPr/>
      <dgm:t>
        <a:bodyPr/>
        <a:lstStyle/>
        <a:p>
          <a:endParaRPr lang="en-US"/>
        </a:p>
      </dgm:t>
    </dgm:pt>
    <dgm:pt modelId="{1F163FFF-9234-448B-92B8-5671A2D5ED10}" type="pres">
      <dgm:prSet presAssocID="{88451A82-06AE-42E1-9E69-17C14ED48386}" presName="rootText" presStyleLbl="node4" presStyleIdx="0" presStyleCnt="4" custScaleY="246313" custLinFactNeighborX="-20064">
        <dgm:presLayoutVars>
          <dgm:chPref val="3"/>
        </dgm:presLayoutVars>
      </dgm:prSet>
      <dgm:spPr/>
      <dgm:t>
        <a:bodyPr/>
        <a:lstStyle/>
        <a:p>
          <a:endParaRPr lang="en-US"/>
        </a:p>
      </dgm:t>
    </dgm:pt>
    <dgm:pt modelId="{8A62EF32-0241-4159-9335-3EEFE23841B7}" type="pres">
      <dgm:prSet presAssocID="{88451A82-06AE-42E1-9E69-17C14ED48386}" presName="rootConnector" presStyleLbl="node4" presStyleIdx="0" presStyleCnt="4"/>
      <dgm:spPr/>
      <dgm:t>
        <a:bodyPr/>
        <a:lstStyle/>
        <a:p>
          <a:endParaRPr lang="en-US"/>
        </a:p>
      </dgm:t>
    </dgm:pt>
    <dgm:pt modelId="{17FB451D-919B-4035-81CB-E7E23FB1D566}" type="pres">
      <dgm:prSet presAssocID="{88451A82-06AE-42E1-9E69-17C14ED48386}" presName="hierChild4" presStyleCnt="0"/>
      <dgm:spPr/>
      <dgm:t>
        <a:bodyPr/>
        <a:lstStyle/>
        <a:p>
          <a:endParaRPr lang="en-US"/>
        </a:p>
      </dgm:t>
    </dgm:pt>
    <dgm:pt modelId="{011BFBFF-B9C8-4391-AB21-9804E9C870E0}" type="pres">
      <dgm:prSet presAssocID="{88451A82-06AE-42E1-9E69-17C14ED48386}" presName="hierChild5" presStyleCnt="0"/>
      <dgm:spPr/>
      <dgm:t>
        <a:bodyPr/>
        <a:lstStyle/>
        <a:p>
          <a:endParaRPr lang="en-US"/>
        </a:p>
      </dgm:t>
    </dgm:pt>
    <dgm:pt modelId="{60D65E4C-7881-4530-90A5-1F743F925349}" type="pres">
      <dgm:prSet presAssocID="{A7251DD4-375A-4447-A654-7CB5E48D97FC}" presName="Name64" presStyleLbl="parChTrans1D4" presStyleIdx="1" presStyleCnt="4"/>
      <dgm:spPr/>
      <dgm:t>
        <a:bodyPr/>
        <a:lstStyle/>
        <a:p>
          <a:endParaRPr lang="en-US"/>
        </a:p>
      </dgm:t>
    </dgm:pt>
    <dgm:pt modelId="{A5A449C2-AAED-4917-9DAF-ADF9827586C3}" type="pres">
      <dgm:prSet presAssocID="{03BA556A-936B-4739-BB42-DE7CADAD8AF3}" presName="hierRoot2" presStyleCnt="0">
        <dgm:presLayoutVars>
          <dgm:hierBranch val="init"/>
        </dgm:presLayoutVars>
      </dgm:prSet>
      <dgm:spPr/>
      <dgm:t>
        <a:bodyPr/>
        <a:lstStyle/>
        <a:p>
          <a:endParaRPr lang="en-US"/>
        </a:p>
      </dgm:t>
    </dgm:pt>
    <dgm:pt modelId="{D4FBC1BE-38B6-459B-98E0-1AFFE83E4C4A}" type="pres">
      <dgm:prSet presAssocID="{03BA556A-936B-4739-BB42-DE7CADAD8AF3}" presName="rootComposite" presStyleCnt="0"/>
      <dgm:spPr/>
      <dgm:t>
        <a:bodyPr/>
        <a:lstStyle/>
        <a:p>
          <a:endParaRPr lang="en-US"/>
        </a:p>
      </dgm:t>
    </dgm:pt>
    <dgm:pt modelId="{40BD9419-67CC-40C1-8384-25BD6403B0A6}" type="pres">
      <dgm:prSet presAssocID="{03BA556A-936B-4739-BB42-DE7CADAD8AF3}" presName="rootText" presStyleLbl="node4" presStyleIdx="1" presStyleCnt="4" custScaleY="260847" custLinFactNeighborX="-20064">
        <dgm:presLayoutVars>
          <dgm:chPref val="3"/>
        </dgm:presLayoutVars>
      </dgm:prSet>
      <dgm:spPr/>
      <dgm:t>
        <a:bodyPr/>
        <a:lstStyle/>
        <a:p>
          <a:endParaRPr lang="en-US"/>
        </a:p>
      </dgm:t>
    </dgm:pt>
    <dgm:pt modelId="{1E5DDCCE-6AC9-4D38-B89B-913BFC38390E}" type="pres">
      <dgm:prSet presAssocID="{03BA556A-936B-4739-BB42-DE7CADAD8AF3}" presName="rootConnector" presStyleLbl="node4" presStyleIdx="1" presStyleCnt="4"/>
      <dgm:spPr/>
      <dgm:t>
        <a:bodyPr/>
        <a:lstStyle/>
        <a:p>
          <a:endParaRPr lang="en-US"/>
        </a:p>
      </dgm:t>
    </dgm:pt>
    <dgm:pt modelId="{7DC7B072-4C58-498D-A963-917C26BC5519}" type="pres">
      <dgm:prSet presAssocID="{03BA556A-936B-4739-BB42-DE7CADAD8AF3}" presName="hierChild4" presStyleCnt="0"/>
      <dgm:spPr/>
      <dgm:t>
        <a:bodyPr/>
        <a:lstStyle/>
        <a:p>
          <a:endParaRPr lang="en-US"/>
        </a:p>
      </dgm:t>
    </dgm:pt>
    <dgm:pt modelId="{3EEEF980-556A-4FF7-9C54-F7F72B83991A}" type="pres">
      <dgm:prSet presAssocID="{BBD34CF3-7562-49C7-A406-0C9333DDA91E}" presName="Name64" presStyleLbl="parChTrans1D4" presStyleIdx="2" presStyleCnt="4"/>
      <dgm:spPr/>
      <dgm:t>
        <a:bodyPr/>
        <a:lstStyle/>
        <a:p>
          <a:endParaRPr lang="en-US"/>
        </a:p>
      </dgm:t>
    </dgm:pt>
    <dgm:pt modelId="{99ECAB06-C97E-4708-BBF3-763811DD2CD7}" type="pres">
      <dgm:prSet presAssocID="{FFFBA089-3378-41AF-82AC-7950DD9796D8}" presName="hierRoot2" presStyleCnt="0">
        <dgm:presLayoutVars>
          <dgm:hierBranch val="init"/>
        </dgm:presLayoutVars>
      </dgm:prSet>
      <dgm:spPr/>
      <dgm:t>
        <a:bodyPr/>
        <a:lstStyle/>
        <a:p>
          <a:endParaRPr lang="en-US"/>
        </a:p>
      </dgm:t>
    </dgm:pt>
    <dgm:pt modelId="{682F0180-FB6C-4511-A511-8438E8ADBD29}" type="pres">
      <dgm:prSet presAssocID="{FFFBA089-3378-41AF-82AC-7950DD9796D8}" presName="rootComposite" presStyleCnt="0"/>
      <dgm:spPr/>
      <dgm:t>
        <a:bodyPr/>
        <a:lstStyle/>
        <a:p>
          <a:endParaRPr lang="en-US"/>
        </a:p>
      </dgm:t>
    </dgm:pt>
    <dgm:pt modelId="{BE3FDC60-48F7-4E52-B42C-36ADF823539C}" type="pres">
      <dgm:prSet presAssocID="{FFFBA089-3378-41AF-82AC-7950DD9796D8}" presName="rootText" presStyleLbl="node4" presStyleIdx="2" presStyleCnt="4" custScaleY="260647" custLinFactNeighborX="-20064">
        <dgm:presLayoutVars>
          <dgm:chPref val="3"/>
        </dgm:presLayoutVars>
      </dgm:prSet>
      <dgm:spPr/>
      <dgm:t>
        <a:bodyPr/>
        <a:lstStyle/>
        <a:p>
          <a:endParaRPr lang="en-US"/>
        </a:p>
      </dgm:t>
    </dgm:pt>
    <dgm:pt modelId="{C6EBCFF9-D203-4EC5-A807-3AB03D8A24F2}" type="pres">
      <dgm:prSet presAssocID="{FFFBA089-3378-41AF-82AC-7950DD9796D8}" presName="rootConnector" presStyleLbl="node4" presStyleIdx="2" presStyleCnt="4"/>
      <dgm:spPr/>
      <dgm:t>
        <a:bodyPr/>
        <a:lstStyle/>
        <a:p>
          <a:endParaRPr lang="en-US"/>
        </a:p>
      </dgm:t>
    </dgm:pt>
    <dgm:pt modelId="{F4E491A0-40B4-4E3A-AA01-1F8D48F6F15F}" type="pres">
      <dgm:prSet presAssocID="{FFFBA089-3378-41AF-82AC-7950DD9796D8}" presName="hierChild4" presStyleCnt="0"/>
      <dgm:spPr/>
      <dgm:t>
        <a:bodyPr/>
        <a:lstStyle/>
        <a:p>
          <a:endParaRPr lang="en-US"/>
        </a:p>
      </dgm:t>
    </dgm:pt>
    <dgm:pt modelId="{7B8E0E16-3317-4734-BA19-A7EB2DC81A68}" type="pres">
      <dgm:prSet presAssocID="{FFFBA089-3378-41AF-82AC-7950DD9796D8}" presName="hierChild5" presStyleCnt="0"/>
      <dgm:spPr/>
      <dgm:t>
        <a:bodyPr/>
        <a:lstStyle/>
        <a:p>
          <a:endParaRPr lang="en-US"/>
        </a:p>
      </dgm:t>
    </dgm:pt>
    <dgm:pt modelId="{1C75D251-874E-4451-9726-E07052870559}" type="pres">
      <dgm:prSet presAssocID="{3928C8A0-38B7-4BB9-AF3B-77A773712D2F}" presName="Name64" presStyleLbl="parChTrans1D4" presStyleIdx="3" presStyleCnt="4"/>
      <dgm:spPr/>
      <dgm:t>
        <a:bodyPr/>
        <a:lstStyle/>
        <a:p>
          <a:endParaRPr lang="en-US"/>
        </a:p>
      </dgm:t>
    </dgm:pt>
    <dgm:pt modelId="{A8852EDB-0F6C-4434-9A10-2B5EE14C348E}" type="pres">
      <dgm:prSet presAssocID="{F868D361-51A1-43D6-BEFF-F4C67ECB3D27}" presName="hierRoot2" presStyleCnt="0">
        <dgm:presLayoutVars>
          <dgm:hierBranch val="init"/>
        </dgm:presLayoutVars>
      </dgm:prSet>
      <dgm:spPr/>
      <dgm:t>
        <a:bodyPr/>
        <a:lstStyle/>
        <a:p>
          <a:endParaRPr lang="en-US"/>
        </a:p>
      </dgm:t>
    </dgm:pt>
    <dgm:pt modelId="{93D21BEB-5F98-4060-9FBA-E77E2DA3ABFB}" type="pres">
      <dgm:prSet presAssocID="{F868D361-51A1-43D6-BEFF-F4C67ECB3D27}" presName="rootComposite" presStyleCnt="0"/>
      <dgm:spPr/>
      <dgm:t>
        <a:bodyPr/>
        <a:lstStyle/>
        <a:p>
          <a:endParaRPr lang="en-US"/>
        </a:p>
      </dgm:t>
    </dgm:pt>
    <dgm:pt modelId="{40AE2B87-9F94-43FC-A543-D79A89086AD5}" type="pres">
      <dgm:prSet presAssocID="{F868D361-51A1-43D6-BEFF-F4C67ECB3D27}" presName="rootText" presStyleLbl="node4" presStyleIdx="3" presStyleCnt="4" custScaleY="287899" custLinFactNeighborX="-20064">
        <dgm:presLayoutVars>
          <dgm:chPref val="3"/>
        </dgm:presLayoutVars>
      </dgm:prSet>
      <dgm:spPr/>
      <dgm:t>
        <a:bodyPr/>
        <a:lstStyle/>
        <a:p>
          <a:endParaRPr lang="en-US"/>
        </a:p>
      </dgm:t>
    </dgm:pt>
    <dgm:pt modelId="{D22B9E72-DB99-4604-B5A6-8E5665B7832E}" type="pres">
      <dgm:prSet presAssocID="{F868D361-51A1-43D6-BEFF-F4C67ECB3D27}" presName="rootConnector" presStyleLbl="node4" presStyleIdx="3" presStyleCnt="4"/>
      <dgm:spPr/>
      <dgm:t>
        <a:bodyPr/>
        <a:lstStyle/>
        <a:p>
          <a:endParaRPr lang="en-US"/>
        </a:p>
      </dgm:t>
    </dgm:pt>
    <dgm:pt modelId="{BA3EF816-82AB-4A26-91E8-932A3CA2F8A0}" type="pres">
      <dgm:prSet presAssocID="{F868D361-51A1-43D6-BEFF-F4C67ECB3D27}" presName="hierChild4" presStyleCnt="0"/>
      <dgm:spPr/>
      <dgm:t>
        <a:bodyPr/>
        <a:lstStyle/>
        <a:p>
          <a:endParaRPr lang="en-US"/>
        </a:p>
      </dgm:t>
    </dgm:pt>
    <dgm:pt modelId="{8F406B92-C396-455B-B937-CA24AE12D641}" type="pres">
      <dgm:prSet presAssocID="{F868D361-51A1-43D6-BEFF-F4C67ECB3D27}" presName="hierChild5" presStyleCnt="0"/>
      <dgm:spPr/>
      <dgm:t>
        <a:bodyPr/>
        <a:lstStyle/>
        <a:p>
          <a:endParaRPr lang="en-US"/>
        </a:p>
      </dgm:t>
    </dgm:pt>
    <dgm:pt modelId="{784965D4-1EDD-40B5-BA8E-5F4047675DDC}" type="pres">
      <dgm:prSet presAssocID="{03BA556A-936B-4739-BB42-DE7CADAD8AF3}" presName="hierChild5" presStyleCnt="0"/>
      <dgm:spPr/>
      <dgm:t>
        <a:bodyPr/>
        <a:lstStyle/>
        <a:p>
          <a:endParaRPr lang="en-US"/>
        </a:p>
      </dgm:t>
    </dgm:pt>
    <dgm:pt modelId="{EB10C8C6-A1E0-433B-A8D4-014E4B297CB2}" type="pres">
      <dgm:prSet presAssocID="{ED8608BB-24E2-4C21-A762-3B846F54ED0C}" presName="hierChild5" presStyleCnt="0"/>
      <dgm:spPr/>
      <dgm:t>
        <a:bodyPr/>
        <a:lstStyle/>
        <a:p>
          <a:endParaRPr lang="en-US"/>
        </a:p>
      </dgm:t>
    </dgm:pt>
    <dgm:pt modelId="{00394F4A-1D92-429B-A511-44CF7D0634C0}" type="pres">
      <dgm:prSet presAssocID="{0F0EB19A-FC6A-4AE0-9F51-4EA73094C54D}" presName="hierChild5" presStyleCnt="0"/>
      <dgm:spPr/>
      <dgm:t>
        <a:bodyPr/>
        <a:lstStyle/>
        <a:p>
          <a:endParaRPr lang="en-US"/>
        </a:p>
      </dgm:t>
    </dgm:pt>
    <dgm:pt modelId="{6B4C7D9A-131F-437F-85AF-CC21F61BA7DD}" type="pres">
      <dgm:prSet presAssocID="{A0686967-57DA-461D-B67F-BE3D0A0E7422}" presName="hierChild3" presStyleCnt="0"/>
      <dgm:spPr/>
      <dgm:t>
        <a:bodyPr/>
        <a:lstStyle/>
        <a:p>
          <a:endParaRPr lang="en-US"/>
        </a:p>
      </dgm:t>
    </dgm:pt>
    <dgm:pt modelId="{087E7967-0FCC-40C5-AB47-D351C5258A6E}" type="pres">
      <dgm:prSet presAssocID="{89815AA6-2E46-4E80-9743-6AF2EF519496}" presName="Name115" presStyleLbl="parChTrans1D2" presStyleIdx="3" presStyleCnt="4"/>
      <dgm:spPr/>
      <dgm:t>
        <a:bodyPr/>
        <a:lstStyle/>
        <a:p>
          <a:endParaRPr lang="en-US"/>
        </a:p>
      </dgm:t>
    </dgm:pt>
    <dgm:pt modelId="{6F84FDDE-6CAB-4B38-AEAE-DBADB26EE9EE}" type="pres">
      <dgm:prSet presAssocID="{1CA93FF4-3AB1-4EF6-842A-B0B467B909B1}" presName="hierRoot3" presStyleCnt="0">
        <dgm:presLayoutVars>
          <dgm:hierBranch val="init"/>
        </dgm:presLayoutVars>
      </dgm:prSet>
      <dgm:spPr/>
      <dgm:t>
        <a:bodyPr/>
        <a:lstStyle/>
        <a:p>
          <a:endParaRPr lang="en-US"/>
        </a:p>
      </dgm:t>
    </dgm:pt>
    <dgm:pt modelId="{70A2D937-0074-45DC-B259-F4D32FC2048A}" type="pres">
      <dgm:prSet presAssocID="{1CA93FF4-3AB1-4EF6-842A-B0B467B909B1}" presName="rootComposite3" presStyleCnt="0"/>
      <dgm:spPr/>
      <dgm:t>
        <a:bodyPr/>
        <a:lstStyle/>
        <a:p>
          <a:endParaRPr lang="en-US"/>
        </a:p>
      </dgm:t>
    </dgm:pt>
    <dgm:pt modelId="{98E62CA3-94A2-45FC-98AE-EA3244408BF2}" type="pres">
      <dgm:prSet presAssocID="{1CA93FF4-3AB1-4EF6-842A-B0B467B909B1}" presName="rootText3" presStyleLbl="asst1" presStyleIdx="0" presStyleCnt="1" custScaleY="232900" custLinFactNeighborX="-20064">
        <dgm:presLayoutVars>
          <dgm:chPref val="3"/>
        </dgm:presLayoutVars>
      </dgm:prSet>
      <dgm:spPr/>
      <dgm:t>
        <a:bodyPr/>
        <a:lstStyle/>
        <a:p>
          <a:endParaRPr lang="en-US"/>
        </a:p>
      </dgm:t>
    </dgm:pt>
    <dgm:pt modelId="{4A6F1CA2-B12C-4023-ADE7-580A14D1A4CF}" type="pres">
      <dgm:prSet presAssocID="{1CA93FF4-3AB1-4EF6-842A-B0B467B909B1}" presName="rootConnector3" presStyleLbl="asst1" presStyleIdx="0" presStyleCnt="1"/>
      <dgm:spPr/>
      <dgm:t>
        <a:bodyPr/>
        <a:lstStyle/>
        <a:p>
          <a:endParaRPr lang="en-US"/>
        </a:p>
      </dgm:t>
    </dgm:pt>
    <dgm:pt modelId="{AE1297F4-A2AC-4368-9B42-364938913541}" type="pres">
      <dgm:prSet presAssocID="{1CA93FF4-3AB1-4EF6-842A-B0B467B909B1}" presName="hierChild6" presStyleCnt="0"/>
      <dgm:spPr/>
      <dgm:t>
        <a:bodyPr/>
        <a:lstStyle/>
        <a:p>
          <a:endParaRPr lang="en-US"/>
        </a:p>
      </dgm:t>
    </dgm:pt>
    <dgm:pt modelId="{BA3D830D-C9C4-49FE-BA8B-877DB4B6CA86}" type="pres">
      <dgm:prSet presAssocID="{1CA93FF4-3AB1-4EF6-842A-B0B467B909B1}" presName="hierChild7" presStyleCnt="0"/>
      <dgm:spPr/>
      <dgm:t>
        <a:bodyPr/>
        <a:lstStyle/>
        <a:p>
          <a:endParaRPr lang="en-US"/>
        </a:p>
      </dgm:t>
    </dgm:pt>
  </dgm:ptLst>
  <dgm:cxnLst>
    <dgm:cxn modelId="{28911459-BCBF-485D-9A21-64BF28148172}" srcId="{0F0EB19A-FC6A-4AE0-9F51-4EA73094C54D}" destId="{ED8608BB-24E2-4C21-A762-3B846F54ED0C}" srcOrd="1" destOrd="0" parTransId="{B56800D9-304C-4BAA-8076-6AE66506EF19}" sibTransId="{CC0B8EBE-D5DD-421C-BD77-6943CA974506}"/>
    <dgm:cxn modelId="{4139D6AA-A33F-4A8C-ABDC-17A6A366703F}" type="presOf" srcId="{0F0EB19A-FC6A-4AE0-9F51-4EA73094C54D}" destId="{27D67013-9D2D-4DB5-B668-31C34EF8F409}" srcOrd="1" destOrd="0" presId="urn:microsoft.com/office/officeart/2009/3/layout/HorizontalOrganizationChart"/>
    <dgm:cxn modelId="{EC569806-B11E-4553-80A4-DEFB263D4B8A}" type="presOf" srcId="{F868D361-51A1-43D6-BEFF-F4C67ECB3D27}" destId="{40AE2B87-9F94-43FC-A543-D79A89086AD5}" srcOrd="0" destOrd="0" presId="urn:microsoft.com/office/officeart/2009/3/layout/HorizontalOrganizationChart"/>
    <dgm:cxn modelId="{877360A2-5358-46FD-93D1-1C05E4DEA75E}" srcId="{ED8608BB-24E2-4C21-A762-3B846F54ED0C}" destId="{03BA556A-936B-4739-BB42-DE7CADAD8AF3}" srcOrd="1" destOrd="0" parTransId="{A7251DD4-375A-4447-A654-7CB5E48D97FC}" sibTransId="{6E0624B9-E7BD-4C7A-9696-C3CEB2D3137F}"/>
    <dgm:cxn modelId="{A65F4D4A-B8DD-41A7-950A-1D5858DA5B0D}" type="presOf" srcId="{BBD34CF3-7562-49C7-A406-0C9333DDA91E}" destId="{3EEEF980-556A-4FF7-9C54-F7F72B83991A}" srcOrd="0" destOrd="0" presId="urn:microsoft.com/office/officeart/2009/3/layout/HorizontalOrganizationChart"/>
    <dgm:cxn modelId="{77D74742-F6EE-45A6-A80C-29F5B4A475B3}" srcId="{A0686967-57DA-461D-B67F-BE3D0A0E7422}" destId="{BF867C5A-336E-4502-86CF-2AE26AFE375D}" srcOrd="1" destOrd="0" parTransId="{7A2B7EE0-7192-4ADA-B92E-A0106D995318}" sibTransId="{A413F40B-E7E2-4B1E-B58C-1D7EBB8C2EAB}"/>
    <dgm:cxn modelId="{14828DF0-3CFB-46EC-8093-5B1F95A1F552}" type="presOf" srcId="{7A2B7EE0-7192-4ADA-B92E-A0106D995318}" destId="{2A12960A-9938-4454-83BF-3D84F87EBF83}" srcOrd="0" destOrd="0" presId="urn:microsoft.com/office/officeart/2009/3/layout/HorizontalOrganizationChart"/>
    <dgm:cxn modelId="{AFD778E3-32F6-4899-A3EE-69CC74D99A19}" type="presOf" srcId="{0F0EB19A-FC6A-4AE0-9F51-4EA73094C54D}" destId="{A59B6F47-158B-4F28-A211-0C44DFD2ED2A}" srcOrd="0" destOrd="0" presId="urn:microsoft.com/office/officeart/2009/3/layout/HorizontalOrganizationChart"/>
    <dgm:cxn modelId="{689F28F9-6C7A-4C18-B77B-4454CE18A8AF}" srcId="{ED8608BB-24E2-4C21-A762-3B846F54ED0C}" destId="{88451A82-06AE-42E1-9E69-17C14ED48386}" srcOrd="0" destOrd="0" parTransId="{EA74F9A8-41FF-4DE7-BAB0-CE2993ED8EF6}" sibTransId="{DB451A73-6911-4E48-BAC1-A4E3C5FA736B}"/>
    <dgm:cxn modelId="{075DF7E0-44A2-4233-AD4F-F32B7FBD8B8C}" srcId="{A0686967-57DA-461D-B67F-BE3D0A0E7422}" destId="{1CA93FF4-3AB1-4EF6-842A-B0B467B909B1}" srcOrd="0" destOrd="0" parTransId="{89815AA6-2E46-4E80-9743-6AF2EF519496}" sibTransId="{3DECF055-52E2-429A-9B5C-6ADF2B83F624}"/>
    <dgm:cxn modelId="{200F4D02-8650-4B45-8FE7-CBB40E3B455B}" type="presOf" srcId="{F868D361-51A1-43D6-BEFF-F4C67ECB3D27}" destId="{D22B9E72-DB99-4604-B5A6-8E5665B7832E}" srcOrd="1" destOrd="0" presId="urn:microsoft.com/office/officeart/2009/3/layout/HorizontalOrganizationChart"/>
    <dgm:cxn modelId="{B994DE63-B898-4AB1-B700-0269DA681E7B}" type="presOf" srcId="{BF867C5A-336E-4502-86CF-2AE26AFE375D}" destId="{A46EBB01-3A26-443F-82FB-0DC8434D6982}" srcOrd="1" destOrd="0" presId="urn:microsoft.com/office/officeart/2009/3/layout/HorizontalOrganizationChart"/>
    <dgm:cxn modelId="{F10D3CBB-E99B-4864-A827-AA4393837ADC}" type="presOf" srcId="{88451A82-06AE-42E1-9E69-17C14ED48386}" destId="{1F163FFF-9234-448B-92B8-5671A2D5ED10}" srcOrd="0" destOrd="0" presId="urn:microsoft.com/office/officeart/2009/3/layout/HorizontalOrganizationChart"/>
    <dgm:cxn modelId="{6FC8B79C-63D6-48C5-8BB9-10D3A03A0A43}" type="presOf" srcId="{CDBDB990-278F-48B6-9DC5-28137BB6AC25}" destId="{C6D03647-1509-4795-AD75-42AC49A444A5}" srcOrd="0" destOrd="0" presId="urn:microsoft.com/office/officeart/2009/3/layout/HorizontalOrganizationChart"/>
    <dgm:cxn modelId="{323E0257-B2DB-4FD5-8D5E-E23AAEFAEAF3}" type="presOf" srcId="{B5A09410-BD1B-43B1-9DEE-CF941F1A6CEE}" destId="{9C97F3F6-FDFF-4130-A1C1-493F98A896DB}" srcOrd="1" destOrd="0" presId="urn:microsoft.com/office/officeart/2009/3/layout/HorizontalOrganizationChart"/>
    <dgm:cxn modelId="{D3CC2838-F9CC-4D24-BD83-8F07D4D7807A}" srcId="{03BA556A-936B-4739-BB42-DE7CADAD8AF3}" destId="{FFFBA089-3378-41AF-82AC-7950DD9796D8}" srcOrd="0" destOrd="0" parTransId="{BBD34CF3-7562-49C7-A406-0C9333DDA91E}" sibTransId="{5D8124AB-1946-4F71-8BDB-1C5DDE5E7CE5}"/>
    <dgm:cxn modelId="{51C9ED23-2527-459E-8790-3CA597A8628E}" type="presOf" srcId="{45D98E86-FB2E-428E-9D0D-C6382E0AE7D8}" destId="{DAE20A3D-A347-4039-8143-A7582F21556C}" srcOrd="0" destOrd="0" presId="urn:microsoft.com/office/officeart/2009/3/layout/HorizontalOrganizationChart"/>
    <dgm:cxn modelId="{07722380-331B-4A18-9DB2-BC6575B99DDF}" type="presOf" srcId="{1CA93FF4-3AB1-4EF6-842A-B0B467B909B1}" destId="{4A6F1CA2-B12C-4023-ADE7-580A14D1A4CF}" srcOrd="1" destOrd="0" presId="urn:microsoft.com/office/officeart/2009/3/layout/HorizontalOrganizationChart"/>
    <dgm:cxn modelId="{B7E21954-F311-450B-9035-4B83CFFC25D0}" srcId="{A0686967-57DA-461D-B67F-BE3D0A0E7422}" destId="{BC972AFA-4FBA-4B74-9C9A-49AD291E15D8}" srcOrd="2" destOrd="0" parTransId="{CDBDB990-278F-48B6-9DC5-28137BB6AC25}" sibTransId="{46854990-1D9F-4801-A016-20FC4E62450E}"/>
    <dgm:cxn modelId="{CDC9DC69-BCA3-447A-BD51-E9C60DEF71E8}" type="presOf" srcId="{A0686967-57DA-461D-B67F-BE3D0A0E7422}" destId="{540FA088-5300-4E21-8D7B-BC9355BC9E7C}" srcOrd="0" destOrd="0" presId="urn:microsoft.com/office/officeart/2009/3/layout/HorizontalOrganizationChart"/>
    <dgm:cxn modelId="{AE79B59D-B11B-4A38-BEA5-8B0672C6F416}" type="presOf" srcId="{A0686967-57DA-461D-B67F-BE3D0A0E7422}" destId="{38E3474C-EE28-40CC-84C3-F634B59FB68C}" srcOrd="1" destOrd="0" presId="urn:microsoft.com/office/officeart/2009/3/layout/HorizontalOrganizationChart"/>
    <dgm:cxn modelId="{6D858A1B-C79D-4700-BE67-5F1418271A1F}" srcId="{F21A5006-9407-4F59-A05C-4B1DE4950E45}" destId="{A0686967-57DA-461D-B67F-BE3D0A0E7422}" srcOrd="0" destOrd="0" parTransId="{135EED70-0B47-4997-B877-43B777A17E2E}" sibTransId="{9C5CE75A-8180-43D4-88E4-E7981C30CEBA}"/>
    <dgm:cxn modelId="{24E49C95-9D23-433E-BE51-BEB77CF6E14D}" type="presOf" srcId="{03BA556A-936B-4739-BB42-DE7CADAD8AF3}" destId="{40BD9419-67CC-40C1-8384-25BD6403B0A6}" srcOrd="0" destOrd="0" presId="urn:microsoft.com/office/officeart/2009/3/layout/HorizontalOrganizationChart"/>
    <dgm:cxn modelId="{FFF66833-EBCB-4BE3-B61D-ED07A9C86918}" type="presOf" srcId="{BC972AFA-4FBA-4B74-9C9A-49AD291E15D8}" destId="{D8A0B4BF-9954-49FF-B122-E1C555E8BED1}" srcOrd="1" destOrd="0" presId="urn:microsoft.com/office/officeart/2009/3/layout/HorizontalOrganizationChart"/>
    <dgm:cxn modelId="{5E63B436-91C0-43E4-8523-47979AA73349}" type="presOf" srcId="{ED8608BB-24E2-4C21-A762-3B846F54ED0C}" destId="{FC7C3E06-5660-4680-AAA9-A4806517C9D8}" srcOrd="1" destOrd="0" presId="urn:microsoft.com/office/officeart/2009/3/layout/HorizontalOrganizationChart"/>
    <dgm:cxn modelId="{795D30FF-74FF-4ABE-AA3D-8BC146B3A126}" srcId="{0F0EB19A-FC6A-4AE0-9F51-4EA73094C54D}" destId="{B5A09410-BD1B-43B1-9DEE-CF941F1A6CEE}" srcOrd="0" destOrd="0" parTransId="{45D98E86-FB2E-428E-9D0D-C6382E0AE7D8}" sibTransId="{5D015E6A-9776-41E9-9EB2-4769E7C9F9A3}"/>
    <dgm:cxn modelId="{F65DD518-749B-4D35-A2C5-A583558DED73}" type="presOf" srcId="{FFFBA089-3378-41AF-82AC-7950DD9796D8}" destId="{BE3FDC60-48F7-4E52-B42C-36ADF823539C}" srcOrd="0" destOrd="0" presId="urn:microsoft.com/office/officeart/2009/3/layout/HorizontalOrganizationChart"/>
    <dgm:cxn modelId="{19E63500-52C7-4C7E-9057-6149FD5A69AB}" type="presOf" srcId="{B56800D9-304C-4BAA-8076-6AE66506EF19}" destId="{DFB668B1-203C-41BD-A526-B2BC0D5717C4}" srcOrd="0" destOrd="0" presId="urn:microsoft.com/office/officeart/2009/3/layout/HorizontalOrganizationChart"/>
    <dgm:cxn modelId="{A1FF1870-04D3-4AC8-998A-5C92E26FAB99}" type="presOf" srcId="{1CA93FF4-3AB1-4EF6-842A-B0B467B909B1}" destId="{98E62CA3-94A2-45FC-98AE-EA3244408BF2}" srcOrd="0" destOrd="0" presId="urn:microsoft.com/office/officeart/2009/3/layout/HorizontalOrganizationChart"/>
    <dgm:cxn modelId="{04BA2047-B4B0-4D90-AFB4-06ADD1C2E552}" type="presOf" srcId="{03BA556A-936B-4739-BB42-DE7CADAD8AF3}" destId="{1E5DDCCE-6AC9-4D38-B89B-913BFC38390E}" srcOrd="1" destOrd="0" presId="urn:microsoft.com/office/officeart/2009/3/layout/HorizontalOrganizationChart"/>
    <dgm:cxn modelId="{63DCC8A5-9413-426D-9C1C-69234BAC7BC1}" type="presOf" srcId="{2A3D62DE-F902-4585-BEDB-1016900B83A7}" destId="{833DBCD9-4294-42C3-8C05-0518EAB3255D}" srcOrd="0" destOrd="0" presId="urn:microsoft.com/office/officeart/2009/3/layout/HorizontalOrganizationChart"/>
    <dgm:cxn modelId="{D787DE5C-27CF-4ADE-A465-1F8C4BD49F32}" srcId="{A0686967-57DA-461D-B67F-BE3D0A0E7422}" destId="{0F0EB19A-FC6A-4AE0-9F51-4EA73094C54D}" srcOrd="3" destOrd="0" parTransId="{2A3D62DE-F902-4585-BEDB-1016900B83A7}" sibTransId="{85B496A6-0DC9-4EC9-80E9-42807377AB1D}"/>
    <dgm:cxn modelId="{2D8B3679-6540-4D0B-B8B1-5F50CCCA1078}" srcId="{03BA556A-936B-4739-BB42-DE7CADAD8AF3}" destId="{F868D361-51A1-43D6-BEFF-F4C67ECB3D27}" srcOrd="1" destOrd="0" parTransId="{3928C8A0-38B7-4BB9-AF3B-77A773712D2F}" sibTransId="{3E06F13A-0D84-4633-A81D-3008D7CE51DE}"/>
    <dgm:cxn modelId="{112E0636-CC1D-4897-ADC4-52B3468629D3}" type="presOf" srcId="{F21A5006-9407-4F59-A05C-4B1DE4950E45}" destId="{226A0E0A-192D-48F5-9401-BFAD973672FC}" srcOrd="0" destOrd="0" presId="urn:microsoft.com/office/officeart/2009/3/layout/HorizontalOrganizationChart"/>
    <dgm:cxn modelId="{944CE56E-B86C-4CF2-83C2-5FE74CFE9D42}" type="presOf" srcId="{A7251DD4-375A-4447-A654-7CB5E48D97FC}" destId="{60D65E4C-7881-4530-90A5-1F743F925349}" srcOrd="0" destOrd="0" presId="urn:microsoft.com/office/officeart/2009/3/layout/HorizontalOrganizationChart"/>
    <dgm:cxn modelId="{745332F3-2DBB-4DD2-8F0B-D9713ED3852D}" type="presOf" srcId="{89815AA6-2E46-4E80-9743-6AF2EF519496}" destId="{087E7967-0FCC-40C5-AB47-D351C5258A6E}" srcOrd="0" destOrd="0" presId="urn:microsoft.com/office/officeart/2009/3/layout/HorizontalOrganizationChart"/>
    <dgm:cxn modelId="{C84BE251-7C6F-4CCB-B9DF-AB4F90C4CC62}" type="presOf" srcId="{88451A82-06AE-42E1-9E69-17C14ED48386}" destId="{8A62EF32-0241-4159-9335-3EEFE23841B7}" srcOrd="1" destOrd="0" presId="urn:microsoft.com/office/officeart/2009/3/layout/HorizontalOrganizationChart"/>
    <dgm:cxn modelId="{057E2C5D-3D85-4376-B049-6A497C910BD4}" type="presOf" srcId="{EA74F9A8-41FF-4DE7-BAB0-CE2993ED8EF6}" destId="{5898BDD5-C2A5-4513-AA87-D2AC81174AB0}" srcOrd="0" destOrd="0" presId="urn:microsoft.com/office/officeart/2009/3/layout/HorizontalOrganizationChart"/>
    <dgm:cxn modelId="{F99D11F9-E046-4F0C-889E-1EFEA6992E6B}" type="presOf" srcId="{B5A09410-BD1B-43B1-9DEE-CF941F1A6CEE}" destId="{07C7D176-E68C-43F7-8D45-89F13AD9052B}" srcOrd="0" destOrd="0" presId="urn:microsoft.com/office/officeart/2009/3/layout/HorizontalOrganizationChart"/>
    <dgm:cxn modelId="{1591C573-1CCB-4D8B-9459-586F704D4174}" type="presOf" srcId="{FFFBA089-3378-41AF-82AC-7950DD9796D8}" destId="{C6EBCFF9-D203-4EC5-A807-3AB03D8A24F2}" srcOrd="1" destOrd="0" presId="urn:microsoft.com/office/officeart/2009/3/layout/HorizontalOrganizationChart"/>
    <dgm:cxn modelId="{105C3974-90F1-4D8E-AD6F-732893BC2503}" type="presOf" srcId="{BC972AFA-4FBA-4B74-9C9A-49AD291E15D8}" destId="{015AB9FF-0267-456A-B729-20E8D36F779E}" srcOrd="0" destOrd="0" presId="urn:microsoft.com/office/officeart/2009/3/layout/HorizontalOrganizationChart"/>
    <dgm:cxn modelId="{9C4A91B0-48D3-4E78-A878-1E0B67E53787}" type="presOf" srcId="{3928C8A0-38B7-4BB9-AF3B-77A773712D2F}" destId="{1C75D251-874E-4451-9726-E07052870559}" srcOrd="0" destOrd="0" presId="urn:microsoft.com/office/officeart/2009/3/layout/HorizontalOrganizationChart"/>
    <dgm:cxn modelId="{9DE9A995-D547-4CEE-B9E4-847F88BD1E59}" type="presOf" srcId="{BF867C5A-336E-4502-86CF-2AE26AFE375D}" destId="{00C3B095-4745-4322-87D7-65A813065A05}" srcOrd="0" destOrd="0" presId="urn:microsoft.com/office/officeart/2009/3/layout/HorizontalOrganizationChart"/>
    <dgm:cxn modelId="{B3C83713-54A3-40CB-81F8-868B1A979A5B}" type="presOf" srcId="{ED8608BB-24E2-4C21-A762-3B846F54ED0C}" destId="{FE2005CA-6BF5-47FA-A6FA-CD74F9148166}" srcOrd="0" destOrd="0" presId="urn:microsoft.com/office/officeart/2009/3/layout/HorizontalOrganizationChart"/>
    <dgm:cxn modelId="{8F194CEC-3441-4F39-B015-35DFD7FDE7D6}" type="presParOf" srcId="{226A0E0A-192D-48F5-9401-BFAD973672FC}" destId="{8C280C3B-5747-40B8-AE16-C0BC78572B1F}" srcOrd="0" destOrd="0" presId="urn:microsoft.com/office/officeart/2009/3/layout/HorizontalOrganizationChart"/>
    <dgm:cxn modelId="{F2FE972F-F59D-4086-BB36-45A1E4988617}" type="presParOf" srcId="{8C280C3B-5747-40B8-AE16-C0BC78572B1F}" destId="{D987571E-8B6E-4325-8CD1-A15B8CA0FD0B}" srcOrd="0" destOrd="0" presId="urn:microsoft.com/office/officeart/2009/3/layout/HorizontalOrganizationChart"/>
    <dgm:cxn modelId="{938A06C2-5D54-4DD8-8074-B142985B61AD}" type="presParOf" srcId="{D987571E-8B6E-4325-8CD1-A15B8CA0FD0B}" destId="{540FA088-5300-4E21-8D7B-BC9355BC9E7C}" srcOrd="0" destOrd="0" presId="urn:microsoft.com/office/officeart/2009/3/layout/HorizontalOrganizationChart"/>
    <dgm:cxn modelId="{27D9541D-F6FF-40F1-8BC9-65D4F7D91A47}" type="presParOf" srcId="{D987571E-8B6E-4325-8CD1-A15B8CA0FD0B}" destId="{38E3474C-EE28-40CC-84C3-F634B59FB68C}" srcOrd="1" destOrd="0" presId="urn:microsoft.com/office/officeart/2009/3/layout/HorizontalOrganizationChart"/>
    <dgm:cxn modelId="{A5716EC8-D452-4727-9BE4-99AC1C494875}" type="presParOf" srcId="{8C280C3B-5747-40B8-AE16-C0BC78572B1F}" destId="{253CF771-F69A-4273-AC14-12F7B5C345F3}" srcOrd="1" destOrd="0" presId="urn:microsoft.com/office/officeart/2009/3/layout/HorizontalOrganizationChart"/>
    <dgm:cxn modelId="{1A4E918C-0147-4475-A63B-9F1409318045}" type="presParOf" srcId="{253CF771-F69A-4273-AC14-12F7B5C345F3}" destId="{2A12960A-9938-4454-83BF-3D84F87EBF83}" srcOrd="0" destOrd="0" presId="urn:microsoft.com/office/officeart/2009/3/layout/HorizontalOrganizationChart"/>
    <dgm:cxn modelId="{33B1B640-2255-4D45-9B3D-A35F7E286268}" type="presParOf" srcId="{253CF771-F69A-4273-AC14-12F7B5C345F3}" destId="{33B4E5C4-CE78-4D80-9D86-D95C578D7DDE}" srcOrd="1" destOrd="0" presId="urn:microsoft.com/office/officeart/2009/3/layout/HorizontalOrganizationChart"/>
    <dgm:cxn modelId="{9ADB760B-39E9-4DDD-AB2A-EF243211BDA1}" type="presParOf" srcId="{33B4E5C4-CE78-4D80-9D86-D95C578D7DDE}" destId="{66B293F1-74E0-4650-9E76-9A083D01E0E3}" srcOrd="0" destOrd="0" presId="urn:microsoft.com/office/officeart/2009/3/layout/HorizontalOrganizationChart"/>
    <dgm:cxn modelId="{E69E69B9-6501-491C-80EC-2E82A4D52F30}" type="presParOf" srcId="{66B293F1-74E0-4650-9E76-9A083D01E0E3}" destId="{00C3B095-4745-4322-87D7-65A813065A05}" srcOrd="0" destOrd="0" presId="urn:microsoft.com/office/officeart/2009/3/layout/HorizontalOrganizationChart"/>
    <dgm:cxn modelId="{2631354D-A626-4FDA-8384-2D49AAB73267}" type="presParOf" srcId="{66B293F1-74E0-4650-9E76-9A083D01E0E3}" destId="{A46EBB01-3A26-443F-82FB-0DC8434D6982}" srcOrd="1" destOrd="0" presId="urn:microsoft.com/office/officeart/2009/3/layout/HorizontalOrganizationChart"/>
    <dgm:cxn modelId="{6426137E-2294-44C1-BD37-B5C5C5C9D22D}" type="presParOf" srcId="{33B4E5C4-CE78-4D80-9D86-D95C578D7DDE}" destId="{BC41A7A7-597E-4CEF-86B9-D48DD15AE976}" srcOrd="1" destOrd="0" presId="urn:microsoft.com/office/officeart/2009/3/layout/HorizontalOrganizationChart"/>
    <dgm:cxn modelId="{8AC55022-C637-4263-BFD1-0DA64B9D511D}" type="presParOf" srcId="{33B4E5C4-CE78-4D80-9D86-D95C578D7DDE}" destId="{EC0AAED0-5612-4DBA-9846-FC9E631BC9DF}" srcOrd="2" destOrd="0" presId="urn:microsoft.com/office/officeart/2009/3/layout/HorizontalOrganizationChart"/>
    <dgm:cxn modelId="{76F56D76-4DF9-4348-857C-9C4D911737D7}" type="presParOf" srcId="{253CF771-F69A-4273-AC14-12F7B5C345F3}" destId="{C6D03647-1509-4795-AD75-42AC49A444A5}" srcOrd="2" destOrd="0" presId="urn:microsoft.com/office/officeart/2009/3/layout/HorizontalOrganizationChart"/>
    <dgm:cxn modelId="{8262F9FA-A955-4EF1-BC47-7B4FCACC20C9}" type="presParOf" srcId="{253CF771-F69A-4273-AC14-12F7B5C345F3}" destId="{9EE3CAB8-A55C-45D5-8CC3-57E186871BD7}" srcOrd="3" destOrd="0" presId="urn:microsoft.com/office/officeart/2009/3/layout/HorizontalOrganizationChart"/>
    <dgm:cxn modelId="{8C8A9B5C-4FB0-4F64-ADD0-44B7D6AC7BCD}" type="presParOf" srcId="{9EE3CAB8-A55C-45D5-8CC3-57E186871BD7}" destId="{059C9F94-91D8-4866-854D-5ACF8D74D221}" srcOrd="0" destOrd="0" presId="urn:microsoft.com/office/officeart/2009/3/layout/HorizontalOrganizationChart"/>
    <dgm:cxn modelId="{9B32EC03-78C3-4D60-8543-7FB6CF5FE421}" type="presParOf" srcId="{059C9F94-91D8-4866-854D-5ACF8D74D221}" destId="{015AB9FF-0267-456A-B729-20E8D36F779E}" srcOrd="0" destOrd="0" presId="urn:microsoft.com/office/officeart/2009/3/layout/HorizontalOrganizationChart"/>
    <dgm:cxn modelId="{69FA67DF-65F7-4B9A-8BAA-C03DBFDE4949}" type="presParOf" srcId="{059C9F94-91D8-4866-854D-5ACF8D74D221}" destId="{D8A0B4BF-9954-49FF-B122-E1C555E8BED1}" srcOrd="1" destOrd="0" presId="urn:microsoft.com/office/officeart/2009/3/layout/HorizontalOrganizationChart"/>
    <dgm:cxn modelId="{A22A49CF-1689-4866-8259-89092CC7BF8C}" type="presParOf" srcId="{9EE3CAB8-A55C-45D5-8CC3-57E186871BD7}" destId="{D595B52C-2668-41CF-B60F-822E119B4B6A}" srcOrd="1" destOrd="0" presId="urn:microsoft.com/office/officeart/2009/3/layout/HorizontalOrganizationChart"/>
    <dgm:cxn modelId="{931FDB71-25CF-4021-BBAE-A421C68D2BD9}" type="presParOf" srcId="{9EE3CAB8-A55C-45D5-8CC3-57E186871BD7}" destId="{C127708B-0671-4B9C-84F1-20AD37A0D483}" srcOrd="2" destOrd="0" presId="urn:microsoft.com/office/officeart/2009/3/layout/HorizontalOrganizationChart"/>
    <dgm:cxn modelId="{1DE162BC-A558-4691-9420-5DF8CB33D4DF}" type="presParOf" srcId="{253CF771-F69A-4273-AC14-12F7B5C345F3}" destId="{833DBCD9-4294-42C3-8C05-0518EAB3255D}" srcOrd="4" destOrd="0" presId="urn:microsoft.com/office/officeart/2009/3/layout/HorizontalOrganizationChart"/>
    <dgm:cxn modelId="{623FB456-0FAA-40BB-9CEB-CF6234DD105F}" type="presParOf" srcId="{253CF771-F69A-4273-AC14-12F7B5C345F3}" destId="{0913FEEA-DCEB-43E7-AC85-E5C99B1581AE}" srcOrd="5" destOrd="0" presId="urn:microsoft.com/office/officeart/2009/3/layout/HorizontalOrganizationChart"/>
    <dgm:cxn modelId="{341F5626-F035-495B-BEFA-9BAD19145C05}" type="presParOf" srcId="{0913FEEA-DCEB-43E7-AC85-E5C99B1581AE}" destId="{41EBFDD6-8CA8-4F73-88B7-0F06C31E5BED}" srcOrd="0" destOrd="0" presId="urn:microsoft.com/office/officeart/2009/3/layout/HorizontalOrganizationChart"/>
    <dgm:cxn modelId="{46B08974-7FAF-44E7-A2EA-49DB86778998}" type="presParOf" srcId="{41EBFDD6-8CA8-4F73-88B7-0F06C31E5BED}" destId="{A59B6F47-158B-4F28-A211-0C44DFD2ED2A}" srcOrd="0" destOrd="0" presId="urn:microsoft.com/office/officeart/2009/3/layout/HorizontalOrganizationChart"/>
    <dgm:cxn modelId="{8AD9092E-1919-4015-9698-4773DD29A9A8}" type="presParOf" srcId="{41EBFDD6-8CA8-4F73-88B7-0F06C31E5BED}" destId="{27D67013-9D2D-4DB5-B668-31C34EF8F409}" srcOrd="1" destOrd="0" presId="urn:microsoft.com/office/officeart/2009/3/layout/HorizontalOrganizationChart"/>
    <dgm:cxn modelId="{41568978-2744-4CE4-9DF3-9D116AB78018}" type="presParOf" srcId="{0913FEEA-DCEB-43E7-AC85-E5C99B1581AE}" destId="{449451DD-88B1-4209-BBF8-2F29A82DC144}" srcOrd="1" destOrd="0" presId="urn:microsoft.com/office/officeart/2009/3/layout/HorizontalOrganizationChart"/>
    <dgm:cxn modelId="{CEF1B724-A618-4C45-A4B3-4F4404CF864F}" type="presParOf" srcId="{449451DD-88B1-4209-BBF8-2F29A82DC144}" destId="{DAE20A3D-A347-4039-8143-A7582F21556C}" srcOrd="0" destOrd="0" presId="urn:microsoft.com/office/officeart/2009/3/layout/HorizontalOrganizationChart"/>
    <dgm:cxn modelId="{46719CBB-F74E-4334-B2EE-9694E2579837}" type="presParOf" srcId="{449451DD-88B1-4209-BBF8-2F29A82DC144}" destId="{BD2CE187-C49A-4B70-87AC-18988596C248}" srcOrd="1" destOrd="0" presId="urn:microsoft.com/office/officeart/2009/3/layout/HorizontalOrganizationChart"/>
    <dgm:cxn modelId="{EB9C8D7E-3B2D-492D-854F-F5E3F9DA0A8E}" type="presParOf" srcId="{BD2CE187-C49A-4B70-87AC-18988596C248}" destId="{39A4FEAB-825F-4082-A271-16D0AC7BA2D8}" srcOrd="0" destOrd="0" presId="urn:microsoft.com/office/officeart/2009/3/layout/HorizontalOrganizationChart"/>
    <dgm:cxn modelId="{FB1E9040-232C-4AF7-BB2F-A7B5A8DA0A3E}" type="presParOf" srcId="{39A4FEAB-825F-4082-A271-16D0AC7BA2D8}" destId="{07C7D176-E68C-43F7-8D45-89F13AD9052B}" srcOrd="0" destOrd="0" presId="urn:microsoft.com/office/officeart/2009/3/layout/HorizontalOrganizationChart"/>
    <dgm:cxn modelId="{B8F90ED6-2778-4E29-8178-1B7CE17A751E}" type="presParOf" srcId="{39A4FEAB-825F-4082-A271-16D0AC7BA2D8}" destId="{9C97F3F6-FDFF-4130-A1C1-493F98A896DB}" srcOrd="1" destOrd="0" presId="urn:microsoft.com/office/officeart/2009/3/layout/HorizontalOrganizationChart"/>
    <dgm:cxn modelId="{E181BA7B-5369-4C62-97BD-48A0E8C850C3}" type="presParOf" srcId="{BD2CE187-C49A-4B70-87AC-18988596C248}" destId="{556E42EC-B197-4EC9-986F-A78E1474CFB3}" srcOrd="1" destOrd="0" presId="urn:microsoft.com/office/officeart/2009/3/layout/HorizontalOrganizationChart"/>
    <dgm:cxn modelId="{4070DEBE-54A6-4B12-AE3B-00798734A3A0}" type="presParOf" srcId="{BD2CE187-C49A-4B70-87AC-18988596C248}" destId="{A63A4F1A-CF51-4CA9-88A7-FCDF3DBAC67D}" srcOrd="2" destOrd="0" presId="urn:microsoft.com/office/officeart/2009/3/layout/HorizontalOrganizationChart"/>
    <dgm:cxn modelId="{7F11E13D-571E-46DC-AB88-34BDD55AC179}" type="presParOf" srcId="{449451DD-88B1-4209-BBF8-2F29A82DC144}" destId="{DFB668B1-203C-41BD-A526-B2BC0D5717C4}" srcOrd="2" destOrd="0" presId="urn:microsoft.com/office/officeart/2009/3/layout/HorizontalOrganizationChart"/>
    <dgm:cxn modelId="{ECFCC3E2-E82F-4FF9-99CB-8CBDABF4B155}" type="presParOf" srcId="{449451DD-88B1-4209-BBF8-2F29A82DC144}" destId="{C94067FE-BEE8-4D81-B69F-799BA48513BA}" srcOrd="3" destOrd="0" presId="urn:microsoft.com/office/officeart/2009/3/layout/HorizontalOrganizationChart"/>
    <dgm:cxn modelId="{F9435E04-7A62-48A0-8236-B2798679BC8D}" type="presParOf" srcId="{C94067FE-BEE8-4D81-B69F-799BA48513BA}" destId="{0D965214-DD51-48FD-8064-3978F1C9111A}" srcOrd="0" destOrd="0" presId="urn:microsoft.com/office/officeart/2009/3/layout/HorizontalOrganizationChart"/>
    <dgm:cxn modelId="{8663D318-E34D-4D0B-8658-8E4A1C940654}" type="presParOf" srcId="{0D965214-DD51-48FD-8064-3978F1C9111A}" destId="{FE2005CA-6BF5-47FA-A6FA-CD74F9148166}" srcOrd="0" destOrd="0" presId="urn:microsoft.com/office/officeart/2009/3/layout/HorizontalOrganizationChart"/>
    <dgm:cxn modelId="{0DA80284-3168-428C-97C3-1B14CD4CC300}" type="presParOf" srcId="{0D965214-DD51-48FD-8064-3978F1C9111A}" destId="{FC7C3E06-5660-4680-AAA9-A4806517C9D8}" srcOrd="1" destOrd="0" presId="urn:microsoft.com/office/officeart/2009/3/layout/HorizontalOrganizationChart"/>
    <dgm:cxn modelId="{8EF37F1F-39EB-4048-B1E4-C0CF100DE7C9}" type="presParOf" srcId="{C94067FE-BEE8-4D81-B69F-799BA48513BA}" destId="{68EF24FC-97D6-4D6A-BA37-6803DA130964}" srcOrd="1" destOrd="0" presId="urn:microsoft.com/office/officeart/2009/3/layout/HorizontalOrganizationChart"/>
    <dgm:cxn modelId="{DD7C7264-4E5B-40D1-B263-E96037A7D3D5}" type="presParOf" srcId="{68EF24FC-97D6-4D6A-BA37-6803DA130964}" destId="{5898BDD5-C2A5-4513-AA87-D2AC81174AB0}" srcOrd="0" destOrd="0" presId="urn:microsoft.com/office/officeart/2009/3/layout/HorizontalOrganizationChart"/>
    <dgm:cxn modelId="{2DF68A07-E974-4A48-9E0C-9A3F0D5ADCCD}" type="presParOf" srcId="{68EF24FC-97D6-4D6A-BA37-6803DA130964}" destId="{35B1EF2C-49FA-45AC-B2F5-29FAFB727B82}" srcOrd="1" destOrd="0" presId="urn:microsoft.com/office/officeart/2009/3/layout/HorizontalOrganizationChart"/>
    <dgm:cxn modelId="{84FB3783-B064-4652-916B-A97A85A3D66F}" type="presParOf" srcId="{35B1EF2C-49FA-45AC-B2F5-29FAFB727B82}" destId="{F7C77DB4-CCBD-4668-BBA0-57D73E9D5228}" srcOrd="0" destOrd="0" presId="urn:microsoft.com/office/officeart/2009/3/layout/HorizontalOrganizationChart"/>
    <dgm:cxn modelId="{E81BC064-FA1F-4D0A-9F5D-94EE19706E08}" type="presParOf" srcId="{F7C77DB4-CCBD-4668-BBA0-57D73E9D5228}" destId="{1F163FFF-9234-448B-92B8-5671A2D5ED10}" srcOrd="0" destOrd="0" presId="urn:microsoft.com/office/officeart/2009/3/layout/HorizontalOrganizationChart"/>
    <dgm:cxn modelId="{8278DB05-8441-4EE5-82FB-0F5E09150225}" type="presParOf" srcId="{F7C77DB4-CCBD-4668-BBA0-57D73E9D5228}" destId="{8A62EF32-0241-4159-9335-3EEFE23841B7}" srcOrd="1" destOrd="0" presId="urn:microsoft.com/office/officeart/2009/3/layout/HorizontalOrganizationChart"/>
    <dgm:cxn modelId="{BBABB700-A3D1-4417-9382-72BC740B150E}" type="presParOf" srcId="{35B1EF2C-49FA-45AC-B2F5-29FAFB727B82}" destId="{17FB451D-919B-4035-81CB-E7E23FB1D566}" srcOrd="1" destOrd="0" presId="urn:microsoft.com/office/officeart/2009/3/layout/HorizontalOrganizationChart"/>
    <dgm:cxn modelId="{59E7E01C-DF3D-4E38-9407-90E6401CDAD8}" type="presParOf" srcId="{35B1EF2C-49FA-45AC-B2F5-29FAFB727B82}" destId="{011BFBFF-B9C8-4391-AB21-9804E9C870E0}" srcOrd="2" destOrd="0" presId="urn:microsoft.com/office/officeart/2009/3/layout/HorizontalOrganizationChart"/>
    <dgm:cxn modelId="{FBB62461-DD91-4FEA-BE7E-6EDFA116EEF2}" type="presParOf" srcId="{68EF24FC-97D6-4D6A-BA37-6803DA130964}" destId="{60D65E4C-7881-4530-90A5-1F743F925349}" srcOrd="2" destOrd="0" presId="urn:microsoft.com/office/officeart/2009/3/layout/HorizontalOrganizationChart"/>
    <dgm:cxn modelId="{B9BB0C77-C0DB-46CD-AA80-259BF00AA6ED}" type="presParOf" srcId="{68EF24FC-97D6-4D6A-BA37-6803DA130964}" destId="{A5A449C2-AAED-4917-9DAF-ADF9827586C3}" srcOrd="3" destOrd="0" presId="urn:microsoft.com/office/officeart/2009/3/layout/HorizontalOrganizationChart"/>
    <dgm:cxn modelId="{501D034A-345D-46FC-817A-9883985F5607}" type="presParOf" srcId="{A5A449C2-AAED-4917-9DAF-ADF9827586C3}" destId="{D4FBC1BE-38B6-459B-98E0-1AFFE83E4C4A}" srcOrd="0" destOrd="0" presId="urn:microsoft.com/office/officeart/2009/3/layout/HorizontalOrganizationChart"/>
    <dgm:cxn modelId="{8512A7BE-3515-40A7-8812-02AD48EFDABB}" type="presParOf" srcId="{D4FBC1BE-38B6-459B-98E0-1AFFE83E4C4A}" destId="{40BD9419-67CC-40C1-8384-25BD6403B0A6}" srcOrd="0" destOrd="0" presId="urn:microsoft.com/office/officeart/2009/3/layout/HorizontalOrganizationChart"/>
    <dgm:cxn modelId="{88ED75A0-3DA4-4EAA-BBE6-F45DC915FA73}" type="presParOf" srcId="{D4FBC1BE-38B6-459B-98E0-1AFFE83E4C4A}" destId="{1E5DDCCE-6AC9-4D38-B89B-913BFC38390E}" srcOrd="1" destOrd="0" presId="urn:microsoft.com/office/officeart/2009/3/layout/HorizontalOrganizationChart"/>
    <dgm:cxn modelId="{6B118A25-B015-4A01-A7B3-B8D685160E55}" type="presParOf" srcId="{A5A449C2-AAED-4917-9DAF-ADF9827586C3}" destId="{7DC7B072-4C58-498D-A963-917C26BC5519}" srcOrd="1" destOrd="0" presId="urn:microsoft.com/office/officeart/2009/3/layout/HorizontalOrganizationChart"/>
    <dgm:cxn modelId="{8FB55E42-C0B0-4344-9F40-3375E7FACA3B}" type="presParOf" srcId="{7DC7B072-4C58-498D-A963-917C26BC5519}" destId="{3EEEF980-556A-4FF7-9C54-F7F72B83991A}" srcOrd="0" destOrd="0" presId="urn:microsoft.com/office/officeart/2009/3/layout/HorizontalOrganizationChart"/>
    <dgm:cxn modelId="{422437AF-9339-471A-A446-F9E289770421}" type="presParOf" srcId="{7DC7B072-4C58-498D-A963-917C26BC5519}" destId="{99ECAB06-C97E-4708-BBF3-763811DD2CD7}" srcOrd="1" destOrd="0" presId="urn:microsoft.com/office/officeart/2009/3/layout/HorizontalOrganizationChart"/>
    <dgm:cxn modelId="{D6B121F9-BA44-4A33-8963-F649A11BAD11}" type="presParOf" srcId="{99ECAB06-C97E-4708-BBF3-763811DD2CD7}" destId="{682F0180-FB6C-4511-A511-8438E8ADBD29}" srcOrd="0" destOrd="0" presId="urn:microsoft.com/office/officeart/2009/3/layout/HorizontalOrganizationChart"/>
    <dgm:cxn modelId="{158EE973-5329-4FD5-AD74-1BEDADA72915}" type="presParOf" srcId="{682F0180-FB6C-4511-A511-8438E8ADBD29}" destId="{BE3FDC60-48F7-4E52-B42C-36ADF823539C}" srcOrd="0" destOrd="0" presId="urn:microsoft.com/office/officeart/2009/3/layout/HorizontalOrganizationChart"/>
    <dgm:cxn modelId="{136A59B2-4192-46D9-99C1-8C843026FBB3}" type="presParOf" srcId="{682F0180-FB6C-4511-A511-8438E8ADBD29}" destId="{C6EBCFF9-D203-4EC5-A807-3AB03D8A24F2}" srcOrd="1" destOrd="0" presId="urn:microsoft.com/office/officeart/2009/3/layout/HorizontalOrganizationChart"/>
    <dgm:cxn modelId="{92227621-6BB2-454A-A5A9-624E1151B745}" type="presParOf" srcId="{99ECAB06-C97E-4708-BBF3-763811DD2CD7}" destId="{F4E491A0-40B4-4E3A-AA01-1F8D48F6F15F}" srcOrd="1" destOrd="0" presId="urn:microsoft.com/office/officeart/2009/3/layout/HorizontalOrganizationChart"/>
    <dgm:cxn modelId="{17DA675F-8191-4276-803C-435B83FF1F4E}" type="presParOf" srcId="{99ECAB06-C97E-4708-BBF3-763811DD2CD7}" destId="{7B8E0E16-3317-4734-BA19-A7EB2DC81A68}" srcOrd="2" destOrd="0" presId="urn:microsoft.com/office/officeart/2009/3/layout/HorizontalOrganizationChart"/>
    <dgm:cxn modelId="{5B3F1181-1DF3-4EE1-B9E5-FA02D34C6599}" type="presParOf" srcId="{7DC7B072-4C58-498D-A963-917C26BC5519}" destId="{1C75D251-874E-4451-9726-E07052870559}" srcOrd="2" destOrd="0" presId="urn:microsoft.com/office/officeart/2009/3/layout/HorizontalOrganizationChart"/>
    <dgm:cxn modelId="{9B134521-9B54-4D2E-B2C7-4F562DF4712D}" type="presParOf" srcId="{7DC7B072-4C58-498D-A963-917C26BC5519}" destId="{A8852EDB-0F6C-4434-9A10-2B5EE14C348E}" srcOrd="3" destOrd="0" presId="urn:microsoft.com/office/officeart/2009/3/layout/HorizontalOrganizationChart"/>
    <dgm:cxn modelId="{08B1C7A0-49D9-45F5-873F-2D375D449257}" type="presParOf" srcId="{A8852EDB-0F6C-4434-9A10-2B5EE14C348E}" destId="{93D21BEB-5F98-4060-9FBA-E77E2DA3ABFB}" srcOrd="0" destOrd="0" presId="urn:microsoft.com/office/officeart/2009/3/layout/HorizontalOrganizationChart"/>
    <dgm:cxn modelId="{E3F71C51-4356-455E-A269-2065B27F88F0}" type="presParOf" srcId="{93D21BEB-5F98-4060-9FBA-E77E2DA3ABFB}" destId="{40AE2B87-9F94-43FC-A543-D79A89086AD5}" srcOrd="0" destOrd="0" presId="urn:microsoft.com/office/officeart/2009/3/layout/HorizontalOrganizationChart"/>
    <dgm:cxn modelId="{91918B10-954D-43D3-B507-0FA8B2869DB6}" type="presParOf" srcId="{93D21BEB-5F98-4060-9FBA-E77E2DA3ABFB}" destId="{D22B9E72-DB99-4604-B5A6-8E5665B7832E}" srcOrd="1" destOrd="0" presId="urn:microsoft.com/office/officeart/2009/3/layout/HorizontalOrganizationChart"/>
    <dgm:cxn modelId="{ABC07D5E-8A3C-456C-870F-8DEEC5781767}" type="presParOf" srcId="{A8852EDB-0F6C-4434-9A10-2B5EE14C348E}" destId="{BA3EF816-82AB-4A26-91E8-932A3CA2F8A0}" srcOrd="1" destOrd="0" presId="urn:microsoft.com/office/officeart/2009/3/layout/HorizontalOrganizationChart"/>
    <dgm:cxn modelId="{34E8E4A1-C3B1-4875-990F-E551854BD2F8}" type="presParOf" srcId="{A8852EDB-0F6C-4434-9A10-2B5EE14C348E}" destId="{8F406B92-C396-455B-B937-CA24AE12D641}" srcOrd="2" destOrd="0" presId="urn:microsoft.com/office/officeart/2009/3/layout/HorizontalOrganizationChart"/>
    <dgm:cxn modelId="{73E2E42B-3975-44F2-88BD-CBE480C9EB24}" type="presParOf" srcId="{A5A449C2-AAED-4917-9DAF-ADF9827586C3}" destId="{784965D4-1EDD-40B5-BA8E-5F4047675DDC}" srcOrd="2" destOrd="0" presId="urn:microsoft.com/office/officeart/2009/3/layout/HorizontalOrganizationChart"/>
    <dgm:cxn modelId="{964F9DD8-BD5F-4BE4-9F51-5877C0F0A603}" type="presParOf" srcId="{C94067FE-BEE8-4D81-B69F-799BA48513BA}" destId="{EB10C8C6-A1E0-433B-A8D4-014E4B297CB2}" srcOrd="2" destOrd="0" presId="urn:microsoft.com/office/officeart/2009/3/layout/HorizontalOrganizationChart"/>
    <dgm:cxn modelId="{DE72C5B0-AC08-4304-893F-15C54AE3E135}" type="presParOf" srcId="{0913FEEA-DCEB-43E7-AC85-E5C99B1581AE}" destId="{00394F4A-1D92-429B-A511-44CF7D0634C0}" srcOrd="2" destOrd="0" presId="urn:microsoft.com/office/officeart/2009/3/layout/HorizontalOrganizationChart"/>
    <dgm:cxn modelId="{70E77255-ECA6-4A20-93C7-5FE295E6FC8B}" type="presParOf" srcId="{8C280C3B-5747-40B8-AE16-C0BC78572B1F}" destId="{6B4C7D9A-131F-437F-85AF-CC21F61BA7DD}" srcOrd="2" destOrd="0" presId="urn:microsoft.com/office/officeart/2009/3/layout/HorizontalOrganizationChart"/>
    <dgm:cxn modelId="{4ED98136-5EC0-4DAF-9459-B516932483C3}" type="presParOf" srcId="{6B4C7D9A-131F-437F-85AF-CC21F61BA7DD}" destId="{087E7967-0FCC-40C5-AB47-D351C5258A6E}" srcOrd="0" destOrd="0" presId="urn:microsoft.com/office/officeart/2009/3/layout/HorizontalOrganizationChart"/>
    <dgm:cxn modelId="{BBB57754-D211-445A-B27F-76496EFD47B5}" type="presParOf" srcId="{6B4C7D9A-131F-437F-85AF-CC21F61BA7DD}" destId="{6F84FDDE-6CAB-4B38-AEAE-DBADB26EE9EE}" srcOrd="1" destOrd="0" presId="urn:microsoft.com/office/officeart/2009/3/layout/HorizontalOrganizationChart"/>
    <dgm:cxn modelId="{49E1583F-3C46-4D2D-9451-ABCBFDC78643}" type="presParOf" srcId="{6F84FDDE-6CAB-4B38-AEAE-DBADB26EE9EE}" destId="{70A2D937-0074-45DC-B259-F4D32FC2048A}" srcOrd="0" destOrd="0" presId="urn:microsoft.com/office/officeart/2009/3/layout/HorizontalOrganizationChart"/>
    <dgm:cxn modelId="{89BEA335-9461-4E6E-B6AA-7EAC533A59A9}" type="presParOf" srcId="{70A2D937-0074-45DC-B259-F4D32FC2048A}" destId="{98E62CA3-94A2-45FC-98AE-EA3244408BF2}" srcOrd="0" destOrd="0" presId="urn:microsoft.com/office/officeart/2009/3/layout/HorizontalOrganizationChart"/>
    <dgm:cxn modelId="{3C7E2A43-B9C6-4DF5-A9CD-0EE817D8F2C4}" type="presParOf" srcId="{70A2D937-0074-45DC-B259-F4D32FC2048A}" destId="{4A6F1CA2-B12C-4023-ADE7-580A14D1A4CF}" srcOrd="1" destOrd="0" presId="urn:microsoft.com/office/officeart/2009/3/layout/HorizontalOrganizationChart"/>
    <dgm:cxn modelId="{F5258D26-F3B6-43E2-9261-D35566D015E2}" type="presParOf" srcId="{6F84FDDE-6CAB-4B38-AEAE-DBADB26EE9EE}" destId="{AE1297F4-A2AC-4368-9B42-364938913541}" srcOrd="1" destOrd="0" presId="urn:microsoft.com/office/officeart/2009/3/layout/HorizontalOrganizationChart"/>
    <dgm:cxn modelId="{F35E7196-CBE7-48ED-8B18-18F59D08C5A8}" type="presParOf" srcId="{6F84FDDE-6CAB-4B38-AEAE-DBADB26EE9EE}" destId="{BA3D830D-C9C4-49FE-BA8B-877DB4B6CA86}"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1A5006-9407-4F59-A05C-4B1DE4950E45}" type="doc">
      <dgm:prSet loTypeId="urn:microsoft.com/office/officeart/2009/3/layout/HorizontalOrganizationChart" loCatId="hierarchy" qsTypeId="urn:microsoft.com/office/officeart/2005/8/quickstyle/simple1" qsCatId="simple" csTypeId="urn:microsoft.com/office/officeart/2005/8/colors/accent0_3" csCatId="mainScheme" phldr="1"/>
      <dgm:spPr/>
      <dgm:t>
        <a:bodyPr/>
        <a:lstStyle/>
        <a:p>
          <a:endParaRPr lang="en-US"/>
        </a:p>
      </dgm:t>
    </dgm:pt>
    <dgm:pt modelId="{A0686967-57DA-461D-B67F-BE3D0A0E7422}">
      <dgm:prSet phldrT="[Text]" custT="1"/>
      <dgm:spPr/>
      <dgm:t>
        <a:bodyPr/>
        <a:lstStyle/>
        <a:p>
          <a:r>
            <a:rPr lang="en-US" sz="1400" dirty="0" smtClean="0"/>
            <a:t>Referred to AOT</a:t>
          </a:r>
          <a:br>
            <a:rPr lang="en-US" sz="1400" dirty="0" smtClean="0"/>
          </a:br>
          <a:r>
            <a:rPr lang="en-US" sz="1400" dirty="0" smtClean="0"/>
            <a:t>(n = 1302 individuals, </a:t>
          </a:r>
          <a:br>
            <a:rPr lang="en-US" sz="1400" dirty="0" smtClean="0"/>
          </a:br>
          <a:r>
            <a:rPr lang="en-US" sz="1400" dirty="0" smtClean="0"/>
            <a:t>1378 cases)</a:t>
          </a:r>
          <a:endParaRPr lang="en-US" sz="1400" dirty="0"/>
        </a:p>
      </dgm:t>
    </dgm:pt>
    <dgm:pt modelId="{135EED70-0B47-4997-B877-43B777A17E2E}" type="parTrans" cxnId="{6D858A1B-C79D-4700-BE67-5F1418271A1F}">
      <dgm:prSet/>
      <dgm:spPr/>
      <dgm:t>
        <a:bodyPr/>
        <a:lstStyle/>
        <a:p>
          <a:endParaRPr lang="en-US" sz="1600"/>
        </a:p>
      </dgm:t>
    </dgm:pt>
    <dgm:pt modelId="{9C5CE75A-8180-43D4-88E4-E7981C30CEBA}" type="sibTrans" cxnId="{6D858A1B-C79D-4700-BE67-5F1418271A1F}">
      <dgm:prSet/>
      <dgm:spPr/>
      <dgm:t>
        <a:bodyPr/>
        <a:lstStyle/>
        <a:p>
          <a:endParaRPr lang="en-US" sz="1600"/>
        </a:p>
      </dgm:t>
    </dgm:pt>
    <dgm:pt modelId="{1CA93FF4-3AB1-4EF6-842A-B0B467B909B1}" type="asst">
      <dgm:prSet phldrT="[Text]" custT="1"/>
      <dgm:spPr/>
      <dgm:t>
        <a:bodyPr/>
        <a:lstStyle/>
        <a:p>
          <a:r>
            <a:rPr lang="en-US" sz="1400" dirty="0" smtClean="0"/>
            <a:t>Committee Determines if Criteria Met</a:t>
          </a:r>
          <a:endParaRPr lang="en-US" sz="1400" dirty="0"/>
        </a:p>
      </dgm:t>
    </dgm:pt>
    <dgm:pt modelId="{89815AA6-2E46-4E80-9743-6AF2EF519496}" type="parTrans" cxnId="{075DF7E0-44A2-4233-AD4F-F32B7FBD8B8C}">
      <dgm:prSet/>
      <dgm:spPr/>
      <dgm:t>
        <a:bodyPr/>
        <a:lstStyle/>
        <a:p>
          <a:endParaRPr lang="en-US" sz="1600"/>
        </a:p>
      </dgm:t>
    </dgm:pt>
    <dgm:pt modelId="{3DECF055-52E2-429A-9B5C-6ADF2B83F624}" type="sibTrans" cxnId="{075DF7E0-44A2-4233-AD4F-F32B7FBD8B8C}">
      <dgm:prSet/>
      <dgm:spPr/>
      <dgm:t>
        <a:bodyPr/>
        <a:lstStyle/>
        <a:p>
          <a:endParaRPr lang="en-US" sz="1600"/>
        </a:p>
      </dgm:t>
    </dgm:pt>
    <dgm:pt modelId="{BF867C5A-336E-4502-86CF-2AE26AFE375D}">
      <dgm:prSet phldrT="[Text]" custT="1"/>
      <dgm:spPr/>
      <dgm:t>
        <a:bodyPr/>
        <a:lstStyle/>
        <a:p>
          <a:r>
            <a:rPr lang="en-US" sz="1400" dirty="0" smtClean="0"/>
            <a:t>35% Criteria </a:t>
          </a:r>
          <a:br>
            <a:rPr lang="en-US" sz="1400" dirty="0" smtClean="0"/>
          </a:br>
          <a:r>
            <a:rPr lang="en-US" sz="1400" dirty="0" smtClean="0"/>
            <a:t>Not Met</a:t>
          </a:r>
          <a:br>
            <a:rPr lang="en-US" sz="1400" dirty="0" smtClean="0"/>
          </a:br>
          <a:r>
            <a:rPr lang="en-US" sz="1400" dirty="0" smtClean="0"/>
            <a:t>(n = 484)</a:t>
          </a:r>
          <a:endParaRPr lang="en-US" sz="1400" dirty="0"/>
        </a:p>
      </dgm:t>
    </dgm:pt>
    <dgm:pt modelId="{7A2B7EE0-7192-4ADA-B92E-A0106D995318}" type="parTrans" cxnId="{77D74742-F6EE-45A6-A80C-29F5B4A475B3}">
      <dgm:prSet/>
      <dgm:spPr/>
      <dgm:t>
        <a:bodyPr/>
        <a:lstStyle/>
        <a:p>
          <a:endParaRPr lang="en-US" sz="1600"/>
        </a:p>
      </dgm:t>
    </dgm:pt>
    <dgm:pt modelId="{A413F40B-E7E2-4B1E-B58C-1D7EBB8C2EAB}" type="sibTrans" cxnId="{77D74742-F6EE-45A6-A80C-29F5B4A475B3}">
      <dgm:prSet/>
      <dgm:spPr/>
      <dgm:t>
        <a:bodyPr/>
        <a:lstStyle/>
        <a:p>
          <a:endParaRPr lang="en-US" sz="1600"/>
        </a:p>
      </dgm:t>
    </dgm:pt>
    <dgm:pt modelId="{BC972AFA-4FBA-4B74-9C9A-49AD291E15D8}">
      <dgm:prSet phldrT="[Text]" custT="1"/>
      <dgm:spPr/>
      <dgm:t>
        <a:bodyPr/>
        <a:lstStyle/>
        <a:p>
          <a:r>
            <a:rPr lang="en-US" sz="1400" dirty="0" smtClean="0"/>
            <a:t>1% Pending Determination</a:t>
          </a:r>
          <a:br>
            <a:rPr lang="en-US" sz="1400" dirty="0" smtClean="0"/>
          </a:br>
          <a:r>
            <a:rPr lang="en-US" sz="1400" dirty="0" smtClean="0"/>
            <a:t>(n =14)</a:t>
          </a:r>
          <a:endParaRPr lang="en-US" sz="1400" dirty="0"/>
        </a:p>
      </dgm:t>
    </dgm:pt>
    <dgm:pt modelId="{CDBDB990-278F-48B6-9DC5-28137BB6AC25}" type="parTrans" cxnId="{B7E21954-F311-450B-9035-4B83CFFC25D0}">
      <dgm:prSet/>
      <dgm:spPr/>
      <dgm:t>
        <a:bodyPr/>
        <a:lstStyle/>
        <a:p>
          <a:endParaRPr lang="en-US" sz="1600"/>
        </a:p>
      </dgm:t>
    </dgm:pt>
    <dgm:pt modelId="{46854990-1D9F-4801-A016-20FC4E62450E}" type="sibTrans" cxnId="{B7E21954-F311-450B-9035-4B83CFFC25D0}">
      <dgm:prSet/>
      <dgm:spPr/>
      <dgm:t>
        <a:bodyPr/>
        <a:lstStyle/>
        <a:p>
          <a:endParaRPr lang="en-US" sz="1600"/>
        </a:p>
      </dgm:t>
    </dgm:pt>
    <dgm:pt modelId="{0F0EB19A-FC6A-4AE0-9F51-4EA73094C54D}">
      <dgm:prSet phldrT="[Text]" custT="1"/>
      <dgm:spPr/>
      <dgm:t>
        <a:bodyPr/>
        <a:lstStyle/>
        <a:p>
          <a:r>
            <a:rPr lang="en-US" sz="1400" dirty="0" smtClean="0"/>
            <a:t>64% Criteria </a:t>
          </a:r>
          <a:br>
            <a:rPr lang="en-US" sz="1400" dirty="0" smtClean="0"/>
          </a:br>
          <a:r>
            <a:rPr lang="en-US" sz="1400" dirty="0" smtClean="0"/>
            <a:t>Met</a:t>
          </a:r>
          <a:br>
            <a:rPr lang="en-US" sz="1400" dirty="0" smtClean="0"/>
          </a:br>
          <a:r>
            <a:rPr lang="en-US" sz="1400" dirty="0" smtClean="0"/>
            <a:t>(n = 880)</a:t>
          </a:r>
          <a:endParaRPr lang="en-US" sz="1400" dirty="0"/>
        </a:p>
      </dgm:t>
    </dgm:pt>
    <dgm:pt modelId="{2A3D62DE-F902-4585-BEDB-1016900B83A7}" type="parTrans" cxnId="{D787DE5C-27CF-4ADE-A465-1F8C4BD49F32}">
      <dgm:prSet/>
      <dgm:spPr/>
      <dgm:t>
        <a:bodyPr/>
        <a:lstStyle/>
        <a:p>
          <a:endParaRPr lang="en-US" sz="1600"/>
        </a:p>
      </dgm:t>
    </dgm:pt>
    <dgm:pt modelId="{85B496A6-0DC9-4EC9-80E9-42807377AB1D}" type="sibTrans" cxnId="{D787DE5C-27CF-4ADE-A465-1F8C4BD49F32}">
      <dgm:prSet/>
      <dgm:spPr/>
      <dgm:t>
        <a:bodyPr/>
        <a:lstStyle/>
        <a:p>
          <a:endParaRPr lang="en-US" sz="1600"/>
        </a:p>
      </dgm:t>
    </dgm:pt>
    <dgm:pt modelId="{B5A09410-BD1B-43B1-9DEE-CF941F1A6CEE}">
      <dgm:prSet custT="1"/>
      <dgm:spPr/>
      <dgm:t>
        <a:bodyPr/>
        <a:lstStyle/>
        <a:p>
          <a:r>
            <a:rPr lang="en-US" sz="1400" dirty="0" smtClean="0"/>
            <a:t>31% Cases Closed</a:t>
          </a:r>
          <a:br>
            <a:rPr lang="en-US" sz="1400" dirty="0" smtClean="0"/>
          </a:br>
          <a:r>
            <a:rPr lang="en-US" sz="1400" dirty="0" smtClean="0"/>
            <a:t>(n =269)</a:t>
          </a:r>
          <a:endParaRPr lang="en-US" sz="1400" dirty="0"/>
        </a:p>
      </dgm:t>
    </dgm:pt>
    <dgm:pt modelId="{45D98E86-FB2E-428E-9D0D-C6382E0AE7D8}" type="parTrans" cxnId="{795D30FF-74FF-4ABE-AA3D-8BC146B3A126}">
      <dgm:prSet/>
      <dgm:spPr/>
      <dgm:t>
        <a:bodyPr/>
        <a:lstStyle/>
        <a:p>
          <a:endParaRPr lang="en-US" sz="1600"/>
        </a:p>
      </dgm:t>
    </dgm:pt>
    <dgm:pt modelId="{5D015E6A-9776-41E9-9EB2-4769E7C9F9A3}" type="sibTrans" cxnId="{795D30FF-74FF-4ABE-AA3D-8BC146B3A126}">
      <dgm:prSet/>
      <dgm:spPr/>
      <dgm:t>
        <a:bodyPr/>
        <a:lstStyle/>
        <a:p>
          <a:endParaRPr lang="en-US" sz="1600"/>
        </a:p>
      </dgm:t>
    </dgm:pt>
    <dgm:pt modelId="{ED8608BB-24E2-4C21-A762-3B846F54ED0C}">
      <dgm:prSet custT="1"/>
      <dgm:spPr/>
      <dgm:t>
        <a:bodyPr/>
        <a:lstStyle/>
        <a:p>
          <a:r>
            <a:rPr lang="en-US" sz="1400" dirty="0" smtClean="0"/>
            <a:t>69% Outreach </a:t>
          </a:r>
          <a:br>
            <a:rPr lang="en-US" sz="1400" dirty="0" smtClean="0"/>
          </a:br>
          <a:r>
            <a:rPr lang="en-US" sz="1400" dirty="0" smtClean="0"/>
            <a:t>and Engagement </a:t>
          </a:r>
          <a:br>
            <a:rPr lang="en-US" sz="1400" dirty="0" smtClean="0"/>
          </a:br>
          <a:r>
            <a:rPr lang="en-US" sz="1400" dirty="0" smtClean="0"/>
            <a:t>Offered</a:t>
          </a:r>
          <a:br>
            <a:rPr lang="en-US" sz="1400" dirty="0" smtClean="0"/>
          </a:br>
          <a:r>
            <a:rPr lang="en-US" sz="1400" dirty="0" smtClean="0"/>
            <a:t>(n = 611)</a:t>
          </a:r>
          <a:endParaRPr lang="en-US" sz="1400" dirty="0"/>
        </a:p>
      </dgm:t>
    </dgm:pt>
    <dgm:pt modelId="{B56800D9-304C-4BAA-8076-6AE66506EF19}" type="parTrans" cxnId="{28911459-BCBF-485D-9A21-64BF28148172}">
      <dgm:prSet/>
      <dgm:spPr/>
      <dgm:t>
        <a:bodyPr/>
        <a:lstStyle/>
        <a:p>
          <a:endParaRPr lang="en-US" sz="1600"/>
        </a:p>
      </dgm:t>
    </dgm:pt>
    <dgm:pt modelId="{CC0B8EBE-D5DD-421C-BD77-6943CA974506}" type="sibTrans" cxnId="{28911459-BCBF-485D-9A21-64BF28148172}">
      <dgm:prSet/>
      <dgm:spPr/>
      <dgm:t>
        <a:bodyPr/>
        <a:lstStyle/>
        <a:p>
          <a:endParaRPr lang="en-US" sz="1600"/>
        </a:p>
      </dgm:t>
    </dgm:pt>
    <dgm:pt modelId="{03BA556A-936B-4739-BB42-DE7CADAD8AF3}">
      <dgm:prSet custT="1"/>
      <dgm:spPr/>
      <dgm:t>
        <a:bodyPr/>
        <a:lstStyle/>
        <a:p>
          <a:r>
            <a:rPr lang="en-US" sz="1400" dirty="0" smtClean="0"/>
            <a:t>84% Assigned to Treatment Provider</a:t>
          </a:r>
          <a:br>
            <a:rPr lang="en-US" sz="1400" dirty="0" smtClean="0"/>
          </a:br>
          <a:r>
            <a:rPr lang="en-US" sz="1400" dirty="0" smtClean="0"/>
            <a:t>(n = 512)</a:t>
          </a:r>
          <a:endParaRPr lang="en-US" sz="1400" dirty="0"/>
        </a:p>
      </dgm:t>
    </dgm:pt>
    <dgm:pt modelId="{A7251DD4-375A-4447-A654-7CB5E48D97FC}" type="parTrans" cxnId="{877360A2-5358-46FD-93D1-1C05E4DEA75E}">
      <dgm:prSet/>
      <dgm:spPr/>
      <dgm:t>
        <a:bodyPr/>
        <a:lstStyle/>
        <a:p>
          <a:endParaRPr lang="en-US" sz="1600"/>
        </a:p>
      </dgm:t>
    </dgm:pt>
    <dgm:pt modelId="{6E0624B9-E7BD-4C7A-9696-C3CEB2D3137F}" type="sibTrans" cxnId="{877360A2-5358-46FD-93D1-1C05E4DEA75E}">
      <dgm:prSet/>
      <dgm:spPr/>
      <dgm:t>
        <a:bodyPr/>
        <a:lstStyle/>
        <a:p>
          <a:endParaRPr lang="en-US" sz="1600"/>
        </a:p>
      </dgm:t>
    </dgm:pt>
    <dgm:pt modelId="{F868D361-51A1-43D6-BEFF-F4C67ECB3D27}">
      <dgm:prSet custT="1"/>
      <dgm:spPr/>
      <dgm:t>
        <a:bodyPr/>
        <a:lstStyle/>
        <a:p>
          <a:r>
            <a:rPr lang="en-US" sz="1400" dirty="0" smtClean="0"/>
            <a:t>Enriched </a:t>
          </a:r>
          <a:br>
            <a:rPr lang="en-US" sz="1400" dirty="0" smtClean="0"/>
          </a:br>
          <a:r>
            <a:rPr lang="en-US" sz="1400" dirty="0" smtClean="0"/>
            <a:t>Residential Services (ERS)</a:t>
          </a:r>
          <a:br>
            <a:rPr lang="en-US" sz="1400" dirty="0" smtClean="0"/>
          </a:br>
          <a:r>
            <a:rPr lang="en-US" sz="1400" dirty="0" smtClean="0"/>
            <a:t>(n = 152)</a:t>
          </a:r>
          <a:endParaRPr lang="en-US" sz="1400" dirty="0"/>
        </a:p>
      </dgm:t>
    </dgm:pt>
    <dgm:pt modelId="{3928C8A0-38B7-4BB9-AF3B-77A773712D2F}" type="parTrans" cxnId="{2D8B3679-6540-4D0B-B8B1-5F50CCCA1078}">
      <dgm:prSet/>
      <dgm:spPr/>
      <dgm:t>
        <a:bodyPr/>
        <a:lstStyle/>
        <a:p>
          <a:endParaRPr lang="en-US" sz="1600"/>
        </a:p>
      </dgm:t>
    </dgm:pt>
    <dgm:pt modelId="{3E06F13A-0D84-4633-A81D-3008D7CE51DE}" type="sibTrans" cxnId="{2D8B3679-6540-4D0B-B8B1-5F50CCCA1078}">
      <dgm:prSet/>
      <dgm:spPr/>
      <dgm:t>
        <a:bodyPr/>
        <a:lstStyle/>
        <a:p>
          <a:endParaRPr lang="en-US" sz="1600"/>
        </a:p>
      </dgm:t>
    </dgm:pt>
    <dgm:pt modelId="{88451A82-06AE-42E1-9E69-17C14ED48386}">
      <dgm:prSet custT="1"/>
      <dgm:spPr/>
      <dgm:t>
        <a:bodyPr/>
        <a:lstStyle/>
        <a:p>
          <a:r>
            <a:rPr lang="en-US" sz="1400" dirty="0" smtClean="0"/>
            <a:t>16% Ongoing Outreach and Engagement</a:t>
          </a:r>
          <a:br>
            <a:rPr lang="en-US" sz="1400" dirty="0" smtClean="0"/>
          </a:br>
          <a:r>
            <a:rPr lang="en-US" sz="1400" dirty="0" smtClean="0"/>
            <a:t>(n = 99)</a:t>
          </a:r>
          <a:endParaRPr lang="en-US" sz="1400" dirty="0"/>
        </a:p>
      </dgm:t>
    </dgm:pt>
    <dgm:pt modelId="{EA74F9A8-41FF-4DE7-BAB0-CE2993ED8EF6}" type="parTrans" cxnId="{689F28F9-6C7A-4C18-B77B-4454CE18A8AF}">
      <dgm:prSet/>
      <dgm:spPr/>
      <dgm:t>
        <a:bodyPr/>
        <a:lstStyle/>
        <a:p>
          <a:endParaRPr lang="en-US" sz="1600"/>
        </a:p>
      </dgm:t>
    </dgm:pt>
    <dgm:pt modelId="{DB451A73-6911-4E48-BAC1-A4E3C5FA736B}" type="sibTrans" cxnId="{689F28F9-6C7A-4C18-B77B-4454CE18A8AF}">
      <dgm:prSet/>
      <dgm:spPr/>
      <dgm:t>
        <a:bodyPr/>
        <a:lstStyle/>
        <a:p>
          <a:endParaRPr lang="en-US" sz="1600"/>
        </a:p>
      </dgm:t>
    </dgm:pt>
    <dgm:pt modelId="{FFFBA089-3378-41AF-82AC-7950DD9796D8}">
      <dgm:prSet custT="1"/>
      <dgm:spPr/>
      <dgm:t>
        <a:bodyPr/>
        <a:lstStyle/>
        <a:p>
          <a:r>
            <a:rPr lang="en-US" sz="1400" dirty="0" smtClean="0"/>
            <a:t>Full Service Partnership </a:t>
          </a:r>
          <a:br>
            <a:rPr lang="en-US" sz="1400" dirty="0" smtClean="0"/>
          </a:br>
          <a:r>
            <a:rPr lang="en-US" sz="1400" dirty="0" smtClean="0"/>
            <a:t>(FSP)</a:t>
          </a:r>
          <a:br>
            <a:rPr lang="en-US" sz="1400" dirty="0" smtClean="0"/>
          </a:br>
          <a:r>
            <a:rPr lang="en-US" sz="1400" dirty="0" smtClean="0"/>
            <a:t>(n = 478)</a:t>
          </a:r>
          <a:endParaRPr lang="en-US" sz="1400" dirty="0"/>
        </a:p>
      </dgm:t>
    </dgm:pt>
    <dgm:pt modelId="{BBD34CF3-7562-49C7-A406-0C9333DDA91E}" type="parTrans" cxnId="{D3CC2838-F9CC-4D24-BD83-8F07D4D7807A}">
      <dgm:prSet/>
      <dgm:spPr/>
      <dgm:t>
        <a:bodyPr/>
        <a:lstStyle/>
        <a:p>
          <a:endParaRPr lang="en-US" sz="1600"/>
        </a:p>
      </dgm:t>
    </dgm:pt>
    <dgm:pt modelId="{5D8124AB-1946-4F71-8BDB-1C5DDE5E7CE5}" type="sibTrans" cxnId="{D3CC2838-F9CC-4D24-BD83-8F07D4D7807A}">
      <dgm:prSet/>
      <dgm:spPr/>
      <dgm:t>
        <a:bodyPr/>
        <a:lstStyle/>
        <a:p>
          <a:endParaRPr lang="en-US" sz="1600"/>
        </a:p>
      </dgm:t>
    </dgm:pt>
    <dgm:pt modelId="{226A0E0A-192D-48F5-9401-BFAD973672FC}" type="pres">
      <dgm:prSet presAssocID="{F21A5006-9407-4F59-A05C-4B1DE4950E45}" presName="hierChild1" presStyleCnt="0">
        <dgm:presLayoutVars>
          <dgm:orgChart val="1"/>
          <dgm:chPref val="1"/>
          <dgm:dir/>
          <dgm:animOne val="branch"/>
          <dgm:animLvl val="lvl"/>
          <dgm:resizeHandles/>
        </dgm:presLayoutVars>
      </dgm:prSet>
      <dgm:spPr/>
      <dgm:t>
        <a:bodyPr/>
        <a:lstStyle/>
        <a:p>
          <a:endParaRPr lang="en-US"/>
        </a:p>
      </dgm:t>
    </dgm:pt>
    <dgm:pt modelId="{8C280C3B-5747-40B8-AE16-C0BC78572B1F}" type="pres">
      <dgm:prSet presAssocID="{A0686967-57DA-461D-B67F-BE3D0A0E7422}" presName="hierRoot1" presStyleCnt="0">
        <dgm:presLayoutVars>
          <dgm:hierBranch val="init"/>
        </dgm:presLayoutVars>
      </dgm:prSet>
      <dgm:spPr/>
      <dgm:t>
        <a:bodyPr/>
        <a:lstStyle/>
        <a:p>
          <a:endParaRPr lang="en-US"/>
        </a:p>
      </dgm:t>
    </dgm:pt>
    <dgm:pt modelId="{D987571E-8B6E-4325-8CD1-A15B8CA0FD0B}" type="pres">
      <dgm:prSet presAssocID="{A0686967-57DA-461D-B67F-BE3D0A0E7422}" presName="rootComposite1" presStyleCnt="0"/>
      <dgm:spPr/>
      <dgm:t>
        <a:bodyPr/>
        <a:lstStyle/>
        <a:p>
          <a:endParaRPr lang="en-US"/>
        </a:p>
      </dgm:t>
    </dgm:pt>
    <dgm:pt modelId="{540FA088-5300-4E21-8D7B-BC9355BC9E7C}" type="pres">
      <dgm:prSet presAssocID="{A0686967-57DA-461D-B67F-BE3D0A0E7422}" presName="rootText1" presStyleLbl="node0" presStyleIdx="0" presStyleCnt="1" custScaleY="330226" custLinFactNeighborX="-20064">
        <dgm:presLayoutVars>
          <dgm:chPref val="3"/>
        </dgm:presLayoutVars>
      </dgm:prSet>
      <dgm:spPr/>
      <dgm:t>
        <a:bodyPr/>
        <a:lstStyle/>
        <a:p>
          <a:endParaRPr lang="en-US"/>
        </a:p>
      </dgm:t>
    </dgm:pt>
    <dgm:pt modelId="{38E3474C-EE28-40CC-84C3-F634B59FB68C}" type="pres">
      <dgm:prSet presAssocID="{A0686967-57DA-461D-B67F-BE3D0A0E7422}" presName="rootConnector1" presStyleLbl="node1" presStyleIdx="0" presStyleCnt="0"/>
      <dgm:spPr/>
      <dgm:t>
        <a:bodyPr/>
        <a:lstStyle/>
        <a:p>
          <a:endParaRPr lang="en-US"/>
        </a:p>
      </dgm:t>
    </dgm:pt>
    <dgm:pt modelId="{253CF771-F69A-4273-AC14-12F7B5C345F3}" type="pres">
      <dgm:prSet presAssocID="{A0686967-57DA-461D-B67F-BE3D0A0E7422}" presName="hierChild2" presStyleCnt="0"/>
      <dgm:spPr/>
      <dgm:t>
        <a:bodyPr/>
        <a:lstStyle/>
        <a:p>
          <a:endParaRPr lang="en-US"/>
        </a:p>
      </dgm:t>
    </dgm:pt>
    <dgm:pt modelId="{2A12960A-9938-4454-83BF-3D84F87EBF83}" type="pres">
      <dgm:prSet presAssocID="{7A2B7EE0-7192-4ADA-B92E-A0106D995318}" presName="Name64" presStyleLbl="parChTrans1D2" presStyleIdx="0" presStyleCnt="4"/>
      <dgm:spPr/>
      <dgm:t>
        <a:bodyPr/>
        <a:lstStyle/>
        <a:p>
          <a:endParaRPr lang="en-US"/>
        </a:p>
      </dgm:t>
    </dgm:pt>
    <dgm:pt modelId="{33B4E5C4-CE78-4D80-9D86-D95C578D7DDE}" type="pres">
      <dgm:prSet presAssocID="{BF867C5A-336E-4502-86CF-2AE26AFE375D}" presName="hierRoot2" presStyleCnt="0">
        <dgm:presLayoutVars>
          <dgm:hierBranch val="init"/>
        </dgm:presLayoutVars>
      </dgm:prSet>
      <dgm:spPr/>
      <dgm:t>
        <a:bodyPr/>
        <a:lstStyle/>
        <a:p>
          <a:endParaRPr lang="en-US"/>
        </a:p>
      </dgm:t>
    </dgm:pt>
    <dgm:pt modelId="{66B293F1-74E0-4650-9E76-9A083D01E0E3}" type="pres">
      <dgm:prSet presAssocID="{BF867C5A-336E-4502-86CF-2AE26AFE375D}" presName="rootComposite" presStyleCnt="0"/>
      <dgm:spPr/>
      <dgm:t>
        <a:bodyPr/>
        <a:lstStyle/>
        <a:p>
          <a:endParaRPr lang="en-US"/>
        </a:p>
      </dgm:t>
    </dgm:pt>
    <dgm:pt modelId="{00C3B095-4745-4322-87D7-65A813065A05}" type="pres">
      <dgm:prSet presAssocID="{BF867C5A-336E-4502-86CF-2AE26AFE375D}" presName="rootText" presStyleLbl="node2" presStyleIdx="0" presStyleCnt="3" custScaleY="182084" custLinFactNeighborX="-20064">
        <dgm:presLayoutVars>
          <dgm:chPref val="3"/>
        </dgm:presLayoutVars>
      </dgm:prSet>
      <dgm:spPr/>
      <dgm:t>
        <a:bodyPr/>
        <a:lstStyle/>
        <a:p>
          <a:endParaRPr lang="en-US"/>
        </a:p>
      </dgm:t>
    </dgm:pt>
    <dgm:pt modelId="{A46EBB01-3A26-443F-82FB-0DC8434D6982}" type="pres">
      <dgm:prSet presAssocID="{BF867C5A-336E-4502-86CF-2AE26AFE375D}" presName="rootConnector" presStyleLbl="node2" presStyleIdx="0" presStyleCnt="3"/>
      <dgm:spPr/>
      <dgm:t>
        <a:bodyPr/>
        <a:lstStyle/>
        <a:p>
          <a:endParaRPr lang="en-US"/>
        </a:p>
      </dgm:t>
    </dgm:pt>
    <dgm:pt modelId="{BC41A7A7-597E-4CEF-86B9-D48DD15AE976}" type="pres">
      <dgm:prSet presAssocID="{BF867C5A-336E-4502-86CF-2AE26AFE375D}" presName="hierChild4" presStyleCnt="0"/>
      <dgm:spPr/>
      <dgm:t>
        <a:bodyPr/>
        <a:lstStyle/>
        <a:p>
          <a:endParaRPr lang="en-US"/>
        </a:p>
      </dgm:t>
    </dgm:pt>
    <dgm:pt modelId="{EC0AAED0-5612-4DBA-9846-FC9E631BC9DF}" type="pres">
      <dgm:prSet presAssocID="{BF867C5A-336E-4502-86CF-2AE26AFE375D}" presName="hierChild5" presStyleCnt="0"/>
      <dgm:spPr/>
      <dgm:t>
        <a:bodyPr/>
        <a:lstStyle/>
        <a:p>
          <a:endParaRPr lang="en-US"/>
        </a:p>
      </dgm:t>
    </dgm:pt>
    <dgm:pt modelId="{C6D03647-1509-4795-AD75-42AC49A444A5}" type="pres">
      <dgm:prSet presAssocID="{CDBDB990-278F-48B6-9DC5-28137BB6AC25}" presName="Name64" presStyleLbl="parChTrans1D2" presStyleIdx="1" presStyleCnt="4"/>
      <dgm:spPr/>
      <dgm:t>
        <a:bodyPr/>
        <a:lstStyle/>
        <a:p>
          <a:endParaRPr lang="en-US"/>
        </a:p>
      </dgm:t>
    </dgm:pt>
    <dgm:pt modelId="{9EE3CAB8-A55C-45D5-8CC3-57E186871BD7}" type="pres">
      <dgm:prSet presAssocID="{BC972AFA-4FBA-4B74-9C9A-49AD291E15D8}" presName="hierRoot2" presStyleCnt="0">
        <dgm:presLayoutVars>
          <dgm:hierBranch val="init"/>
        </dgm:presLayoutVars>
      </dgm:prSet>
      <dgm:spPr/>
      <dgm:t>
        <a:bodyPr/>
        <a:lstStyle/>
        <a:p>
          <a:endParaRPr lang="en-US"/>
        </a:p>
      </dgm:t>
    </dgm:pt>
    <dgm:pt modelId="{059C9F94-91D8-4866-854D-5ACF8D74D221}" type="pres">
      <dgm:prSet presAssocID="{BC972AFA-4FBA-4B74-9C9A-49AD291E15D8}" presName="rootComposite" presStyleCnt="0"/>
      <dgm:spPr/>
      <dgm:t>
        <a:bodyPr/>
        <a:lstStyle/>
        <a:p>
          <a:endParaRPr lang="en-US"/>
        </a:p>
      </dgm:t>
    </dgm:pt>
    <dgm:pt modelId="{015AB9FF-0267-456A-B729-20E8D36F779E}" type="pres">
      <dgm:prSet presAssocID="{BC972AFA-4FBA-4B74-9C9A-49AD291E15D8}" presName="rootText" presStyleLbl="node2" presStyleIdx="1" presStyleCnt="3" custScaleY="202481" custLinFactNeighborX="-20064">
        <dgm:presLayoutVars>
          <dgm:chPref val="3"/>
        </dgm:presLayoutVars>
      </dgm:prSet>
      <dgm:spPr/>
      <dgm:t>
        <a:bodyPr/>
        <a:lstStyle/>
        <a:p>
          <a:endParaRPr lang="en-US"/>
        </a:p>
      </dgm:t>
    </dgm:pt>
    <dgm:pt modelId="{D8A0B4BF-9954-49FF-B122-E1C555E8BED1}" type="pres">
      <dgm:prSet presAssocID="{BC972AFA-4FBA-4B74-9C9A-49AD291E15D8}" presName="rootConnector" presStyleLbl="node2" presStyleIdx="1" presStyleCnt="3"/>
      <dgm:spPr/>
      <dgm:t>
        <a:bodyPr/>
        <a:lstStyle/>
        <a:p>
          <a:endParaRPr lang="en-US"/>
        </a:p>
      </dgm:t>
    </dgm:pt>
    <dgm:pt modelId="{D595B52C-2668-41CF-B60F-822E119B4B6A}" type="pres">
      <dgm:prSet presAssocID="{BC972AFA-4FBA-4B74-9C9A-49AD291E15D8}" presName="hierChild4" presStyleCnt="0"/>
      <dgm:spPr/>
      <dgm:t>
        <a:bodyPr/>
        <a:lstStyle/>
        <a:p>
          <a:endParaRPr lang="en-US"/>
        </a:p>
      </dgm:t>
    </dgm:pt>
    <dgm:pt modelId="{C127708B-0671-4B9C-84F1-20AD37A0D483}" type="pres">
      <dgm:prSet presAssocID="{BC972AFA-4FBA-4B74-9C9A-49AD291E15D8}" presName="hierChild5" presStyleCnt="0"/>
      <dgm:spPr/>
      <dgm:t>
        <a:bodyPr/>
        <a:lstStyle/>
        <a:p>
          <a:endParaRPr lang="en-US"/>
        </a:p>
      </dgm:t>
    </dgm:pt>
    <dgm:pt modelId="{833DBCD9-4294-42C3-8C05-0518EAB3255D}" type="pres">
      <dgm:prSet presAssocID="{2A3D62DE-F902-4585-BEDB-1016900B83A7}" presName="Name64" presStyleLbl="parChTrans1D2" presStyleIdx="2" presStyleCnt="4"/>
      <dgm:spPr/>
      <dgm:t>
        <a:bodyPr/>
        <a:lstStyle/>
        <a:p>
          <a:endParaRPr lang="en-US"/>
        </a:p>
      </dgm:t>
    </dgm:pt>
    <dgm:pt modelId="{0913FEEA-DCEB-43E7-AC85-E5C99B1581AE}" type="pres">
      <dgm:prSet presAssocID="{0F0EB19A-FC6A-4AE0-9F51-4EA73094C54D}" presName="hierRoot2" presStyleCnt="0">
        <dgm:presLayoutVars>
          <dgm:hierBranch val="init"/>
        </dgm:presLayoutVars>
      </dgm:prSet>
      <dgm:spPr/>
      <dgm:t>
        <a:bodyPr/>
        <a:lstStyle/>
        <a:p>
          <a:endParaRPr lang="en-US"/>
        </a:p>
      </dgm:t>
    </dgm:pt>
    <dgm:pt modelId="{41EBFDD6-8CA8-4F73-88B7-0F06C31E5BED}" type="pres">
      <dgm:prSet presAssocID="{0F0EB19A-FC6A-4AE0-9F51-4EA73094C54D}" presName="rootComposite" presStyleCnt="0"/>
      <dgm:spPr/>
      <dgm:t>
        <a:bodyPr/>
        <a:lstStyle/>
        <a:p>
          <a:endParaRPr lang="en-US"/>
        </a:p>
      </dgm:t>
    </dgm:pt>
    <dgm:pt modelId="{A59B6F47-158B-4F28-A211-0C44DFD2ED2A}" type="pres">
      <dgm:prSet presAssocID="{0F0EB19A-FC6A-4AE0-9F51-4EA73094C54D}" presName="rootText" presStyleLbl="node2" presStyleIdx="2" presStyleCnt="3" custScaleY="188703" custLinFactNeighborX="-20064">
        <dgm:presLayoutVars>
          <dgm:chPref val="3"/>
        </dgm:presLayoutVars>
      </dgm:prSet>
      <dgm:spPr/>
      <dgm:t>
        <a:bodyPr/>
        <a:lstStyle/>
        <a:p>
          <a:endParaRPr lang="en-US"/>
        </a:p>
      </dgm:t>
    </dgm:pt>
    <dgm:pt modelId="{27D67013-9D2D-4DB5-B668-31C34EF8F409}" type="pres">
      <dgm:prSet presAssocID="{0F0EB19A-FC6A-4AE0-9F51-4EA73094C54D}" presName="rootConnector" presStyleLbl="node2" presStyleIdx="2" presStyleCnt="3"/>
      <dgm:spPr/>
      <dgm:t>
        <a:bodyPr/>
        <a:lstStyle/>
        <a:p>
          <a:endParaRPr lang="en-US"/>
        </a:p>
      </dgm:t>
    </dgm:pt>
    <dgm:pt modelId="{449451DD-88B1-4209-BBF8-2F29A82DC144}" type="pres">
      <dgm:prSet presAssocID="{0F0EB19A-FC6A-4AE0-9F51-4EA73094C54D}" presName="hierChild4" presStyleCnt="0"/>
      <dgm:spPr/>
      <dgm:t>
        <a:bodyPr/>
        <a:lstStyle/>
        <a:p>
          <a:endParaRPr lang="en-US"/>
        </a:p>
      </dgm:t>
    </dgm:pt>
    <dgm:pt modelId="{DAE20A3D-A347-4039-8143-A7582F21556C}" type="pres">
      <dgm:prSet presAssocID="{45D98E86-FB2E-428E-9D0D-C6382E0AE7D8}" presName="Name64" presStyleLbl="parChTrans1D3" presStyleIdx="0" presStyleCnt="2"/>
      <dgm:spPr/>
      <dgm:t>
        <a:bodyPr/>
        <a:lstStyle/>
        <a:p>
          <a:endParaRPr lang="en-US"/>
        </a:p>
      </dgm:t>
    </dgm:pt>
    <dgm:pt modelId="{BD2CE187-C49A-4B70-87AC-18988596C248}" type="pres">
      <dgm:prSet presAssocID="{B5A09410-BD1B-43B1-9DEE-CF941F1A6CEE}" presName="hierRoot2" presStyleCnt="0">
        <dgm:presLayoutVars>
          <dgm:hierBranch val="init"/>
        </dgm:presLayoutVars>
      </dgm:prSet>
      <dgm:spPr/>
      <dgm:t>
        <a:bodyPr/>
        <a:lstStyle/>
        <a:p>
          <a:endParaRPr lang="en-US"/>
        </a:p>
      </dgm:t>
    </dgm:pt>
    <dgm:pt modelId="{39A4FEAB-825F-4082-A271-16D0AC7BA2D8}" type="pres">
      <dgm:prSet presAssocID="{B5A09410-BD1B-43B1-9DEE-CF941F1A6CEE}" presName="rootComposite" presStyleCnt="0"/>
      <dgm:spPr/>
      <dgm:t>
        <a:bodyPr/>
        <a:lstStyle/>
        <a:p>
          <a:endParaRPr lang="en-US"/>
        </a:p>
      </dgm:t>
    </dgm:pt>
    <dgm:pt modelId="{07C7D176-E68C-43F7-8D45-89F13AD9052B}" type="pres">
      <dgm:prSet presAssocID="{B5A09410-BD1B-43B1-9DEE-CF941F1A6CEE}" presName="rootText" presStyleLbl="node3" presStyleIdx="0" presStyleCnt="2" custScaleX="115888" custScaleY="205835" custLinFactNeighborX="-20064">
        <dgm:presLayoutVars>
          <dgm:chPref val="3"/>
        </dgm:presLayoutVars>
      </dgm:prSet>
      <dgm:spPr/>
      <dgm:t>
        <a:bodyPr/>
        <a:lstStyle/>
        <a:p>
          <a:endParaRPr lang="en-US"/>
        </a:p>
      </dgm:t>
    </dgm:pt>
    <dgm:pt modelId="{9C97F3F6-FDFF-4130-A1C1-493F98A896DB}" type="pres">
      <dgm:prSet presAssocID="{B5A09410-BD1B-43B1-9DEE-CF941F1A6CEE}" presName="rootConnector" presStyleLbl="node3" presStyleIdx="0" presStyleCnt="2"/>
      <dgm:spPr/>
      <dgm:t>
        <a:bodyPr/>
        <a:lstStyle/>
        <a:p>
          <a:endParaRPr lang="en-US"/>
        </a:p>
      </dgm:t>
    </dgm:pt>
    <dgm:pt modelId="{556E42EC-B197-4EC9-986F-A78E1474CFB3}" type="pres">
      <dgm:prSet presAssocID="{B5A09410-BD1B-43B1-9DEE-CF941F1A6CEE}" presName="hierChild4" presStyleCnt="0"/>
      <dgm:spPr/>
      <dgm:t>
        <a:bodyPr/>
        <a:lstStyle/>
        <a:p>
          <a:endParaRPr lang="en-US"/>
        </a:p>
      </dgm:t>
    </dgm:pt>
    <dgm:pt modelId="{A63A4F1A-CF51-4CA9-88A7-FCDF3DBAC67D}" type="pres">
      <dgm:prSet presAssocID="{B5A09410-BD1B-43B1-9DEE-CF941F1A6CEE}" presName="hierChild5" presStyleCnt="0"/>
      <dgm:spPr/>
      <dgm:t>
        <a:bodyPr/>
        <a:lstStyle/>
        <a:p>
          <a:endParaRPr lang="en-US"/>
        </a:p>
      </dgm:t>
    </dgm:pt>
    <dgm:pt modelId="{DFB668B1-203C-41BD-A526-B2BC0D5717C4}" type="pres">
      <dgm:prSet presAssocID="{B56800D9-304C-4BAA-8076-6AE66506EF19}" presName="Name64" presStyleLbl="parChTrans1D3" presStyleIdx="1" presStyleCnt="2"/>
      <dgm:spPr/>
      <dgm:t>
        <a:bodyPr/>
        <a:lstStyle/>
        <a:p>
          <a:endParaRPr lang="en-US"/>
        </a:p>
      </dgm:t>
    </dgm:pt>
    <dgm:pt modelId="{C94067FE-BEE8-4D81-B69F-799BA48513BA}" type="pres">
      <dgm:prSet presAssocID="{ED8608BB-24E2-4C21-A762-3B846F54ED0C}" presName="hierRoot2" presStyleCnt="0">
        <dgm:presLayoutVars>
          <dgm:hierBranch val="init"/>
        </dgm:presLayoutVars>
      </dgm:prSet>
      <dgm:spPr/>
      <dgm:t>
        <a:bodyPr/>
        <a:lstStyle/>
        <a:p>
          <a:endParaRPr lang="en-US"/>
        </a:p>
      </dgm:t>
    </dgm:pt>
    <dgm:pt modelId="{0D965214-DD51-48FD-8064-3978F1C9111A}" type="pres">
      <dgm:prSet presAssocID="{ED8608BB-24E2-4C21-A762-3B846F54ED0C}" presName="rootComposite" presStyleCnt="0"/>
      <dgm:spPr/>
      <dgm:t>
        <a:bodyPr/>
        <a:lstStyle/>
        <a:p>
          <a:endParaRPr lang="en-US"/>
        </a:p>
      </dgm:t>
    </dgm:pt>
    <dgm:pt modelId="{FE2005CA-6BF5-47FA-A6FA-CD74F9148166}" type="pres">
      <dgm:prSet presAssocID="{ED8608BB-24E2-4C21-A762-3B846F54ED0C}" presName="rootText" presStyleLbl="node3" presStyleIdx="1" presStyleCnt="2" custScaleX="117445" custScaleY="278425" custLinFactNeighborX="-20064">
        <dgm:presLayoutVars>
          <dgm:chPref val="3"/>
        </dgm:presLayoutVars>
      </dgm:prSet>
      <dgm:spPr/>
      <dgm:t>
        <a:bodyPr/>
        <a:lstStyle/>
        <a:p>
          <a:endParaRPr lang="en-US"/>
        </a:p>
      </dgm:t>
    </dgm:pt>
    <dgm:pt modelId="{FC7C3E06-5660-4680-AAA9-A4806517C9D8}" type="pres">
      <dgm:prSet presAssocID="{ED8608BB-24E2-4C21-A762-3B846F54ED0C}" presName="rootConnector" presStyleLbl="node3" presStyleIdx="1" presStyleCnt="2"/>
      <dgm:spPr/>
      <dgm:t>
        <a:bodyPr/>
        <a:lstStyle/>
        <a:p>
          <a:endParaRPr lang="en-US"/>
        </a:p>
      </dgm:t>
    </dgm:pt>
    <dgm:pt modelId="{68EF24FC-97D6-4D6A-BA37-6803DA130964}" type="pres">
      <dgm:prSet presAssocID="{ED8608BB-24E2-4C21-A762-3B846F54ED0C}" presName="hierChild4" presStyleCnt="0"/>
      <dgm:spPr/>
      <dgm:t>
        <a:bodyPr/>
        <a:lstStyle/>
        <a:p>
          <a:endParaRPr lang="en-US"/>
        </a:p>
      </dgm:t>
    </dgm:pt>
    <dgm:pt modelId="{5898BDD5-C2A5-4513-AA87-D2AC81174AB0}" type="pres">
      <dgm:prSet presAssocID="{EA74F9A8-41FF-4DE7-BAB0-CE2993ED8EF6}" presName="Name64" presStyleLbl="parChTrans1D4" presStyleIdx="0" presStyleCnt="4"/>
      <dgm:spPr/>
      <dgm:t>
        <a:bodyPr/>
        <a:lstStyle/>
        <a:p>
          <a:endParaRPr lang="en-US"/>
        </a:p>
      </dgm:t>
    </dgm:pt>
    <dgm:pt modelId="{35B1EF2C-49FA-45AC-B2F5-29FAFB727B82}" type="pres">
      <dgm:prSet presAssocID="{88451A82-06AE-42E1-9E69-17C14ED48386}" presName="hierRoot2" presStyleCnt="0">
        <dgm:presLayoutVars>
          <dgm:hierBranch val="init"/>
        </dgm:presLayoutVars>
      </dgm:prSet>
      <dgm:spPr/>
      <dgm:t>
        <a:bodyPr/>
        <a:lstStyle/>
        <a:p>
          <a:endParaRPr lang="en-US"/>
        </a:p>
      </dgm:t>
    </dgm:pt>
    <dgm:pt modelId="{F7C77DB4-CCBD-4668-BBA0-57D73E9D5228}" type="pres">
      <dgm:prSet presAssocID="{88451A82-06AE-42E1-9E69-17C14ED48386}" presName="rootComposite" presStyleCnt="0"/>
      <dgm:spPr/>
      <dgm:t>
        <a:bodyPr/>
        <a:lstStyle/>
        <a:p>
          <a:endParaRPr lang="en-US"/>
        </a:p>
      </dgm:t>
    </dgm:pt>
    <dgm:pt modelId="{1F163FFF-9234-448B-92B8-5671A2D5ED10}" type="pres">
      <dgm:prSet presAssocID="{88451A82-06AE-42E1-9E69-17C14ED48386}" presName="rootText" presStyleLbl="node4" presStyleIdx="0" presStyleCnt="4" custScaleY="246313" custLinFactNeighborX="-20064">
        <dgm:presLayoutVars>
          <dgm:chPref val="3"/>
        </dgm:presLayoutVars>
      </dgm:prSet>
      <dgm:spPr/>
      <dgm:t>
        <a:bodyPr/>
        <a:lstStyle/>
        <a:p>
          <a:endParaRPr lang="en-US"/>
        </a:p>
      </dgm:t>
    </dgm:pt>
    <dgm:pt modelId="{8A62EF32-0241-4159-9335-3EEFE23841B7}" type="pres">
      <dgm:prSet presAssocID="{88451A82-06AE-42E1-9E69-17C14ED48386}" presName="rootConnector" presStyleLbl="node4" presStyleIdx="0" presStyleCnt="4"/>
      <dgm:spPr/>
      <dgm:t>
        <a:bodyPr/>
        <a:lstStyle/>
        <a:p>
          <a:endParaRPr lang="en-US"/>
        </a:p>
      </dgm:t>
    </dgm:pt>
    <dgm:pt modelId="{17FB451D-919B-4035-81CB-E7E23FB1D566}" type="pres">
      <dgm:prSet presAssocID="{88451A82-06AE-42E1-9E69-17C14ED48386}" presName="hierChild4" presStyleCnt="0"/>
      <dgm:spPr/>
      <dgm:t>
        <a:bodyPr/>
        <a:lstStyle/>
        <a:p>
          <a:endParaRPr lang="en-US"/>
        </a:p>
      </dgm:t>
    </dgm:pt>
    <dgm:pt modelId="{011BFBFF-B9C8-4391-AB21-9804E9C870E0}" type="pres">
      <dgm:prSet presAssocID="{88451A82-06AE-42E1-9E69-17C14ED48386}" presName="hierChild5" presStyleCnt="0"/>
      <dgm:spPr/>
      <dgm:t>
        <a:bodyPr/>
        <a:lstStyle/>
        <a:p>
          <a:endParaRPr lang="en-US"/>
        </a:p>
      </dgm:t>
    </dgm:pt>
    <dgm:pt modelId="{60D65E4C-7881-4530-90A5-1F743F925349}" type="pres">
      <dgm:prSet presAssocID="{A7251DD4-375A-4447-A654-7CB5E48D97FC}" presName="Name64" presStyleLbl="parChTrans1D4" presStyleIdx="1" presStyleCnt="4"/>
      <dgm:spPr/>
      <dgm:t>
        <a:bodyPr/>
        <a:lstStyle/>
        <a:p>
          <a:endParaRPr lang="en-US"/>
        </a:p>
      </dgm:t>
    </dgm:pt>
    <dgm:pt modelId="{A5A449C2-AAED-4917-9DAF-ADF9827586C3}" type="pres">
      <dgm:prSet presAssocID="{03BA556A-936B-4739-BB42-DE7CADAD8AF3}" presName="hierRoot2" presStyleCnt="0">
        <dgm:presLayoutVars>
          <dgm:hierBranch val="init"/>
        </dgm:presLayoutVars>
      </dgm:prSet>
      <dgm:spPr/>
      <dgm:t>
        <a:bodyPr/>
        <a:lstStyle/>
        <a:p>
          <a:endParaRPr lang="en-US"/>
        </a:p>
      </dgm:t>
    </dgm:pt>
    <dgm:pt modelId="{D4FBC1BE-38B6-459B-98E0-1AFFE83E4C4A}" type="pres">
      <dgm:prSet presAssocID="{03BA556A-936B-4739-BB42-DE7CADAD8AF3}" presName="rootComposite" presStyleCnt="0"/>
      <dgm:spPr/>
      <dgm:t>
        <a:bodyPr/>
        <a:lstStyle/>
        <a:p>
          <a:endParaRPr lang="en-US"/>
        </a:p>
      </dgm:t>
    </dgm:pt>
    <dgm:pt modelId="{40BD9419-67CC-40C1-8384-25BD6403B0A6}" type="pres">
      <dgm:prSet presAssocID="{03BA556A-936B-4739-BB42-DE7CADAD8AF3}" presName="rootText" presStyleLbl="node4" presStyleIdx="1" presStyleCnt="4" custScaleY="260847" custLinFactNeighborX="-20064">
        <dgm:presLayoutVars>
          <dgm:chPref val="3"/>
        </dgm:presLayoutVars>
      </dgm:prSet>
      <dgm:spPr/>
      <dgm:t>
        <a:bodyPr/>
        <a:lstStyle/>
        <a:p>
          <a:endParaRPr lang="en-US"/>
        </a:p>
      </dgm:t>
    </dgm:pt>
    <dgm:pt modelId="{1E5DDCCE-6AC9-4D38-B89B-913BFC38390E}" type="pres">
      <dgm:prSet presAssocID="{03BA556A-936B-4739-BB42-DE7CADAD8AF3}" presName="rootConnector" presStyleLbl="node4" presStyleIdx="1" presStyleCnt="4"/>
      <dgm:spPr/>
      <dgm:t>
        <a:bodyPr/>
        <a:lstStyle/>
        <a:p>
          <a:endParaRPr lang="en-US"/>
        </a:p>
      </dgm:t>
    </dgm:pt>
    <dgm:pt modelId="{7DC7B072-4C58-498D-A963-917C26BC5519}" type="pres">
      <dgm:prSet presAssocID="{03BA556A-936B-4739-BB42-DE7CADAD8AF3}" presName="hierChild4" presStyleCnt="0"/>
      <dgm:spPr/>
      <dgm:t>
        <a:bodyPr/>
        <a:lstStyle/>
        <a:p>
          <a:endParaRPr lang="en-US"/>
        </a:p>
      </dgm:t>
    </dgm:pt>
    <dgm:pt modelId="{3EEEF980-556A-4FF7-9C54-F7F72B83991A}" type="pres">
      <dgm:prSet presAssocID="{BBD34CF3-7562-49C7-A406-0C9333DDA91E}" presName="Name64" presStyleLbl="parChTrans1D4" presStyleIdx="2" presStyleCnt="4"/>
      <dgm:spPr/>
      <dgm:t>
        <a:bodyPr/>
        <a:lstStyle/>
        <a:p>
          <a:endParaRPr lang="en-US"/>
        </a:p>
      </dgm:t>
    </dgm:pt>
    <dgm:pt modelId="{99ECAB06-C97E-4708-BBF3-763811DD2CD7}" type="pres">
      <dgm:prSet presAssocID="{FFFBA089-3378-41AF-82AC-7950DD9796D8}" presName="hierRoot2" presStyleCnt="0">
        <dgm:presLayoutVars>
          <dgm:hierBranch val="init"/>
        </dgm:presLayoutVars>
      </dgm:prSet>
      <dgm:spPr/>
      <dgm:t>
        <a:bodyPr/>
        <a:lstStyle/>
        <a:p>
          <a:endParaRPr lang="en-US"/>
        </a:p>
      </dgm:t>
    </dgm:pt>
    <dgm:pt modelId="{682F0180-FB6C-4511-A511-8438E8ADBD29}" type="pres">
      <dgm:prSet presAssocID="{FFFBA089-3378-41AF-82AC-7950DD9796D8}" presName="rootComposite" presStyleCnt="0"/>
      <dgm:spPr/>
      <dgm:t>
        <a:bodyPr/>
        <a:lstStyle/>
        <a:p>
          <a:endParaRPr lang="en-US"/>
        </a:p>
      </dgm:t>
    </dgm:pt>
    <dgm:pt modelId="{BE3FDC60-48F7-4E52-B42C-36ADF823539C}" type="pres">
      <dgm:prSet presAssocID="{FFFBA089-3378-41AF-82AC-7950DD9796D8}" presName="rootText" presStyleLbl="node4" presStyleIdx="2" presStyleCnt="4" custScaleY="260647" custLinFactNeighborX="-20064">
        <dgm:presLayoutVars>
          <dgm:chPref val="3"/>
        </dgm:presLayoutVars>
      </dgm:prSet>
      <dgm:spPr/>
      <dgm:t>
        <a:bodyPr/>
        <a:lstStyle/>
        <a:p>
          <a:endParaRPr lang="en-US"/>
        </a:p>
      </dgm:t>
    </dgm:pt>
    <dgm:pt modelId="{C6EBCFF9-D203-4EC5-A807-3AB03D8A24F2}" type="pres">
      <dgm:prSet presAssocID="{FFFBA089-3378-41AF-82AC-7950DD9796D8}" presName="rootConnector" presStyleLbl="node4" presStyleIdx="2" presStyleCnt="4"/>
      <dgm:spPr/>
      <dgm:t>
        <a:bodyPr/>
        <a:lstStyle/>
        <a:p>
          <a:endParaRPr lang="en-US"/>
        </a:p>
      </dgm:t>
    </dgm:pt>
    <dgm:pt modelId="{F4E491A0-40B4-4E3A-AA01-1F8D48F6F15F}" type="pres">
      <dgm:prSet presAssocID="{FFFBA089-3378-41AF-82AC-7950DD9796D8}" presName="hierChild4" presStyleCnt="0"/>
      <dgm:spPr/>
      <dgm:t>
        <a:bodyPr/>
        <a:lstStyle/>
        <a:p>
          <a:endParaRPr lang="en-US"/>
        </a:p>
      </dgm:t>
    </dgm:pt>
    <dgm:pt modelId="{7B8E0E16-3317-4734-BA19-A7EB2DC81A68}" type="pres">
      <dgm:prSet presAssocID="{FFFBA089-3378-41AF-82AC-7950DD9796D8}" presName="hierChild5" presStyleCnt="0"/>
      <dgm:spPr/>
      <dgm:t>
        <a:bodyPr/>
        <a:lstStyle/>
        <a:p>
          <a:endParaRPr lang="en-US"/>
        </a:p>
      </dgm:t>
    </dgm:pt>
    <dgm:pt modelId="{1C75D251-874E-4451-9726-E07052870559}" type="pres">
      <dgm:prSet presAssocID="{3928C8A0-38B7-4BB9-AF3B-77A773712D2F}" presName="Name64" presStyleLbl="parChTrans1D4" presStyleIdx="3" presStyleCnt="4"/>
      <dgm:spPr/>
      <dgm:t>
        <a:bodyPr/>
        <a:lstStyle/>
        <a:p>
          <a:endParaRPr lang="en-US"/>
        </a:p>
      </dgm:t>
    </dgm:pt>
    <dgm:pt modelId="{A8852EDB-0F6C-4434-9A10-2B5EE14C348E}" type="pres">
      <dgm:prSet presAssocID="{F868D361-51A1-43D6-BEFF-F4C67ECB3D27}" presName="hierRoot2" presStyleCnt="0">
        <dgm:presLayoutVars>
          <dgm:hierBranch val="init"/>
        </dgm:presLayoutVars>
      </dgm:prSet>
      <dgm:spPr/>
      <dgm:t>
        <a:bodyPr/>
        <a:lstStyle/>
        <a:p>
          <a:endParaRPr lang="en-US"/>
        </a:p>
      </dgm:t>
    </dgm:pt>
    <dgm:pt modelId="{93D21BEB-5F98-4060-9FBA-E77E2DA3ABFB}" type="pres">
      <dgm:prSet presAssocID="{F868D361-51A1-43D6-BEFF-F4C67ECB3D27}" presName="rootComposite" presStyleCnt="0"/>
      <dgm:spPr/>
      <dgm:t>
        <a:bodyPr/>
        <a:lstStyle/>
        <a:p>
          <a:endParaRPr lang="en-US"/>
        </a:p>
      </dgm:t>
    </dgm:pt>
    <dgm:pt modelId="{40AE2B87-9F94-43FC-A543-D79A89086AD5}" type="pres">
      <dgm:prSet presAssocID="{F868D361-51A1-43D6-BEFF-F4C67ECB3D27}" presName="rootText" presStyleLbl="node4" presStyleIdx="3" presStyleCnt="4" custScaleY="287899" custLinFactNeighborX="-20064">
        <dgm:presLayoutVars>
          <dgm:chPref val="3"/>
        </dgm:presLayoutVars>
      </dgm:prSet>
      <dgm:spPr/>
      <dgm:t>
        <a:bodyPr/>
        <a:lstStyle/>
        <a:p>
          <a:endParaRPr lang="en-US"/>
        </a:p>
      </dgm:t>
    </dgm:pt>
    <dgm:pt modelId="{D22B9E72-DB99-4604-B5A6-8E5665B7832E}" type="pres">
      <dgm:prSet presAssocID="{F868D361-51A1-43D6-BEFF-F4C67ECB3D27}" presName="rootConnector" presStyleLbl="node4" presStyleIdx="3" presStyleCnt="4"/>
      <dgm:spPr/>
      <dgm:t>
        <a:bodyPr/>
        <a:lstStyle/>
        <a:p>
          <a:endParaRPr lang="en-US"/>
        </a:p>
      </dgm:t>
    </dgm:pt>
    <dgm:pt modelId="{BA3EF816-82AB-4A26-91E8-932A3CA2F8A0}" type="pres">
      <dgm:prSet presAssocID="{F868D361-51A1-43D6-BEFF-F4C67ECB3D27}" presName="hierChild4" presStyleCnt="0"/>
      <dgm:spPr/>
      <dgm:t>
        <a:bodyPr/>
        <a:lstStyle/>
        <a:p>
          <a:endParaRPr lang="en-US"/>
        </a:p>
      </dgm:t>
    </dgm:pt>
    <dgm:pt modelId="{8F406B92-C396-455B-B937-CA24AE12D641}" type="pres">
      <dgm:prSet presAssocID="{F868D361-51A1-43D6-BEFF-F4C67ECB3D27}" presName="hierChild5" presStyleCnt="0"/>
      <dgm:spPr/>
      <dgm:t>
        <a:bodyPr/>
        <a:lstStyle/>
        <a:p>
          <a:endParaRPr lang="en-US"/>
        </a:p>
      </dgm:t>
    </dgm:pt>
    <dgm:pt modelId="{784965D4-1EDD-40B5-BA8E-5F4047675DDC}" type="pres">
      <dgm:prSet presAssocID="{03BA556A-936B-4739-BB42-DE7CADAD8AF3}" presName="hierChild5" presStyleCnt="0"/>
      <dgm:spPr/>
      <dgm:t>
        <a:bodyPr/>
        <a:lstStyle/>
        <a:p>
          <a:endParaRPr lang="en-US"/>
        </a:p>
      </dgm:t>
    </dgm:pt>
    <dgm:pt modelId="{EB10C8C6-A1E0-433B-A8D4-014E4B297CB2}" type="pres">
      <dgm:prSet presAssocID="{ED8608BB-24E2-4C21-A762-3B846F54ED0C}" presName="hierChild5" presStyleCnt="0"/>
      <dgm:spPr/>
      <dgm:t>
        <a:bodyPr/>
        <a:lstStyle/>
        <a:p>
          <a:endParaRPr lang="en-US"/>
        </a:p>
      </dgm:t>
    </dgm:pt>
    <dgm:pt modelId="{00394F4A-1D92-429B-A511-44CF7D0634C0}" type="pres">
      <dgm:prSet presAssocID="{0F0EB19A-FC6A-4AE0-9F51-4EA73094C54D}" presName="hierChild5" presStyleCnt="0"/>
      <dgm:spPr/>
      <dgm:t>
        <a:bodyPr/>
        <a:lstStyle/>
        <a:p>
          <a:endParaRPr lang="en-US"/>
        </a:p>
      </dgm:t>
    </dgm:pt>
    <dgm:pt modelId="{6B4C7D9A-131F-437F-85AF-CC21F61BA7DD}" type="pres">
      <dgm:prSet presAssocID="{A0686967-57DA-461D-B67F-BE3D0A0E7422}" presName="hierChild3" presStyleCnt="0"/>
      <dgm:spPr/>
      <dgm:t>
        <a:bodyPr/>
        <a:lstStyle/>
        <a:p>
          <a:endParaRPr lang="en-US"/>
        </a:p>
      </dgm:t>
    </dgm:pt>
    <dgm:pt modelId="{087E7967-0FCC-40C5-AB47-D351C5258A6E}" type="pres">
      <dgm:prSet presAssocID="{89815AA6-2E46-4E80-9743-6AF2EF519496}" presName="Name115" presStyleLbl="parChTrans1D2" presStyleIdx="3" presStyleCnt="4"/>
      <dgm:spPr/>
      <dgm:t>
        <a:bodyPr/>
        <a:lstStyle/>
        <a:p>
          <a:endParaRPr lang="en-US"/>
        </a:p>
      </dgm:t>
    </dgm:pt>
    <dgm:pt modelId="{6F84FDDE-6CAB-4B38-AEAE-DBADB26EE9EE}" type="pres">
      <dgm:prSet presAssocID="{1CA93FF4-3AB1-4EF6-842A-B0B467B909B1}" presName="hierRoot3" presStyleCnt="0">
        <dgm:presLayoutVars>
          <dgm:hierBranch val="init"/>
        </dgm:presLayoutVars>
      </dgm:prSet>
      <dgm:spPr/>
      <dgm:t>
        <a:bodyPr/>
        <a:lstStyle/>
        <a:p>
          <a:endParaRPr lang="en-US"/>
        </a:p>
      </dgm:t>
    </dgm:pt>
    <dgm:pt modelId="{70A2D937-0074-45DC-B259-F4D32FC2048A}" type="pres">
      <dgm:prSet presAssocID="{1CA93FF4-3AB1-4EF6-842A-B0B467B909B1}" presName="rootComposite3" presStyleCnt="0"/>
      <dgm:spPr/>
      <dgm:t>
        <a:bodyPr/>
        <a:lstStyle/>
        <a:p>
          <a:endParaRPr lang="en-US"/>
        </a:p>
      </dgm:t>
    </dgm:pt>
    <dgm:pt modelId="{98E62CA3-94A2-45FC-98AE-EA3244408BF2}" type="pres">
      <dgm:prSet presAssocID="{1CA93FF4-3AB1-4EF6-842A-B0B467B909B1}" presName="rootText3" presStyleLbl="asst1" presStyleIdx="0" presStyleCnt="1" custScaleY="232900" custLinFactNeighborX="-20064">
        <dgm:presLayoutVars>
          <dgm:chPref val="3"/>
        </dgm:presLayoutVars>
      </dgm:prSet>
      <dgm:spPr/>
      <dgm:t>
        <a:bodyPr/>
        <a:lstStyle/>
        <a:p>
          <a:endParaRPr lang="en-US"/>
        </a:p>
      </dgm:t>
    </dgm:pt>
    <dgm:pt modelId="{4A6F1CA2-B12C-4023-ADE7-580A14D1A4CF}" type="pres">
      <dgm:prSet presAssocID="{1CA93FF4-3AB1-4EF6-842A-B0B467B909B1}" presName="rootConnector3" presStyleLbl="asst1" presStyleIdx="0" presStyleCnt="1"/>
      <dgm:spPr/>
      <dgm:t>
        <a:bodyPr/>
        <a:lstStyle/>
        <a:p>
          <a:endParaRPr lang="en-US"/>
        </a:p>
      </dgm:t>
    </dgm:pt>
    <dgm:pt modelId="{AE1297F4-A2AC-4368-9B42-364938913541}" type="pres">
      <dgm:prSet presAssocID="{1CA93FF4-3AB1-4EF6-842A-B0B467B909B1}" presName="hierChild6" presStyleCnt="0"/>
      <dgm:spPr/>
      <dgm:t>
        <a:bodyPr/>
        <a:lstStyle/>
        <a:p>
          <a:endParaRPr lang="en-US"/>
        </a:p>
      </dgm:t>
    </dgm:pt>
    <dgm:pt modelId="{BA3D830D-C9C4-49FE-BA8B-877DB4B6CA86}" type="pres">
      <dgm:prSet presAssocID="{1CA93FF4-3AB1-4EF6-842A-B0B467B909B1}" presName="hierChild7" presStyleCnt="0"/>
      <dgm:spPr/>
      <dgm:t>
        <a:bodyPr/>
        <a:lstStyle/>
        <a:p>
          <a:endParaRPr lang="en-US"/>
        </a:p>
      </dgm:t>
    </dgm:pt>
  </dgm:ptLst>
  <dgm:cxnLst>
    <dgm:cxn modelId="{54D1AE44-EC00-45D2-8978-C330192AAE4A}" type="presOf" srcId="{88451A82-06AE-42E1-9E69-17C14ED48386}" destId="{8A62EF32-0241-4159-9335-3EEFE23841B7}" srcOrd="1" destOrd="0" presId="urn:microsoft.com/office/officeart/2009/3/layout/HorizontalOrganizationChart"/>
    <dgm:cxn modelId="{28911459-BCBF-485D-9A21-64BF28148172}" srcId="{0F0EB19A-FC6A-4AE0-9F51-4EA73094C54D}" destId="{ED8608BB-24E2-4C21-A762-3B846F54ED0C}" srcOrd="1" destOrd="0" parTransId="{B56800D9-304C-4BAA-8076-6AE66506EF19}" sibTransId="{CC0B8EBE-D5DD-421C-BD77-6943CA974506}"/>
    <dgm:cxn modelId="{8FE75503-6BC1-4E77-B6E3-20EF39CBBAA1}" type="presOf" srcId="{FFFBA089-3378-41AF-82AC-7950DD9796D8}" destId="{C6EBCFF9-D203-4EC5-A807-3AB03D8A24F2}" srcOrd="1" destOrd="0" presId="urn:microsoft.com/office/officeart/2009/3/layout/HorizontalOrganizationChart"/>
    <dgm:cxn modelId="{0B7D7DB4-31EE-4DD1-A2AD-226AA3ADA000}" type="presOf" srcId="{88451A82-06AE-42E1-9E69-17C14ED48386}" destId="{1F163FFF-9234-448B-92B8-5671A2D5ED10}" srcOrd="0" destOrd="0" presId="urn:microsoft.com/office/officeart/2009/3/layout/HorizontalOrganizationChart"/>
    <dgm:cxn modelId="{C39007AA-886B-4D78-80E1-23ACCE463529}" type="presOf" srcId="{89815AA6-2E46-4E80-9743-6AF2EF519496}" destId="{087E7967-0FCC-40C5-AB47-D351C5258A6E}" srcOrd="0" destOrd="0" presId="urn:microsoft.com/office/officeart/2009/3/layout/HorizontalOrganizationChart"/>
    <dgm:cxn modelId="{877360A2-5358-46FD-93D1-1C05E4DEA75E}" srcId="{ED8608BB-24E2-4C21-A762-3B846F54ED0C}" destId="{03BA556A-936B-4739-BB42-DE7CADAD8AF3}" srcOrd="1" destOrd="0" parTransId="{A7251DD4-375A-4447-A654-7CB5E48D97FC}" sibTransId="{6E0624B9-E7BD-4C7A-9696-C3CEB2D3137F}"/>
    <dgm:cxn modelId="{ACEB09ED-862A-4FEC-9C46-7DB61DF88ED8}" type="presOf" srcId="{A0686967-57DA-461D-B67F-BE3D0A0E7422}" destId="{540FA088-5300-4E21-8D7B-BC9355BC9E7C}" srcOrd="0" destOrd="0" presId="urn:microsoft.com/office/officeart/2009/3/layout/HorizontalOrganizationChart"/>
    <dgm:cxn modelId="{77D74742-F6EE-45A6-A80C-29F5B4A475B3}" srcId="{A0686967-57DA-461D-B67F-BE3D0A0E7422}" destId="{BF867C5A-336E-4502-86CF-2AE26AFE375D}" srcOrd="1" destOrd="0" parTransId="{7A2B7EE0-7192-4ADA-B92E-A0106D995318}" sibTransId="{A413F40B-E7E2-4B1E-B58C-1D7EBB8C2EAB}"/>
    <dgm:cxn modelId="{689F28F9-6C7A-4C18-B77B-4454CE18A8AF}" srcId="{ED8608BB-24E2-4C21-A762-3B846F54ED0C}" destId="{88451A82-06AE-42E1-9E69-17C14ED48386}" srcOrd="0" destOrd="0" parTransId="{EA74F9A8-41FF-4DE7-BAB0-CE2993ED8EF6}" sibTransId="{DB451A73-6911-4E48-BAC1-A4E3C5FA736B}"/>
    <dgm:cxn modelId="{075DF7E0-44A2-4233-AD4F-F32B7FBD8B8C}" srcId="{A0686967-57DA-461D-B67F-BE3D0A0E7422}" destId="{1CA93FF4-3AB1-4EF6-842A-B0B467B909B1}" srcOrd="0" destOrd="0" parTransId="{89815AA6-2E46-4E80-9743-6AF2EF519496}" sibTransId="{3DECF055-52E2-429A-9B5C-6ADF2B83F624}"/>
    <dgm:cxn modelId="{4B9677B1-0CB9-463D-8F62-867F9566507D}" type="presOf" srcId="{F868D361-51A1-43D6-BEFF-F4C67ECB3D27}" destId="{40AE2B87-9F94-43FC-A543-D79A89086AD5}" srcOrd="0" destOrd="0" presId="urn:microsoft.com/office/officeart/2009/3/layout/HorizontalOrganizationChart"/>
    <dgm:cxn modelId="{9120DDDE-BF50-4457-B44E-8C0FE4FC2F6D}" type="presOf" srcId="{FFFBA089-3378-41AF-82AC-7950DD9796D8}" destId="{BE3FDC60-48F7-4E52-B42C-36ADF823539C}" srcOrd="0" destOrd="0" presId="urn:microsoft.com/office/officeart/2009/3/layout/HorizontalOrganizationChart"/>
    <dgm:cxn modelId="{CCC64CA3-7086-4F3D-B2DF-817ECB0323AD}" type="presOf" srcId="{0F0EB19A-FC6A-4AE0-9F51-4EA73094C54D}" destId="{A59B6F47-158B-4F28-A211-0C44DFD2ED2A}" srcOrd="0" destOrd="0" presId="urn:microsoft.com/office/officeart/2009/3/layout/HorizontalOrganizationChart"/>
    <dgm:cxn modelId="{D81E6F2F-9731-4FD9-A7D7-79E81143C031}" type="presOf" srcId="{2A3D62DE-F902-4585-BEDB-1016900B83A7}" destId="{833DBCD9-4294-42C3-8C05-0518EAB3255D}" srcOrd="0" destOrd="0" presId="urn:microsoft.com/office/officeart/2009/3/layout/HorizontalOrganizationChart"/>
    <dgm:cxn modelId="{C878CBD6-6E78-4290-8201-DE45CEE2D599}" type="presOf" srcId="{BF867C5A-336E-4502-86CF-2AE26AFE375D}" destId="{A46EBB01-3A26-443F-82FB-0DC8434D6982}" srcOrd="1" destOrd="0" presId="urn:microsoft.com/office/officeart/2009/3/layout/HorizontalOrganizationChart"/>
    <dgm:cxn modelId="{D3CC2838-F9CC-4D24-BD83-8F07D4D7807A}" srcId="{03BA556A-936B-4739-BB42-DE7CADAD8AF3}" destId="{FFFBA089-3378-41AF-82AC-7950DD9796D8}" srcOrd="0" destOrd="0" parTransId="{BBD34CF3-7562-49C7-A406-0C9333DDA91E}" sibTransId="{5D8124AB-1946-4F71-8BDB-1C5DDE5E7CE5}"/>
    <dgm:cxn modelId="{D53411F1-9AAC-4507-8E95-BCB93C8E014C}" type="presOf" srcId="{A7251DD4-375A-4447-A654-7CB5E48D97FC}" destId="{60D65E4C-7881-4530-90A5-1F743F925349}" srcOrd="0" destOrd="0" presId="urn:microsoft.com/office/officeart/2009/3/layout/HorizontalOrganizationChart"/>
    <dgm:cxn modelId="{93CF3EAB-234A-4786-8F81-CF270ED60B3D}" type="presOf" srcId="{B56800D9-304C-4BAA-8076-6AE66506EF19}" destId="{DFB668B1-203C-41BD-A526-B2BC0D5717C4}" srcOrd="0" destOrd="0" presId="urn:microsoft.com/office/officeart/2009/3/layout/HorizontalOrganizationChart"/>
    <dgm:cxn modelId="{B7E21954-F311-450B-9035-4B83CFFC25D0}" srcId="{A0686967-57DA-461D-B67F-BE3D0A0E7422}" destId="{BC972AFA-4FBA-4B74-9C9A-49AD291E15D8}" srcOrd="2" destOrd="0" parTransId="{CDBDB990-278F-48B6-9DC5-28137BB6AC25}" sibTransId="{46854990-1D9F-4801-A016-20FC4E62450E}"/>
    <dgm:cxn modelId="{5F6ECC99-C380-47D0-AF6B-7EA3E87C778E}" type="presOf" srcId="{A0686967-57DA-461D-B67F-BE3D0A0E7422}" destId="{38E3474C-EE28-40CC-84C3-F634B59FB68C}" srcOrd="1" destOrd="0" presId="urn:microsoft.com/office/officeart/2009/3/layout/HorizontalOrganizationChart"/>
    <dgm:cxn modelId="{C0F8F73A-2634-4374-B893-4DD97DF4C631}" type="presOf" srcId="{1CA93FF4-3AB1-4EF6-842A-B0B467B909B1}" destId="{4A6F1CA2-B12C-4023-ADE7-580A14D1A4CF}" srcOrd="1" destOrd="0" presId="urn:microsoft.com/office/officeart/2009/3/layout/HorizontalOrganizationChart"/>
    <dgm:cxn modelId="{D7A92FE7-D378-4532-A201-DEF817D70453}" type="presOf" srcId="{EA74F9A8-41FF-4DE7-BAB0-CE2993ED8EF6}" destId="{5898BDD5-C2A5-4513-AA87-D2AC81174AB0}" srcOrd="0" destOrd="0" presId="urn:microsoft.com/office/officeart/2009/3/layout/HorizontalOrganizationChart"/>
    <dgm:cxn modelId="{B55D4551-F291-4BEA-A86B-7ABAAF8B03BD}" type="presOf" srcId="{03BA556A-936B-4739-BB42-DE7CADAD8AF3}" destId="{40BD9419-67CC-40C1-8384-25BD6403B0A6}" srcOrd="0" destOrd="0" presId="urn:microsoft.com/office/officeart/2009/3/layout/HorizontalOrganizationChart"/>
    <dgm:cxn modelId="{6D858A1B-C79D-4700-BE67-5F1418271A1F}" srcId="{F21A5006-9407-4F59-A05C-4B1DE4950E45}" destId="{A0686967-57DA-461D-B67F-BE3D0A0E7422}" srcOrd="0" destOrd="0" parTransId="{135EED70-0B47-4997-B877-43B777A17E2E}" sibTransId="{9C5CE75A-8180-43D4-88E4-E7981C30CEBA}"/>
    <dgm:cxn modelId="{C64331B1-A563-4FA9-AA61-4B4B3B69952C}" type="presOf" srcId="{F21A5006-9407-4F59-A05C-4B1DE4950E45}" destId="{226A0E0A-192D-48F5-9401-BFAD973672FC}" srcOrd="0" destOrd="0" presId="urn:microsoft.com/office/officeart/2009/3/layout/HorizontalOrganizationChart"/>
    <dgm:cxn modelId="{17C218BF-710C-40ED-855D-BFF7D9AA7BDC}" type="presOf" srcId="{ED8608BB-24E2-4C21-A762-3B846F54ED0C}" destId="{FE2005CA-6BF5-47FA-A6FA-CD74F9148166}" srcOrd="0" destOrd="0" presId="urn:microsoft.com/office/officeart/2009/3/layout/HorizontalOrganizationChart"/>
    <dgm:cxn modelId="{FF4B053F-44CA-4E2A-99F1-4B4F168C7B3C}" type="presOf" srcId="{BC972AFA-4FBA-4B74-9C9A-49AD291E15D8}" destId="{D8A0B4BF-9954-49FF-B122-E1C555E8BED1}" srcOrd="1" destOrd="0" presId="urn:microsoft.com/office/officeart/2009/3/layout/HorizontalOrganizationChart"/>
    <dgm:cxn modelId="{704DAF0B-5AE1-4982-AFE9-0CE06529FB5A}" type="presOf" srcId="{BBD34CF3-7562-49C7-A406-0C9333DDA91E}" destId="{3EEEF980-556A-4FF7-9C54-F7F72B83991A}" srcOrd="0" destOrd="0" presId="urn:microsoft.com/office/officeart/2009/3/layout/HorizontalOrganizationChart"/>
    <dgm:cxn modelId="{795D30FF-74FF-4ABE-AA3D-8BC146B3A126}" srcId="{0F0EB19A-FC6A-4AE0-9F51-4EA73094C54D}" destId="{B5A09410-BD1B-43B1-9DEE-CF941F1A6CEE}" srcOrd="0" destOrd="0" parTransId="{45D98E86-FB2E-428E-9D0D-C6382E0AE7D8}" sibTransId="{5D015E6A-9776-41E9-9EB2-4769E7C9F9A3}"/>
    <dgm:cxn modelId="{4813ACF2-6F7E-48CA-9EB3-9D3D0D1F8D89}" type="presOf" srcId="{1CA93FF4-3AB1-4EF6-842A-B0B467B909B1}" destId="{98E62CA3-94A2-45FC-98AE-EA3244408BF2}" srcOrd="0" destOrd="0" presId="urn:microsoft.com/office/officeart/2009/3/layout/HorizontalOrganizationChart"/>
    <dgm:cxn modelId="{FCEB3DF5-22ED-47D7-B42F-A6AC05033B12}" type="presOf" srcId="{0F0EB19A-FC6A-4AE0-9F51-4EA73094C54D}" destId="{27D67013-9D2D-4DB5-B668-31C34EF8F409}" srcOrd="1" destOrd="0" presId="urn:microsoft.com/office/officeart/2009/3/layout/HorizontalOrganizationChart"/>
    <dgm:cxn modelId="{FE0CCA71-6184-4A22-8D1B-3AB7714002F3}" type="presOf" srcId="{BC972AFA-4FBA-4B74-9C9A-49AD291E15D8}" destId="{015AB9FF-0267-456A-B729-20E8D36F779E}" srcOrd="0" destOrd="0" presId="urn:microsoft.com/office/officeart/2009/3/layout/HorizontalOrganizationChart"/>
    <dgm:cxn modelId="{C38F4E2D-1406-4EB0-B426-40085B6DFBEE}" type="presOf" srcId="{CDBDB990-278F-48B6-9DC5-28137BB6AC25}" destId="{C6D03647-1509-4795-AD75-42AC49A444A5}" srcOrd="0" destOrd="0" presId="urn:microsoft.com/office/officeart/2009/3/layout/HorizontalOrganizationChart"/>
    <dgm:cxn modelId="{C6EE381C-2299-4EFC-BEF2-B59A8567B5A1}" type="presOf" srcId="{B5A09410-BD1B-43B1-9DEE-CF941F1A6CEE}" destId="{07C7D176-E68C-43F7-8D45-89F13AD9052B}" srcOrd="0" destOrd="0" presId="urn:microsoft.com/office/officeart/2009/3/layout/HorizontalOrganizationChart"/>
    <dgm:cxn modelId="{1BD37042-9325-4AB9-ACC6-ABFC27E3AA94}" type="presOf" srcId="{ED8608BB-24E2-4C21-A762-3B846F54ED0C}" destId="{FC7C3E06-5660-4680-AAA9-A4806517C9D8}" srcOrd="1" destOrd="0" presId="urn:microsoft.com/office/officeart/2009/3/layout/HorizontalOrganizationChart"/>
    <dgm:cxn modelId="{C86BC6E1-3617-40D4-9AE6-CA9A4E98E4FC}" type="presOf" srcId="{03BA556A-936B-4739-BB42-DE7CADAD8AF3}" destId="{1E5DDCCE-6AC9-4D38-B89B-913BFC38390E}" srcOrd="1" destOrd="0" presId="urn:microsoft.com/office/officeart/2009/3/layout/HorizontalOrganizationChart"/>
    <dgm:cxn modelId="{646F212A-9054-498A-AA47-E27D6A682A0C}" type="presOf" srcId="{F868D361-51A1-43D6-BEFF-F4C67ECB3D27}" destId="{D22B9E72-DB99-4604-B5A6-8E5665B7832E}" srcOrd="1" destOrd="0" presId="urn:microsoft.com/office/officeart/2009/3/layout/HorizontalOrganizationChart"/>
    <dgm:cxn modelId="{D787DE5C-27CF-4ADE-A465-1F8C4BD49F32}" srcId="{A0686967-57DA-461D-B67F-BE3D0A0E7422}" destId="{0F0EB19A-FC6A-4AE0-9F51-4EA73094C54D}" srcOrd="3" destOrd="0" parTransId="{2A3D62DE-F902-4585-BEDB-1016900B83A7}" sibTransId="{85B496A6-0DC9-4EC9-80E9-42807377AB1D}"/>
    <dgm:cxn modelId="{2D8B3679-6540-4D0B-B8B1-5F50CCCA1078}" srcId="{03BA556A-936B-4739-BB42-DE7CADAD8AF3}" destId="{F868D361-51A1-43D6-BEFF-F4C67ECB3D27}" srcOrd="1" destOrd="0" parTransId="{3928C8A0-38B7-4BB9-AF3B-77A773712D2F}" sibTransId="{3E06F13A-0D84-4633-A81D-3008D7CE51DE}"/>
    <dgm:cxn modelId="{FB495DA6-FA80-4CAE-9603-6A6D913D5375}" type="presOf" srcId="{BF867C5A-336E-4502-86CF-2AE26AFE375D}" destId="{00C3B095-4745-4322-87D7-65A813065A05}" srcOrd="0" destOrd="0" presId="urn:microsoft.com/office/officeart/2009/3/layout/HorizontalOrganizationChart"/>
    <dgm:cxn modelId="{D56AE16E-DD96-4BA5-8690-FDFF48296607}" type="presOf" srcId="{45D98E86-FB2E-428E-9D0D-C6382E0AE7D8}" destId="{DAE20A3D-A347-4039-8143-A7582F21556C}" srcOrd="0" destOrd="0" presId="urn:microsoft.com/office/officeart/2009/3/layout/HorizontalOrganizationChart"/>
    <dgm:cxn modelId="{EFE4EFC0-0032-48F6-B432-F1B94A3BA74B}" type="presOf" srcId="{3928C8A0-38B7-4BB9-AF3B-77A773712D2F}" destId="{1C75D251-874E-4451-9726-E07052870559}" srcOrd="0" destOrd="0" presId="urn:microsoft.com/office/officeart/2009/3/layout/HorizontalOrganizationChart"/>
    <dgm:cxn modelId="{1323B777-8A37-4CAE-9A0E-9EB25865A284}" type="presOf" srcId="{7A2B7EE0-7192-4ADA-B92E-A0106D995318}" destId="{2A12960A-9938-4454-83BF-3D84F87EBF83}" srcOrd="0" destOrd="0" presId="urn:microsoft.com/office/officeart/2009/3/layout/HorizontalOrganizationChart"/>
    <dgm:cxn modelId="{B0C86368-BD8D-4742-BDCB-ED19118991E0}" type="presOf" srcId="{B5A09410-BD1B-43B1-9DEE-CF941F1A6CEE}" destId="{9C97F3F6-FDFF-4130-A1C1-493F98A896DB}" srcOrd="1" destOrd="0" presId="urn:microsoft.com/office/officeart/2009/3/layout/HorizontalOrganizationChart"/>
    <dgm:cxn modelId="{8335BBF0-E65E-42D1-A967-911CA8C37BB7}" type="presParOf" srcId="{226A0E0A-192D-48F5-9401-BFAD973672FC}" destId="{8C280C3B-5747-40B8-AE16-C0BC78572B1F}" srcOrd="0" destOrd="0" presId="urn:microsoft.com/office/officeart/2009/3/layout/HorizontalOrganizationChart"/>
    <dgm:cxn modelId="{EC09631B-C13C-440B-AE81-E482D30A1272}" type="presParOf" srcId="{8C280C3B-5747-40B8-AE16-C0BC78572B1F}" destId="{D987571E-8B6E-4325-8CD1-A15B8CA0FD0B}" srcOrd="0" destOrd="0" presId="urn:microsoft.com/office/officeart/2009/3/layout/HorizontalOrganizationChart"/>
    <dgm:cxn modelId="{8DB4A1EE-BB08-45EF-B0BF-EBB44411762C}" type="presParOf" srcId="{D987571E-8B6E-4325-8CD1-A15B8CA0FD0B}" destId="{540FA088-5300-4E21-8D7B-BC9355BC9E7C}" srcOrd="0" destOrd="0" presId="urn:microsoft.com/office/officeart/2009/3/layout/HorizontalOrganizationChart"/>
    <dgm:cxn modelId="{92778F91-C049-417F-A048-932827992CFD}" type="presParOf" srcId="{D987571E-8B6E-4325-8CD1-A15B8CA0FD0B}" destId="{38E3474C-EE28-40CC-84C3-F634B59FB68C}" srcOrd="1" destOrd="0" presId="urn:microsoft.com/office/officeart/2009/3/layout/HorizontalOrganizationChart"/>
    <dgm:cxn modelId="{D55DE27C-3925-4F40-97D9-7E8158844E32}" type="presParOf" srcId="{8C280C3B-5747-40B8-AE16-C0BC78572B1F}" destId="{253CF771-F69A-4273-AC14-12F7B5C345F3}" srcOrd="1" destOrd="0" presId="urn:microsoft.com/office/officeart/2009/3/layout/HorizontalOrganizationChart"/>
    <dgm:cxn modelId="{E670884F-378F-452C-8A0C-D3149E94188C}" type="presParOf" srcId="{253CF771-F69A-4273-AC14-12F7B5C345F3}" destId="{2A12960A-9938-4454-83BF-3D84F87EBF83}" srcOrd="0" destOrd="0" presId="urn:microsoft.com/office/officeart/2009/3/layout/HorizontalOrganizationChart"/>
    <dgm:cxn modelId="{A30875AD-39D5-4CCA-A9D7-648690D2A9ED}" type="presParOf" srcId="{253CF771-F69A-4273-AC14-12F7B5C345F3}" destId="{33B4E5C4-CE78-4D80-9D86-D95C578D7DDE}" srcOrd="1" destOrd="0" presId="urn:microsoft.com/office/officeart/2009/3/layout/HorizontalOrganizationChart"/>
    <dgm:cxn modelId="{DBF01AAA-6DC3-4839-97B2-295D45387892}" type="presParOf" srcId="{33B4E5C4-CE78-4D80-9D86-D95C578D7DDE}" destId="{66B293F1-74E0-4650-9E76-9A083D01E0E3}" srcOrd="0" destOrd="0" presId="urn:microsoft.com/office/officeart/2009/3/layout/HorizontalOrganizationChart"/>
    <dgm:cxn modelId="{D5275D33-35EB-4E81-A37A-6B1D099E8B5E}" type="presParOf" srcId="{66B293F1-74E0-4650-9E76-9A083D01E0E3}" destId="{00C3B095-4745-4322-87D7-65A813065A05}" srcOrd="0" destOrd="0" presId="urn:microsoft.com/office/officeart/2009/3/layout/HorizontalOrganizationChart"/>
    <dgm:cxn modelId="{2820D095-0103-4C7E-9FBE-B14670CBEF58}" type="presParOf" srcId="{66B293F1-74E0-4650-9E76-9A083D01E0E3}" destId="{A46EBB01-3A26-443F-82FB-0DC8434D6982}" srcOrd="1" destOrd="0" presId="urn:microsoft.com/office/officeart/2009/3/layout/HorizontalOrganizationChart"/>
    <dgm:cxn modelId="{3D62B1BF-96EA-40BB-B46C-2D3BCCEA82C1}" type="presParOf" srcId="{33B4E5C4-CE78-4D80-9D86-D95C578D7DDE}" destId="{BC41A7A7-597E-4CEF-86B9-D48DD15AE976}" srcOrd="1" destOrd="0" presId="urn:microsoft.com/office/officeart/2009/3/layout/HorizontalOrganizationChart"/>
    <dgm:cxn modelId="{50A5BCC3-4B95-4EB1-9AAA-10400DB8C4F2}" type="presParOf" srcId="{33B4E5C4-CE78-4D80-9D86-D95C578D7DDE}" destId="{EC0AAED0-5612-4DBA-9846-FC9E631BC9DF}" srcOrd="2" destOrd="0" presId="urn:microsoft.com/office/officeart/2009/3/layout/HorizontalOrganizationChart"/>
    <dgm:cxn modelId="{9454D5C4-0548-43A9-8D04-CAE61213A995}" type="presParOf" srcId="{253CF771-F69A-4273-AC14-12F7B5C345F3}" destId="{C6D03647-1509-4795-AD75-42AC49A444A5}" srcOrd="2" destOrd="0" presId="urn:microsoft.com/office/officeart/2009/3/layout/HorizontalOrganizationChart"/>
    <dgm:cxn modelId="{5AC249E2-8989-4249-9C60-4230B539683D}" type="presParOf" srcId="{253CF771-F69A-4273-AC14-12F7B5C345F3}" destId="{9EE3CAB8-A55C-45D5-8CC3-57E186871BD7}" srcOrd="3" destOrd="0" presId="urn:microsoft.com/office/officeart/2009/3/layout/HorizontalOrganizationChart"/>
    <dgm:cxn modelId="{7F28D924-4B91-49D4-AA07-774F3A17AB01}" type="presParOf" srcId="{9EE3CAB8-A55C-45D5-8CC3-57E186871BD7}" destId="{059C9F94-91D8-4866-854D-5ACF8D74D221}" srcOrd="0" destOrd="0" presId="urn:microsoft.com/office/officeart/2009/3/layout/HorizontalOrganizationChart"/>
    <dgm:cxn modelId="{E204DF01-98E3-48B3-A841-5C34D0A1C70D}" type="presParOf" srcId="{059C9F94-91D8-4866-854D-5ACF8D74D221}" destId="{015AB9FF-0267-456A-B729-20E8D36F779E}" srcOrd="0" destOrd="0" presId="urn:microsoft.com/office/officeart/2009/3/layout/HorizontalOrganizationChart"/>
    <dgm:cxn modelId="{6DFA762A-A652-4B2B-9A89-59AF2E2D875F}" type="presParOf" srcId="{059C9F94-91D8-4866-854D-5ACF8D74D221}" destId="{D8A0B4BF-9954-49FF-B122-E1C555E8BED1}" srcOrd="1" destOrd="0" presId="urn:microsoft.com/office/officeart/2009/3/layout/HorizontalOrganizationChart"/>
    <dgm:cxn modelId="{7100B88E-C37A-471E-B880-806906A0CC64}" type="presParOf" srcId="{9EE3CAB8-A55C-45D5-8CC3-57E186871BD7}" destId="{D595B52C-2668-41CF-B60F-822E119B4B6A}" srcOrd="1" destOrd="0" presId="urn:microsoft.com/office/officeart/2009/3/layout/HorizontalOrganizationChart"/>
    <dgm:cxn modelId="{09D347FD-A751-4B9B-9443-D0E5041B2E88}" type="presParOf" srcId="{9EE3CAB8-A55C-45D5-8CC3-57E186871BD7}" destId="{C127708B-0671-4B9C-84F1-20AD37A0D483}" srcOrd="2" destOrd="0" presId="urn:microsoft.com/office/officeart/2009/3/layout/HorizontalOrganizationChart"/>
    <dgm:cxn modelId="{6F874198-6490-4D6C-805F-E21D88F56582}" type="presParOf" srcId="{253CF771-F69A-4273-AC14-12F7B5C345F3}" destId="{833DBCD9-4294-42C3-8C05-0518EAB3255D}" srcOrd="4" destOrd="0" presId="urn:microsoft.com/office/officeart/2009/3/layout/HorizontalOrganizationChart"/>
    <dgm:cxn modelId="{FEC8622E-E664-459B-A4B1-6BA09C50B866}" type="presParOf" srcId="{253CF771-F69A-4273-AC14-12F7B5C345F3}" destId="{0913FEEA-DCEB-43E7-AC85-E5C99B1581AE}" srcOrd="5" destOrd="0" presId="urn:microsoft.com/office/officeart/2009/3/layout/HorizontalOrganizationChart"/>
    <dgm:cxn modelId="{597F36C2-A8B7-439E-81C2-AC45DCCCB423}" type="presParOf" srcId="{0913FEEA-DCEB-43E7-AC85-E5C99B1581AE}" destId="{41EBFDD6-8CA8-4F73-88B7-0F06C31E5BED}" srcOrd="0" destOrd="0" presId="urn:microsoft.com/office/officeart/2009/3/layout/HorizontalOrganizationChart"/>
    <dgm:cxn modelId="{24C2B5FF-A760-457F-AABD-98BDB3822FD7}" type="presParOf" srcId="{41EBFDD6-8CA8-4F73-88B7-0F06C31E5BED}" destId="{A59B6F47-158B-4F28-A211-0C44DFD2ED2A}" srcOrd="0" destOrd="0" presId="urn:microsoft.com/office/officeart/2009/3/layout/HorizontalOrganizationChart"/>
    <dgm:cxn modelId="{8A64C52E-B386-4C61-BE83-90E77A36F4DA}" type="presParOf" srcId="{41EBFDD6-8CA8-4F73-88B7-0F06C31E5BED}" destId="{27D67013-9D2D-4DB5-B668-31C34EF8F409}" srcOrd="1" destOrd="0" presId="urn:microsoft.com/office/officeart/2009/3/layout/HorizontalOrganizationChart"/>
    <dgm:cxn modelId="{2B0C3131-5A5F-4343-8402-F5BA8F715539}" type="presParOf" srcId="{0913FEEA-DCEB-43E7-AC85-E5C99B1581AE}" destId="{449451DD-88B1-4209-BBF8-2F29A82DC144}" srcOrd="1" destOrd="0" presId="urn:microsoft.com/office/officeart/2009/3/layout/HorizontalOrganizationChart"/>
    <dgm:cxn modelId="{513861CC-74DF-4E5D-B0B6-83F116CC7BF8}" type="presParOf" srcId="{449451DD-88B1-4209-BBF8-2F29A82DC144}" destId="{DAE20A3D-A347-4039-8143-A7582F21556C}" srcOrd="0" destOrd="0" presId="urn:microsoft.com/office/officeart/2009/3/layout/HorizontalOrganizationChart"/>
    <dgm:cxn modelId="{37E7A3C1-B67D-4FD1-B2BA-151AF510E1AC}" type="presParOf" srcId="{449451DD-88B1-4209-BBF8-2F29A82DC144}" destId="{BD2CE187-C49A-4B70-87AC-18988596C248}" srcOrd="1" destOrd="0" presId="urn:microsoft.com/office/officeart/2009/3/layout/HorizontalOrganizationChart"/>
    <dgm:cxn modelId="{D8213E73-11D9-4B0A-A54C-A27DDA756119}" type="presParOf" srcId="{BD2CE187-C49A-4B70-87AC-18988596C248}" destId="{39A4FEAB-825F-4082-A271-16D0AC7BA2D8}" srcOrd="0" destOrd="0" presId="urn:microsoft.com/office/officeart/2009/3/layout/HorizontalOrganizationChart"/>
    <dgm:cxn modelId="{80F3E4EF-11B9-46B2-A965-D3C937F8BF3A}" type="presParOf" srcId="{39A4FEAB-825F-4082-A271-16D0AC7BA2D8}" destId="{07C7D176-E68C-43F7-8D45-89F13AD9052B}" srcOrd="0" destOrd="0" presId="urn:microsoft.com/office/officeart/2009/3/layout/HorizontalOrganizationChart"/>
    <dgm:cxn modelId="{9F846FA8-4CFA-4C60-A7DE-6A5B90E893C4}" type="presParOf" srcId="{39A4FEAB-825F-4082-A271-16D0AC7BA2D8}" destId="{9C97F3F6-FDFF-4130-A1C1-493F98A896DB}" srcOrd="1" destOrd="0" presId="urn:microsoft.com/office/officeart/2009/3/layout/HorizontalOrganizationChart"/>
    <dgm:cxn modelId="{559218DF-3895-4495-BABF-727E10563AF7}" type="presParOf" srcId="{BD2CE187-C49A-4B70-87AC-18988596C248}" destId="{556E42EC-B197-4EC9-986F-A78E1474CFB3}" srcOrd="1" destOrd="0" presId="urn:microsoft.com/office/officeart/2009/3/layout/HorizontalOrganizationChart"/>
    <dgm:cxn modelId="{22DC51A0-0F1B-4502-B9CB-103EB702A32F}" type="presParOf" srcId="{BD2CE187-C49A-4B70-87AC-18988596C248}" destId="{A63A4F1A-CF51-4CA9-88A7-FCDF3DBAC67D}" srcOrd="2" destOrd="0" presId="urn:microsoft.com/office/officeart/2009/3/layout/HorizontalOrganizationChart"/>
    <dgm:cxn modelId="{E8255EC3-AD10-4945-8083-E2A49921F6E6}" type="presParOf" srcId="{449451DD-88B1-4209-BBF8-2F29A82DC144}" destId="{DFB668B1-203C-41BD-A526-B2BC0D5717C4}" srcOrd="2" destOrd="0" presId="urn:microsoft.com/office/officeart/2009/3/layout/HorizontalOrganizationChart"/>
    <dgm:cxn modelId="{B1A027EC-78BF-4DC2-8D1F-7F275A455A0E}" type="presParOf" srcId="{449451DD-88B1-4209-BBF8-2F29A82DC144}" destId="{C94067FE-BEE8-4D81-B69F-799BA48513BA}" srcOrd="3" destOrd="0" presId="urn:microsoft.com/office/officeart/2009/3/layout/HorizontalOrganizationChart"/>
    <dgm:cxn modelId="{F5A38795-6225-414F-AD09-C8BBBAB9A750}" type="presParOf" srcId="{C94067FE-BEE8-4D81-B69F-799BA48513BA}" destId="{0D965214-DD51-48FD-8064-3978F1C9111A}" srcOrd="0" destOrd="0" presId="urn:microsoft.com/office/officeart/2009/3/layout/HorizontalOrganizationChart"/>
    <dgm:cxn modelId="{52BE1504-64FC-4CE7-A547-6AF89116FD77}" type="presParOf" srcId="{0D965214-DD51-48FD-8064-3978F1C9111A}" destId="{FE2005CA-6BF5-47FA-A6FA-CD74F9148166}" srcOrd="0" destOrd="0" presId="urn:microsoft.com/office/officeart/2009/3/layout/HorizontalOrganizationChart"/>
    <dgm:cxn modelId="{57A80B48-922A-43A4-8163-BB03B4F3057D}" type="presParOf" srcId="{0D965214-DD51-48FD-8064-3978F1C9111A}" destId="{FC7C3E06-5660-4680-AAA9-A4806517C9D8}" srcOrd="1" destOrd="0" presId="urn:microsoft.com/office/officeart/2009/3/layout/HorizontalOrganizationChart"/>
    <dgm:cxn modelId="{184770D2-4691-434B-8CA7-C102026C22F8}" type="presParOf" srcId="{C94067FE-BEE8-4D81-B69F-799BA48513BA}" destId="{68EF24FC-97D6-4D6A-BA37-6803DA130964}" srcOrd="1" destOrd="0" presId="urn:microsoft.com/office/officeart/2009/3/layout/HorizontalOrganizationChart"/>
    <dgm:cxn modelId="{CA478502-C6CE-4154-9D03-329C73E4E443}" type="presParOf" srcId="{68EF24FC-97D6-4D6A-BA37-6803DA130964}" destId="{5898BDD5-C2A5-4513-AA87-D2AC81174AB0}" srcOrd="0" destOrd="0" presId="urn:microsoft.com/office/officeart/2009/3/layout/HorizontalOrganizationChart"/>
    <dgm:cxn modelId="{1E1C1D22-C5F4-4869-AE5C-6680EC3049BB}" type="presParOf" srcId="{68EF24FC-97D6-4D6A-BA37-6803DA130964}" destId="{35B1EF2C-49FA-45AC-B2F5-29FAFB727B82}" srcOrd="1" destOrd="0" presId="urn:microsoft.com/office/officeart/2009/3/layout/HorizontalOrganizationChart"/>
    <dgm:cxn modelId="{B206F8E4-823A-4657-ABCE-8CB215FFE74B}" type="presParOf" srcId="{35B1EF2C-49FA-45AC-B2F5-29FAFB727B82}" destId="{F7C77DB4-CCBD-4668-BBA0-57D73E9D5228}" srcOrd="0" destOrd="0" presId="urn:microsoft.com/office/officeart/2009/3/layout/HorizontalOrganizationChart"/>
    <dgm:cxn modelId="{0B56D9C6-0050-4390-B218-11111FEAFE34}" type="presParOf" srcId="{F7C77DB4-CCBD-4668-BBA0-57D73E9D5228}" destId="{1F163FFF-9234-448B-92B8-5671A2D5ED10}" srcOrd="0" destOrd="0" presId="urn:microsoft.com/office/officeart/2009/3/layout/HorizontalOrganizationChart"/>
    <dgm:cxn modelId="{4BA0BDCE-558A-45A4-AD2C-811ECFD52E41}" type="presParOf" srcId="{F7C77DB4-CCBD-4668-BBA0-57D73E9D5228}" destId="{8A62EF32-0241-4159-9335-3EEFE23841B7}" srcOrd="1" destOrd="0" presId="urn:microsoft.com/office/officeart/2009/3/layout/HorizontalOrganizationChart"/>
    <dgm:cxn modelId="{F68BE4BE-017F-4859-8417-18A06073D39C}" type="presParOf" srcId="{35B1EF2C-49FA-45AC-B2F5-29FAFB727B82}" destId="{17FB451D-919B-4035-81CB-E7E23FB1D566}" srcOrd="1" destOrd="0" presId="urn:microsoft.com/office/officeart/2009/3/layout/HorizontalOrganizationChart"/>
    <dgm:cxn modelId="{08DFA36A-131B-4A19-AAC8-AE38D1984105}" type="presParOf" srcId="{35B1EF2C-49FA-45AC-B2F5-29FAFB727B82}" destId="{011BFBFF-B9C8-4391-AB21-9804E9C870E0}" srcOrd="2" destOrd="0" presId="urn:microsoft.com/office/officeart/2009/3/layout/HorizontalOrganizationChart"/>
    <dgm:cxn modelId="{2BA390BC-5888-47D6-919D-545FA8620585}" type="presParOf" srcId="{68EF24FC-97D6-4D6A-BA37-6803DA130964}" destId="{60D65E4C-7881-4530-90A5-1F743F925349}" srcOrd="2" destOrd="0" presId="urn:microsoft.com/office/officeart/2009/3/layout/HorizontalOrganizationChart"/>
    <dgm:cxn modelId="{F75B9A3A-3BD2-483F-9B28-B4126CC4CCB9}" type="presParOf" srcId="{68EF24FC-97D6-4D6A-BA37-6803DA130964}" destId="{A5A449C2-AAED-4917-9DAF-ADF9827586C3}" srcOrd="3" destOrd="0" presId="urn:microsoft.com/office/officeart/2009/3/layout/HorizontalOrganizationChart"/>
    <dgm:cxn modelId="{ED2D19BE-C97F-43B3-8E32-5310A465919D}" type="presParOf" srcId="{A5A449C2-AAED-4917-9DAF-ADF9827586C3}" destId="{D4FBC1BE-38B6-459B-98E0-1AFFE83E4C4A}" srcOrd="0" destOrd="0" presId="urn:microsoft.com/office/officeart/2009/3/layout/HorizontalOrganizationChart"/>
    <dgm:cxn modelId="{C5D161CE-3D75-4FED-8422-CE5125FA0AF9}" type="presParOf" srcId="{D4FBC1BE-38B6-459B-98E0-1AFFE83E4C4A}" destId="{40BD9419-67CC-40C1-8384-25BD6403B0A6}" srcOrd="0" destOrd="0" presId="urn:microsoft.com/office/officeart/2009/3/layout/HorizontalOrganizationChart"/>
    <dgm:cxn modelId="{77D794B7-39F4-4933-8412-3F7872B10115}" type="presParOf" srcId="{D4FBC1BE-38B6-459B-98E0-1AFFE83E4C4A}" destId="{1E5DDCCE-6AC9-4D38-B89B-913BFC38390E}" srcOrd="1" destOrd="0" presId="urn:microsoft.com/office/officeart/2009/3/layout/HorizontalOrganizationChart"/>
    <dgm:cxn modelId="{00BDE5F5-8C41-49F9-A864-6DBDE4C84C55}" type="presParOf" srcId="{A5A449C2-AAED-4917-9DAF-ADF9827586C3}" destId="{7DC7B072-4C58-498D-A963-917C26BC5519}" srcOrd="1" destOrd="0" presId="urn:microsoft.com/office/officeart/2009/3/layout/HorizontalOrganizationChart"/>
    <dgm:cxn modelId="{DA98F16F-C53D-46C3-9552-0DB973CBEFD9}" type="presParOf" srcId="{7DC7B072-4C58-498D-A963-917C26BC5519}" destId="{3EEEF980-556A-4FF7-9C54-F7F72B83991A}" srcOrd="0" destOrd="0" presId="urn:microsoft.com/office/officeart/2009/3/layout/HorizontalOrganizationChart"/>
    <dgm:cxn modelId="{D953429D-5522-44D0-86CA-74287090BED5}" type="presParOf" srcId="{7DC7B072-4C58-498D-A963-917C26BC5519}" destId="{99ECAB06-C97E-4708-BBF3-763811DD2CD7}" srcOrd="1" destOrd="0" presId="urn:microsoft.com/office/officeart/2009/3/layout/HorizontalOrganizationChart"/>
    <dgm:cxn modelId="{7C815E56-83F4-4C33-889A-2DB7AD97AC45}" type="presParOf" srcId="{99ECAB06-C97E-4708-BBF3-763811DD2CD7}" destId="{682F0180-FB6C-4511-A511-8438E8ADBD29}" srcOrd="0" destOrd="0" presId="urn:microsoft.com/office/officeart/2009/3/layout/HorizontalOrganizationChart"/>
    <dgm:cxn modelId="{AFF747FE-9FAB-4A54-A816-A2C6DF060605}" type="presParOf" srcId="{682F0180-FB6C-4511-A511-8438E8ADBD29}" destId="{BE3FDC60-48F7-4E52-B42C-36ADF823539C}" srcOrd="0" destOrd="0" presId="urn:microsoft.com/office/officeart/2009/3/layout/HorizontalOrganizationChart"/>
    <dgm:cxn modelId="{3C2C823C-530D-4067-B7C5-57999A6DBE1D}" type="presParOf" srcId="{682F0180-FB6C-4511-A511-8438E8ADBD29}" destId="{C6EBCFF9-D203-4EC5-A807-3AB03D8A24F2}" srcOrd="1" destOrd="0" presId="urn:microsoft.com/office/officeart/2009/3/layout/HorizontalOrganizationChart"/>
    <dgm:cxn modelId="{C882DACB-33C9-4045-88A6-37B82BDE06CB}" type="presParOf" srcId="{99ECAB06-C97E-4708-BBF3-763811DD2CD7}" destId="{F4E491A0-40B4-4E3A-AA01-1F8D48F6F15F}" srcOrd="1" destOrd="0" presId="urn:microsoft.com/office/officeart/2009/3/layout/HorizontalOrganizationChart"/>
    <dgm:cxn modelId="{9EA5753F-87D3-4151-A61A-3B0437E873D3}" type="presParOf" srcId="{99ECAB06-C97E-4708-BBF3-763811DD2CD7}" destId="{7B8E0E16-3317-4734-BA19-A7EB2DC81A68}" srcOrd="2" destOrd="0" presId="urn:microsoft.com/office/officeart/2009/3/layout/HorizontalOrganizationChart"/>
    <dgm:cxn modelId="{BE31F9DE-BB93-44C8-82C4-813EF2170312}" type="presParOf" srcId="{7DC7B072-4C58-498D-A963-917C26BC5519}" destId="{1C75D251-874E-4451-9726-E07052870559}" srcOrd="2" destOrd="0" presId="urn:microsoft.com/office/officeart/2009/3/layout/HorizontalOrganizationChart"/>
    <dgm:cxn modelId="{9D8E964E-51A9-48DD-8B9F-1C94F3575D10}" type="presParOf" srcId="{7DC7B072-4C58-498D-A963-917C26BC5519}" destId="{A8852EDB-0F6C-4434-9A10-2B5EE14C348E}" srcOrd="3" destOrd="0" presId="urn:microsoft.com/office/officeart/2009/3/layout/HorizontalOrganizationChart"/>
    <dgm:cxn modelId="{FA6D1EC5-82BD-4186-AAEF-5D0064116813}" type="presParOf" srcId="{A8852EDB-0F6C-4434-9A10-2B5EE14C348E}" destId="{93D21BEB-5F98-4060-9FBA-E77E2DA3ABFB}" srcOrd="0" destOrd="0" presId="urn:microsoft.com/office/officeart/2009/3/layout/HorizontalOrganizationChart"/>
    <dgm:cxn modelId="{BE2BFD7B-19F9-4E20-8F97-7951CA82EF07}" type="presParOf" srcId="{93D21BEB-5F98-4060-9FBA-E77E2DA3ABFB}" destId="{40AE2B87-9F94-43FC-A543-D79A89086AD5}" srcOrd="0" destOrd="0" presId="urn:microsoft.com/office/officeart/2009/3/layout/HorizontalOrganizationChart"/>
    <dgm:cxn modelId="{4E2D624F-65F1-4A26-8220-AC07602BC17A}" type="presParOf" srcId="{93D21BEB-5F98-4060-9FBA-E77E2DA3ABFB}" destId="{D22B9E72-DB99-4604-B5A6-8E5665B7832E}" srcOrd="1" destOrd="0" presId="urn:microsoft.com/office/officeart/2009/3/layout/HorizontalOrganizationChart"/>
    <dgm:cxn modelId="{FED14CBA-932B-4202-BD0D-1578DA899A52}" type="presParOf" srcId="{A8852EDB-0F6C-4434-9A10-2B5EE14C348E}" destId="{BA3EF816-82AB-4A26-91E8-932A3CA2F8A0}" srcOrd="1" destOrd="0" presId="urn:microsoft.com/office/officeart/2009/3/layout/HorizontalOrganizationChart"/>
    <dgm:cxn modelId="{D36B24F6-EED2-4A18-9283-6C9CE6063547}" type="presParOf" srcId="{A8852EDB-0F6C-4434-9A10-2B5EE14C348E}" destId="{8F406B92-C396-455B-B937-CA24AE12D641}" srcOrd="2" destOrd="0" presId="urn:microsoft.com/office/officeart/2009/3/layout/HorizontalOrganizationChart"/>
    <dgm:cxn modelId="{DA23E6ED-D1BE-419F-A932-ED39040B755A}" type="presParOf" srcId="{A5A449C2-AAED-4917-9DAF-ADF9827586C3}" destId="{784965D4-1EDD-40B5-BA8E-5F4047675DDC}" srcOrd="2" destOrd="0" presId="urn:microsoft.com/office/officeart/2009/3/layout/HorizontalOrganizationChart"/>
    <dgm:cxn modelId="{6A79C08D-C886-4147-9C6D-0E57AE97EB7D}" type="presParOf" srcId="{C94067FE-BEE8-4D81-B69F-799BA48513BA}" destId="{EB10C8C6-A1E0-433B-A8D4-014E4B297CB2}" srcOrd="2" destOrd="0" presId="urn:microsoft.com/office/officeart/2009/3/layout/HorizontalOrganizationChart"/>
    <dgm:cxn modelId="{DC9C6C58-A303-468D-8795-A77F41C53E5F}" type="presParOf" srcId="{0913FEEA-DCEB-43E7-AC85-E5C99B1581AE}" destId="{00394F4A-1D92-429B-A511-44CF7D0634C0}" srcOrd="2" destOrd="0" presId="urn:microsoft.com/office/officeart/2009/3/layout/HorizontalOrganizationChart"/>
    <dgm:cxn modelId="{F0F41747-C888-4536-8163-0088D65752A0}" type="presParOf" srcId="{8C280C3B-5747-40B8-AE16-C0BC78572B1F}" destId="{6B4C7D9A-131F-437F-85AF-CC21F61BA7DD}" srcOrd="2" destOrd="0" presId="urn:microsoft.com/office/officeart/2009/3/layout/HorizontalOrganizationChart"/>
    <dgm:cxn modelId="{7E94329A-4BBA-4F4E-8AB5-139E285630FF}" type="presParOf" srcId="{6B4C7D9A-131F-437F-85AF-CC21F61BA7DD}" destId="{087E7967-0FCC-40C5-AB47-D351C5258A6E}" srcOrd="0" destOrd="0" presId="urn:microsoft.com/office/officeart/2009/3/layout/HorizontalOrganizationChart"/>
    <dgm:cxn modelId="{0790FC4C-BD90-4DEA-86F9-2BBC461850CE}" type="presParOf" srcId="{6B4C7D9A-131F-437F-85AF-CC21F61BA7DD}" destId="{6F84FDDE-6CAB-4B38-AEAE-DBADB26EE9EE}" srcOrd="1" destOrd="0" presId="urn:microsoft.com/office/officeart/2009/3/layout/HorizontalOrganizationChart"/>
    <dgm:cxn modelId="{50F2417E-1F1D-476F-8971-6F90316DE577}" type="presParOf" srcId="{6F84FDDE-6CAB-4B38-AEAE-DBADB26EE9EE}" destId="{70A2D937-0074-45DC-B259-F4D32FC2048A}" srcOrd="0" destOrd="0" presId="urn:microsoft.com/office/officeart/2009/3/layout/HorizontalOrganizationChart"/>
    <dgm:cxn modelId="{BDBE7DD1-C01B-4C5C-9E36-6DD5AAF8C12C}" type="presParOf" srcId="{70A2D937-0074-45DC-B259-F4D32FC2048A}" destId="{98E62CA3-94A2-45FC-98AE-EA3244408BF2}" srcOrd="0" destOrd="0" presId="urn:microsoft.com/office/officeart/2009/3/layout/HorizontalOrganizationChart"/>
    <dgm:cxn modelId="{155B1805-6884-4C32-84ED-3EF82921C919}" type="presParOf" srcId="{70A2D937-0074-45DC-B259-F4D32FC2048A}" destId="{4A6F1CA2-B12C-4023-ADE7-580A14D1A4CF}" srcOrd="1" destOrd="0" presId="urn:microsoft.com/office/officeart/2009/3/layout/HorizontalOrganizationChart"/>
    <dgm:cxn modelId="{A1159574-7EE2-4A47-B36C-D56A87AE2575}" type="presParOf" srcId="{6F84FDDE-6CAB-4B38-AEAE-DBADB26EE9EE}" destId="{AE1297F4-A2AC-4368-9B42-364938913541}" srcOrd="1" destOrd="0" presId="urn:microsoft.com/office/officeart/2009/3/layout/HorizontalOrganizationChart"/>
    <dgm:cxn modelId="{219DC310-5EA7-4722-84FC-11C5168C15C8}" type="presParOf" srcId="{6F84FDDE-6CAB-4B38-AEAE-DBADB26EE9EE}" destId="{BA3D830D-C9C4-49FE-BA8B-877DB4B6CA86}"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85F769-8275-4C00-8A50-00DCC736BFAF}" type="doc">
      <dgm:prSet loTypeId="urn:microsoft.com/office/officeart/2009/3/layout/HorizontalOrganizationChart" loCatId="hierarchy" qsTypeId="urn:microsoft.com/office/officeart/2005/8/quickstyle/simple1" qsCatId="simple" csTypeId="urn:microsoft.com/office/officeart/2005/8/colors/accent0_3" csCatId="mainScheme" phldr="1"/>
      <dgm:spPr/>
      <dgm:t>
        <a:bodyPr/>
        <a:lstStyle/>
        <a:p>
          <a:endParaRPr lang="en-US"/>
        </a:p>
      </dgm:t>
    </dgm:pt>
    <dgm:pt modelId="{64BF4027-961C-45EB-8876-F73DF905BCF7}">
      <dgm:prSet phldrT="[Text]"/>
      <dgm:spPr/>
      <dgm:t>
        <a:bodyPr/>
        <a:lstStyle/>
        <a:p>
          <a:r>
            <a:rPr lang="en-US" dirty="0" smtClean="0"/>
            <a:t>Referred to FSP services </a:t>
          </a:r>
        </a:p>
        <a:p>
          <a:r>
            <a:rPr lang="en-US" dirty="0" smtClean="0"/>
            <a:t>(n = 478)</a:t>
          </a:r>
          <a:endParaRPr lang="en-US" dirty="0"/>
        </a:p>
      </dgm:t>
    </dgm:pt>
    <dgm:pt modelId="{C86CAE88-8A10-4690-8D66-46B7020D4BB1}" type="parTrans" cxnId="{8F463F77-3612-40FD-B6C4-F3E420994755}">
      <dgm:prSet/>
      <dgm:spPr/>
      <dgm:t>
        <a:bodyPr/>
        <a:lstStyle/>
        <a:p>
          <a:endParaRPr lang="en-US"/>
        </a:p>
      </dgm:t>
    </dgm:pt>
    <dgm:pt modelId="{475CFB57-661E-4546-89B2-FA622D6103B0}" type="sibTrans" cxnId="{8F463F77-3612-40FD-B6C4-F3E420994755}">
      <dgm:prSet/>
      <dgm:spPr/>
      <dgm:t>
        <a:bodyPr/>
        <a:lstStyle/>
        <a:p>
          <a:endParaRPr lang="en-US"/>
        </a:p>
      </dgm:t>
    </dgm:pt>
    <dgm:pt modelId="{729E527E-4EE5-4265-97C7-1839B7665219}" type="asst">
      <dgm:prSet phldrT="[Text]"/>
      <dgm:spPr/>
      <dgm:t>
        <a:bodyPr/>
        <a:lstStyle/>
        <a:p>
          <a:r>
            <a:rPr lang="en-US" dirty="0" smtClean="0"/>
            <a:t>9% Pending Enrollment</a:t>
          </a:r>
        </a:p>
        <a:p>
          <a:r>
            <a:rPr lang="en-US" dirty="0" smtClean="0"/>
            <a:t>(n = 42)</a:t>
          </a:r>
          <a:endParaRPr lang="en-US" dirty="0"/>
        </a:p>
      </dgm:t>
    </dgm:pt>
    <dgm:pt modelId="{D123C6A3-95A0-4A84-9180-E24E1E3F155C}" type="parTrans" cxnId="{BBC87AE7-A7B4-4B13-B983-C770FE2728AA}">
      <dgm:prSet/>
      <dgm:spPr/>
      <dgm:t>
        <a:bodyPr/>
        <a:lstStyle/>
        <a:p>
          <a:endParaRPr lang="en-US"/>
        </a:p>
      </dgm:t>
    </dgm:pt>
    <dgm:pt modelId="{BC1CE3E8-F0E5-469A-90C7-68B518926220}" type="sibTrans" cxnId="{BBC87AE7-A7B4-4B13-B983-C770FE2728AA}">
      <dgm:prSet/>
      <dgm:spPr/>
      <dgm:t>
        <a:bodyPr/>
        <a:lstStyle/>
        <a:p>
          <a:endParaRPr lang="en-US"/>
        </a:p>
      </dgm:t>
    </dgm:pt>
    <dgm:pt modelId="{4B6EFE4B-17D1-44AB-96D7-2A0140253790}">
      <dgm:prSet phldrT="[Text]"/>
      <dgm:spPr/>
      <dgm:t>
        <a:bodyPr/>
        <a:lstStyle/>
        <a:p>
          <a:r>
            <a:rPr lang="en-US" dirty="0" smtClean="0"/>
            <a:t>25% Not enrolled</a:t>
          </a:r>
        </a:p>
        <a:p>
          <a:r>
            <a:rPr lang="en-US" dirty="0" smtClean="0"/>
            <a:t>(n =121)</a:t>
          </a:r>
          <a:endParaRPr lang="en-US" dirty="0"/>
        </a:p>
      </dgm:t>
    </dgm:pt>
    <dgm:pt modelId="{D2EF3C24-9404-4F14-8DAD-CDF40099403E}" type="parTrans" cxnId="{15748D24-E8B5-47FD-94DC-F3ACBC97D3F3}">
      <dgm:prSet/>
      <dgm:spPr/>
      <dgm:t>
        <a:bodyPr/>
        <a:lstStyle/>
        <a:p>
          <a:endParaRPr lang="en-US"/>
        </a:p>
      </dgm:t>
    </dgm:pt>
    <dgm:pt modelId="{DCF56F86-79C7-4FE9-8271-4BDC9ABF156A}" type="sibTrans" cxnId="{15748D24-E8B5-47FD-94DC-F3ACBC97D3F3}">
      <dgm:prSet/>
      <dgm:spPr/>
      <dgm:t>
        <a:bodyPr/>
        <a:lstStyle/>
        <a:p>
          <a:endParaRPr lang="en-US"/>
        </a:p>
      </dgm:t>
    </dgm:pt>
    <dgm:pt modelId="{2C6ABB29-A239-4C82-9EA3-89582012F50E}">
      <dgm:prSet phldrT="[Text]"/>
      <dgm:spPr/>
      <dgm:t>
        <a:bodyPr/>
        <a:lstStyle/>
        <a:p>
          <a:r>
            <a:rPr lang="en-US" dirty="0" smtClean="0"/>
            <a:t>66% Enrolled</a:t>
          </a:r>
        </a:p>
        <a:p>
          <a:r>
            <a:rPr lang="en-US" dirty="0" smtClean="0"/>
            <a:t>(n = 315)</a:t>
          </a:r>
          <a:endParaRPr lang="en-US" dirty="0"/>
        </a:p>
      </dgm:t>
    </dgm:pt>
    <dgm:pt modelId="{7DD31BF0-D2BB-4E36-B8C9-51F251A561ED}" type="parTrans" cxnId="{4893EDC6-9164-4808-ABBB-0B048E17C76C}">
      <dgm:prSet/>
      <dgm:spPr/>
      <dgm:t>
        <a:bodyPr/>
        <a:lstStyle/>
        <a:p>
          <a:endParaRPr lang="en-US"/>
        </a:p>
      </dgm:t>
    </dgm:pt>
    <dgm:pt modelId="{A6A04349-B965-47B8-8079-A7FC56188013}" type="sibTrans" cxnId="{4893EDC6-9164-4808-ABBB-0B048E17C76C}">
      <dgm:prSet/>
      <dgm:spPr/>
      <dgm:t>
        <a:bodyPr/>
        <a:lstStyle/>
        <a:p>
          <a:endParaRPr lang="en-US"/>
        </a:p>
      </dgm:t>
    </dgm:pt>
    <dgm:pt modelId="{710522A3-5684-4C6E-B792-159AC0FF864C}">
      <dgm:prSet/>
      <dgm:spPr/>
      <dgm:t>
        <a:bodyPr/>
        <a:lstStyle/>
        <a:p>
          <a:r>
            <a:rPr lang="en-US" dirty="0" smtClean="0"/>
            <a:t>43% Currently in Services</a:t>
          </a:r>
        </a:p>
        <a:p>
          <a:r>
            <a:rPr lang="en-US" dirty="0" smtClean="0"/>
            <a:t>(n = 136)</a:t>
          </a:r>
          <a:endParaRPr lang="en-US" dirty="0"/>
        </a:p>
      </dgm:t>
    </dgm:pt>
    <dgm:pt modelId="{78781DE4-ED5F-4F8E-8D36-A9AB7FADFFCA}" type="parTrans" cxnId="{AF4D0E1C-06B2-4468-8998-C44BB29A3B77}">
      <dgm:prSet/>
      <dgm:spPr/>
      <dgm:t>
        <a:bodyPr/>
        <a:lstStyle/>
        <a:p>
          <a:endParaRPr lang="en-US"/>
        </a:p>
      </dgm:t>
    </dgm:pt>
    <dgm:pt modelId="{BC34BC7C-D1BE-4E80-9ECE-E5845545AAE2}" type="sibTrans" cxnId="{AF4D0E1C-06B2-4468-8998-C44BB29A3B77}">
      <dgm:prSet/>
      <dgm:spPr/>
      <dgm:t>
        <a:bodyPr/>
        <a:lstStyle/>
        <a:p>
          <a:endParaRPr lang="en-US"/>
        </a:p>
      </dgm:t>
    </dgm:pt>
    <dgm:pt modelId="{186B2B10-2523-4AC3-ACCA-BEC20D97E4F7}">
      <dgm:prSet/>
      <dgm:spPr/>
      <dgm:t>
        <a:bodyPr/>
        <a:lstStyle/>
        <a:p>
          <a:r>
            <a:rPr lang="en-US" dirty="0" smtClean="0"/>
            <a:t>28% Graduated </a:t>
          </a:r>
        </a:p>
        <a:p>
          <a:r>
            <a:rPr lang="en-US" dirty="0" smtClean="0"/>
            <a:t>(n =89)</a:t>
          </a:r>
          <a:endParaRPr lang="en-US" dirty="0"/>
        </a:p>
      </dgm:t>
    </dgm:pt>
    <dgm:pt modelId="{32FB5405-344F-4B91-97E0-B6F582D0A873}" type="parTrans" cxnId="{248B3B54-64A5-4724-9CA6-AC94FA3AAFAB}">
      <dgm:prSet/>
      <dgm:spPr/>
      <dgm:t>
        <a:bodyPr/>
        <a:lstStyle/>
        <a:p>
          <a:endParaRPr lang="en-US"/>
        </a:p>
      </dgm:t>
    </dgm:pt>
    <dgm:pt modelId="{9A7456DA-5F8C-4290-80E9-51D7AD920CF0}" type="sibTrans" cxnId="{248B3B54-64A5-4724-9CA6-AC94FA3AAFAB}">
      <dgm:prSet/>
      <dgm:spPr/>
      <dgm:t>
        <a:bodyPr/>
        <a:lstStyle/>
        <a:p>
          <a:endParaRPr lang="en-US"/>
        </a:p>
      </dgm:t>
    </dgm:pt>
    <dgm:pt modelId="{28E2BB11-EEEA-41AE-910C-63E1EF33820E}">
      <dgm:prSet/>
      <dgm:spPr/>
      <dgm:t>
        <a:bodyPr/>
        <a:lstStyle/>
        <a:p>
          <a:r>
            <a:rPr lang="en-US" dirty="0" smtClean="0"/>
            <a:t>29% Discharged</a:t>
          </a:r>
        </a:p>
        <a:p>
          <a:r>
            <a:rPr lang="en-US" dirty="0" smtClean="0"/>
            <a:t>(n = 90)</a:t>
          </a:r>
          <a:endParaRPr lang="en-US" dirty="0"/>
        </a:p>
      </dgm:t>
    </dgm:pt>
    <dgm:pt modelId="{D724BBE8-5EC6-4CA5-81E3-BBA6F5F7FC0B}" type="parTrans" cxnId="{1D1BE035-2D71-4B95-A8C2-4F6F94E7BE74}">
      <dgm:prSet/>
      <dgm:spPr/>
      <dgm:t>
        <a:bodyPr/>
        <a:lstStyle/>
        <a:p>
          <a:endParaRPr lang="en-US"/>
        </a:p>
      </dgm:t>
    </dgm:pt>
    <dgm:pt modelId="{51DFCC25-8DE9-42F8-9DB1-645E483188BB}" type="sibTrans" cxnId="{1D1BE035-2D71-4B95-A8C2-4F6F94E7BE74}">
      <dgm:prSet/>
      <dgm:spPr/>
      <dgm:t>
        <a:bodyPr/>
        <a:lstStyle/>
        <a:p>
          <a:endParaRPr lang="en-US"/>
        </a:p>
      </dgm:t>
    </dgm:pt>
    <dgm:pt modelId="{496E7CAD-21A0-4746-A73B-8992A4798AD9}" type="pres">
      <dgm:prSet presAssocID="{D985F769-8275-4C00-8A50-00DCC736BFAF}" presName="hierChild1" presStyleCnt="0">
        <dgm:presLayoutVars>
          <dgm:orgChart val="1"/>
          <dgm:chPref val="1"/>
          <dgm:dir/>
          <dgm:animOne val="branch"/>
          <dgm:animLvl val="lvl"/>
          <dgm:resizeHandles/>
        </dgm:presLayoutVars>
      </dgm:prSet>
      <dgm:spPr/>
      <dgm:t>
        <a:bodyPr/>
        <a:lstStyle/>
        <a:p>
          <a:endParaRPr lang="en-US"/>
        </a:p>
      </dgm:t>
    </dgm:pt>
    <dgm:pt modelId="{35B7E597-078B-4913-BB99-277C7E9E3037}" type="pres">
      <dgm:prSet presAssocID="{64BF4027-961C-45EB-8876-F73DF905BCF7}" presName="hierRoot1" presStyleCnt="0">
        <dgm:presLayoutVars>
          <dgm:hierBranch val="init"/>
        </dgm:presLayoutVars>
      </dgm:prSet>
      <dgm:spPr/>
      <dgm:t>
        <a:bodyPr/>
        <a:lstStyle/>
        <a:p>
          <a:endParaRPr lang="en-US"/>
        </a:p>
      </dgm:t>
    </dgm:pt>
    <dgm:pt modelId="{90504EB1-40D6-4564-97D7-0496F354170E}" type="pres">
      <dgm:prSet presAssocID="{64BF4027-961C-45EB-8876-F73DF905BCF7}" presName="rootComposite1" presStyleCnt="0"/>
      <dgm:spPr/>
      <dgm:t>
        <a:bodyPr/>
        <a:lstStyle/>
        <a:p>
          <a:endParaRPr lang="en-US"/>
        </a:p>
      </dgm:t>
    </dgm:pt>
    <dgm:pt modelId="{0928C4D1-E0CB-4926-A85A-426FB5F6D4B9}" type="pres">
      <dgm:prSet presAssocID="{64BF4027-961C-45EB-8876-F73DF905BCF7}" presName="rootText1" presStyleLbl="node0" presStyleIdx="0" presStyleCnt="1">
        <dgm:presLayoutVars>
          <dgm:chPref val="3"/>
        </dgm:presLayoutVars>
      </dgm:prSet>
      <dgm:spPr/>
      <dgm:t>
        <a:bodyPr/>
        <a:lstStyle/>
        <a:p>
          <a:endParaRPr lang="en-US"/>
        </a:p>
      </dgm:t>
    </dgm:pt>
    <dgm:pt modelId="{FA91CABB-D20B-4CB0-B93E-46A7905D574E}" type="pres">
      <dgm:prSet presAssocID="{64BF4027-961C-45EB-8876-F73DF905BCF7}" presName="rootConnector1" presStyleLbl="node1" presStyleIdx="0" presStyleCnt="0"/>
      <dgm:spPr/>
      <dgm:t>
        <a:bodyPr/>
        <a:lstStyle/>
        <a:p>
          <a:endParaRPr lang="en-US"/>
        </a:p>
      </dgm:t>
    </dgm:pt>
    <dgm:pt modelId="{270DC9AF-6ACF-48ED-822E-19CF65FFD4C6}" type="pres">
      <dgm:prSet presAssocID="{64BF4027-961C-45EB-8876-F73DF905BCF7}" presName="hierChild2" presStyleCnt="0"/>
      <dgm:spPr/>
      <dgm:t>
        <a:bodyPr/>
        <a:lstStyle/>
        <a:p>
          <a:endParaRPr lang="en-US"/>
        </a:p>
      </dgm:t>
    </dgm:pt>
    <dgm:pt modelId="{EC017A16-4B2B-4087-821E-7E0D9533D207}" type="pres">
      <dgm:prSet presAssocID="{D2EF3C24-9404-4F14-8DAD-CDF40099403E}" presName="Name64" presStyleLbl="parChTrans1D2" presStyleIdx="0" presStyleCnt="3"/>
      <dgm:spPr/>
      <dgm:t>
        <a:bodyPr/>
        <a:lstStyle/>
        <a:p>
          <a:endParaRPr lang="en-US"/>
        </a:p>
      </dgm:t>
    </dgm:pt>
    <dgm:pt modelId="{EF7A95A5-E59D-4129-A100-4A5B477043BC}" type="pres">
      <dgm:prSet presAssocID="{4B6EFE4B-17D1-44AB-96D7-2A0140253790}" presName="hierRoot2" presStyleCnt="0">
        <dgm:presLayoutVars>
          <dgm:hierBranch val="init"/>
        </dgm:presLayoutVars>
      </dgm:prSet>
      <dgm:spPr/>
      <dgm:t>
        <a:bodyPr/>
        <a:lstStyle/>
        <a:p>
          <a:endParaRPr lang="en-US"/>
        </a:p>
      </dgm:t>
    </dgm:pt>
    <dgm:pt modelId="{3A3E65F8-B605-4B3D-9BC5-70A99A6576BE}" type="pres">
      <dgm:prSet presAssocID="{4B6EFE4B-17D1-44AB-96D7-2A0140253790}" presName="rootComposite" presStyleCnt="0"/>
      <dgm:spPr/>
      <dgm:t>
        <a:bodyPr/>
        <a:lstStyle/>
        <a:p>
          <a:endParaRPr lang="en-US"/>
        </a:p>
      </dgm:t>
    </dgm:pt>
    <dgm:pt modelId="{7FEF1539-EC10-48E7-AA76-5C2F1C8B0A72}" type="pres">
      <dgm:prSet presAssocID="{4B6EFE4B-17D1-44AB-96D7-2A0140253790}" presName="rootText" presStyleLbl="node2" presStyleIdx="0" presStyleCnt="2">
        <dgm:presLayoutVars>
          <dgm:chPref val="3"/>
        </dgm:presLayoutVars>
      </dgm:prSet>
      <dgm:spPr/>
      <dgm:t>
        <a:bodyPr/>
        <a:lstStyle/>
        <a:p>
          <a:endParaRPr lang="en-US"/>
        </a:p>
      </dgm:t>
    </dgm:pt>
    <dgm:pt modelId="{506D5C70-7D9D-43DF-8A46-4B69FC6C66E9}" type="pres">
      <dgm:prSet presAssocID="{4B6EFE4B-17D1-44AB-96D7-2A0140253790}" presName="rootConnector" presStyleLbl="node2" presStyleIdx="0" presStyleCnt="2"/>
      <dgm:spPr/>
      <dgm:t>
        <a:bodyPr/>
        <a:lstStyle/>
        <a:p>
          <a:endParaRPr lang="en-US"/>
        </a:p>
      </dgm:t>
    </dgm:pt>
    <dgm:pt modelId="{1D771B42-6CD7-40BA-BA9A-A04B2AF0C79C}" type="pres">
      <dgm:prSet presAssocID="{4B6EFE4B-17D1-44AB-96D7-2A0140253790}" presName="hierChild4" presStyleCnt="0"/>
      <dgm:spPr/>
      <dgm:t>
        <a:bodyPr/>
        <a:lstStyle/>
        <a:p>
          <a:endParaRPr lang="en-US"/>
        </a:p>
      </dgm:t>
    </dgm:pt>
    <dgm:pt modelId="{E22FB38C-D919-4D45-90B6-AD170EB01099}" type="pres">
      <dgm:prSet presAssocID="{4B6EFE4B-17D1-44AB-96D7-2A0140253790}" presName="hierChild5" presStyleCnt="0"/>
      <dgm:spPr/>
      <dgm:t>
        <a:bodyPr/>
        <a:lstStyle/>
        <a:p>
          <a:endParaRPr lang="en-US"/>
        </a:p>
      </dgm:t>
    </dgm:pt>
    <dgm:pt modelId="{80619998-3C98-44A2-B73A-E5505EFC4A65}" type="pres">
      <dgm:prSet presAssocID="{7DD31BF0-D2BB-4E36-B8C9-51F251A561ED}" presName="Name64" presStyleLbl="parChTrans1D2" presStyleIdx="1" presStyleCnt="3"/>
      <dgm:spPr/>
      <dgm:t>
        <a:bodyPr/>
        <a:lstStyle/>
        <a:p>
          <a:endParaRPr lang="en-US"/>
        </a:p>
      </dgm:t>
    </dgm:pt>
    <dgm:pt modelId="{328CF650-DCB1-4330-B97D-0D2A04442CE1}" type="pres">
      <dgm:prSet presAssocID="{2C6ABB29-A239-4C82-9EA3-89582012F50E}" presName="hierRoot2" presStyleCnt="0">
        <dgm:presLayoutVars>
          <dgm:hierBranch val="init"/>
        </dgm:presLayoutVars>
      </dgm:prSet>
      <dgm:spPr/>
      <dgm:t>
        <a:bodyPr/>
        <a:lstStyle/>
        <a:p>
          <a:endParaRPr lang="en-US"/>
        </a:p>
      </dgm:t>
    </dgm:pt>
    <dgm:pt modelId="{7ACD6178-27DB-453B-A15A-6FEEA6779B53}" type="pres">
      <dgm:prSet presAssocID="{2C6ABB29-A239-4C82-9EA3-89582012F50E}" presName="rootComposite" presStyleCnt="0"/>
      <dgm:spPr/>
      <dgm:t>
        <a:bodyPr/>
        <a:lstStyle/>
        <a:p>
          <a:endParaRPr lang="en-US"/>
        </a:p>
      </dgm:t>
    </dgm:pt>
    <dgm:pt modelId="{4819C8F8-8CCF-4829-90EA-D671751DE8BC}" type="pres">
      <dgm:prSet presAssocID="{2C6ABB29-A239-4C82-9EA3-89582012F50E}" presName="rootText" presStyleLbl="node2" presStyleIdx="1" presStyleCnt="2">
        <dgm:presLayoutVars>
          <dgm:chPref val="3"/>
        </dgm:presLayoutVars>
      </dgm:prSet>
      <dgm:spPr/>
      <dgm:t>
        <a:bodyPr/>
        <a:lstStyle/>
        <a:p>
          <a:endParaRPr lang="en-US"/>
        </a:p>
      </dgm:t>
    </dgm:pt>
    <dgm:pt modelId="{F10B592E-0F04-40D8-B9E3-8712A341999F}" type="pres">
      <dgm:prSet presAssocID="{2C6ABB29-A239-4C82-9EA3-89582012F50E}" presName="rootConnector" presStyleLbl="node2" presStyleIdx="1" presStyleCnt="2"/>
      <dgm:spPr/>
      <dgm:t>
        <a:bodyPr/>
        <a:lstStyle/>
        <a:p>
          <a:endParaRPr lang="en-US"/>
        </a:p>
      </dgm:t>
    </dgm:pt>
    <dgm:pt modelId="{E71E0816-D7EC-4094-9091-64C45E0192F9}" type="pres">
      <dgm:prSet presAssocID="{2C6ABB29-A239-4C82-9EA3-89582012F50E}" presName="hierChild4" presStyleCnt="0"/>
      <dgm:spPr/>
      <dgm:t>
        <a:bodyPr/>
        <a:lstStyle/>
        <a:p>
          <a:endParaRPr lang="en-US"/>
        </a:p>
      </dgm:t>
    </dgm:pt>
    <dgm:pt modelId="{919FAE1E-46D6-43F3-B23F-18C9BFBD8BAB}" type="pres">
      <dgm:prSet presAssocID="{78781DE4-ED5F-4F8E-8D36-A9AB7FADFFCA}" presName="Name64" presStyleLbl="parChTrans1D3" presStyleIdx="0" presStyleCnt="3"/>
      <dgm:spPr/>
      <dgm:t>
        <a:bodyPr/>
        <a:lstStyle/>
        <a:p>
          <a:endParaRPr lang="en-US"/>
        </a:p>
      </dgm:t>
    </dgm:pt>
    <dgm:pt modelId="{A0B70D55-1169-40E8-9470-DB3F0A097DFB}" type="pres">
      <dgm:prSet presAssocID="{710522A3-5684-4C6E-B792-159AC0FF864C}" presName="hierRoot2" presStyleCnt="0">
        <dgm:presLayoutVars>
          <dgm:hierBranch val="init"/>
        </dgm:presLayoutVars>
      </dgm:prSet>
      <dgm:spPr/>
      <dgm:t>
        <a:bodyPr/>
        <a:lstStyle/>
        <a:p>
          <a:endParaRPr lang="en-US"/>
        </a:p>
      </dgm:t>
    </dgm:pt>
    <dgm:pt modelId="{D6AA18D5-6C08-49A8-9CF9-798863285B5C}" type="pres">
      <dgm:prSet presAssocID="{710522A3-5684-4C6E-B792-159AC0FF864C}" presName="rootComposite" presStyleCnt="0"/>
      <dgm:spPr/>
      <dgm:t>
        <a:bodyPr/>
        <a:lstStyle/>
        <a:p>
          <a:endParaRPr lang="en-US"/>
        </a:p>
      </dgm:t>
    </dgm:pt>
    <dgm:pt modelId="{0F3D919F-EE80-4D4C-80BB-9CC900D61CA5}" type="pres">
      <dgm:prSet presAssocID="{710522A3-5684-4C6E-B792-159AC0FF864C}" presName="rootText" presStyleLbl="node3" presStyleIdx="0" presStyleCnt="3">
        <dgm:presLayoutVars>
          <dgm:chPref val="3"/>
        </dgm:presLayoutVars>
      </dgm:prSet>
      <dgm:spPr/>
      <dgm:t>
        <a:bodyPr/>
        <a:lstStyle/>
        <a:p>
          <a:endParaRPr lang="en-US"/>
        </a:p>
      </dgm:t>
    </dgm:pt>
    <dgm:pt modelId="{5739104F-6F86-4059-BA32-233C57F9FC3A}" type="pres">
      <dgm:prSet presAssocID="{710522A3-5684-4C6E-B792-159AC0FF864C}" presName="rootConnector" presStyleLbl="node3" presStyleIdx="0" presStyleCnt="3"/>
      <dgm:spPr/>
      <dgm:t>
        <a:bodyPr/>
        <a:lstStyle/>
        <a:p>
          <a:endParaRPr lang="en-US"/>
        </a:p>
      </dgm:t>
    </dgm:pt>
    <dgm:pt modelId="{4CAA527D-0963-46D4-BF9F-A5FFA768A884}" type="pres">
      <dgm:prSet presAssocID="{710522A3-5684-4C6E-B792-159AC0FF864C}" presName="hierChild4" presStyleCnt="0"/>
      <dgm:spPr/>
      <dgm:t>
        <a:bodyPr/>
        <a:lstStyle/>
        <a:p>
          <a:endParaRPr lang="en-US"/>
        </a:p>
      </dgm:t>
    </dgm:pt>
    <dgm:pt modelId="{CA1B970A-6DD3-4E82-A89C-7DCFC3642889}" type="pres">
      <dgm:prSet presAssocID="{710522A3-5684-4C6E-B792-159AC0FF864C}" presName="hierChild5" presStyleCnt="0"/>
      <dgm:spPr/>
      <dgm:t>
        <a:bodyPr/>
        <a:lstStyle/>
        <a:p>
          <a:endParaRPr lang="en-US"/>
        </a:p>
      </dgm:t>
    </dgm:pt>
    <dgm:pt modelId="{99E81733-C58F-49EA-9300-7C6E6A0496EB}" type="pres">
      <dgm:prSet presAssocID="{32FB5405-344F-4B91-97E0-B6F582D0A873}" presName="Name64" presStyleLbl="parChTrans1D3" presStyleIdx="1" presStyleCnt="3"/>
      <dgm:spPr/>
      <dgm:t>
        <a:bodyPr/>
        <a:lstStyle/>
        <a:p>
          <a:endParaRPr lang="en-US"/>
        </a:p>
      </dgm:t>
    </dgm:pt>
    <dgm:pt modelId="{5DBFD587-BFE0-45DB-BE27-AC75F93F92F9}" type="pres">
      <dgm:prSet presAssocID="{186B2B10-2523-4AC3-ACCA-BEC20D97E4F7}" presName="hierRoot2" presStyleCnt="0">
        <dgm:presLayoutVars>
          <dgm:hierBranch val="init"/>
        </dgm:presLayoutVars>
      </dgm:prSet>
      <dgm:spPr/>
      <dgm:t>
        <a:bodyPr/>
        <a:lstStyle/>
        <a:p>
          <a:endParaRPr lang="en-US"/>
        </a:p>
      </dgm:t>
    </dgm:pt>
    <dgm:pt modelId="{CC0B5790-567A-4230-BC48-9A5DA4BD9533}" type="pres">
      <dgm:prSet presAssocID="{186B2B10-2523-4AC3-ACCA-BEC20D97E4F7}" presName="rootComposite" presStyleCnt="0"/>
      <dgm:spPr/>
      <dgm:t>
        <a:bodyPr/>
        <a:lstStyle/>
        <a:p>
          <a:endParaRPr lang="en-US"/>
        </a:p>
      </dgm:t>
    </dgm:pt>
    <dgm:pt modelId="{6F993659-0A1F-44F6-82ED-9C6AA4DA8467}" type="pres">
      <dgm:prSet presAssocID="{186B2B10-2523-4AC3-ACCA-BEC20D97E4F7}" presName="rootText" presStyleLbl="node3" presStyleIdx="1" presStyleCnt="3">
        <dgm:presLayoutVars>
          <dgm:chPref val="3"/>
        </dgm:presLayoutVars>
      </dgm:prSet>
      <dgm:spPr/>
      <dgm:t>
        <a:bodyPr/>
        <a:lstStyle/>
        <a:p>
          <a:endParaRPr lang="en-US"/>
        </a:p>
      </dgm:t>
    </dgm:pt>
    <dgm:pt modelId="{EEF44E64-7E65-4861-B9F9-FF529E98EF6F}" type="pres">
      <dgm:prSet presAssocID="{186B2B10-2523-4AC3-ACCA-BEC20D97E4F7}" presName="rootConnector" presStyleLbl="node3" presStyleIdx="1" presStyleCnt="3"/>
      <dgm:spPr/>
      <dgm:t>
        <a:bodyPr/>
        <a:lstStyle/>
        <a:p>
          <a:endParaRPr lang="en-US"/>
        </a:p>
      </dgm:t>
    </dgm:pt>
    <dgm:pt modelId="{0B8D8566-5E35-4C9B-8036-9BCC738719F0}" type="pres">
      <dgm:prSet presAssocID="{186B2B10-2523-4AC3-ACCA-BEC20D97E4F7}" presName="hierChild4" presStyleCnt="0"/>
      <dgm:spPr/>
      <dgm:t>
        <a:bodyPr/>
        <a:lstStyle/>
        <a:p>
          <a:endParaRPr lang="en-US"/>
        </a:p>
      </dgm:t>
    </dgm:pt>
    <dgm:pt modelId="{19510FA5-B388-43AE-BA06-29DC2468DE15}" type="pres">
      <dgm:prSet presAssocID="{186B2B10-2523-4AC3-ACCA-BEC20D97E4F7}" presName="hierChild5" presStyleCnt="0"/>
      <dgm:spPr/>
      <dgm:t>
        <a:bodyPr/>
        <a:lstStyle/>
        <a:p>
          <a:endParaRPr lang="en-US"/>
        </a:p>
      </dgm:t>
    </dgm:pt>
    <dgm:pt modelId="{A9649260-33B4-4400-AD6B-A8776BC4CC30}" type="pres">
      <dgm:prSet presAssocID="{D724BBE8-5EC6-4CA5-81E3-BBA6F5F7FC0B}" presName="Name64" presStyleLbl="parChTrans1D3" presStyleIdx="2" presStyleCnt="3"/>
      <dgm:spPr/>
      <dgm:t>
        <a:bodyPr/>
        <a:lstStyle/>
        <a:p>
          <a:endParaRPr lang="en-US"/>
        </a:p>
      </dgm:t>
    </dgm:pt>
    <dgm:pt modelId="{1AB73E4B-FC22-43E8-AE48-DC6A3EB832DD}" type="pres">
      <dgm:prSet presAssocID="{28E2BB11-EEEA-41AE-910C-63E1EF33820E}" presName="hierRoot2" presStyleCnt="0">
        <dgm:presLayoutVars>
          <dgm:hierBranch val="init"/>
        </dgm:presLayoutVars>
      </dgm:prSet>
      <dgm:spPr/>
      <dgm:t>
        <a:bodyPr/>
        <a:lstStyle/>
        <a:p>
          <a:endParaRPr lang="en-US"/>
        </a:p>
      </dgm:t>
    </dgm:pt>
    <dgm:pt modelId="{1449DCCB-FE96-431A-BEF7-1CBD28A0419D}" type="pres">
      <dgm:prSet presAssocID="{28E2BB11-EEEA-41AE-910C-63E1EF33820E}" presName="rootComposite" presStyleCnt="0"/>
      <dgm:spPr/>
      <dgm:t>
        <a:bodyPr/>
        <a:lstStyle/>
        <a:p>
          <a:endParaRPr lang="en-US"/>
        </a:p>
      </dgm:t>
    </dgm:pt>
    <dgm:pt modelId="{BFDEBA22-FBD6-4A10-924C-587CAB5CB177}" type="pres">
      <dgm:prSet presAssocID="{28E2BB11-EEEA-41AE-910C-63E1EF33820E}" presName="rootText" presStyleLbl="node3" presStyleIdx="2" presStyleCnt="3">
        <dgm:presLayoutVars>
          <dgm:chPref val="3"/>
        </dgm:presLayoutVars>
      </dgm:prSet>
      <dgm:spPr/>
      <dgm:t>
        <a:bodyPr/>
        <a:lstStyle/>
        <a:p>
          <a:endParaRPr lang="en-US"/>
        </a:p>
      </dgm:t>
    </dgm:pt>
    <dgm:pt modelId="{C1AEC934-21A3-483C-9201-1FF51D8FB683}" type="pres">
      <dgm:prSet presAssocID="{28E2BB11-EEEA-41AE-910C-63E1EF33820E}" presName="rootConnector" presStyleLbl="node3" presStyleIdx="2" presStyleCnt="3"/>
      <dgm:spPr/>
      <dgm:t>
        <a:bodyPr/>
        <a:lstStyle/>
        <a:p>
          <a:endParaRPr lang="en-US"/>
        </a:p>
      </dgm:t>
    </dgm:pt>
    <dgm:pt modelId="{7040A1EC-F608-4A4C-A99C-90A370007A66}" type="pres">
      <dgm:prSet presAssocID="{28E2BB11-EEEA-41AE-910C-63E1EF33820E}" presName="hierChild4" presStyleCnt="0"/>
      <dgm:spPr/>
      <dgm:t>
        <a:bodyPr/>
        <a:lstStyle/>
        <a:p>
          <a:endParaRPr lang="en-US"/>
        </a:p>
      </dgm:t>
    </dgm:pt>
    <dgm:pt modelId="{2D8B49A1-A702-4FA9-9E39-BC4F9F390C67}" type="pres">
      <dgm:prSet presAssocID="{28E2BB11-EEEA-41AE-910C-63E1EF33820E}" presName="hierChild5" presStyleCnt="0"/>
      <dgm:spPr/>
      <dgm:t>
        <a:bodyPr/>
        <a:lstStyle/>
        <a:p>
          <a:endParaRPr lang="en-US"/>
        </a:p>
      </dgm:t>
    </dgm:pt>
    <dgm:pt modelId="{B06C1B69-19FE-4292-AC6A-F91DCB08ED4B}" type="pres">
      <dgm:prSet presAssocID="{2C6ABB29-A239-4C82-9EA3-89582012F50E}" presName="hierChild5" presStyleCnt="0"/>
      <dgm:spPr/>
      <dgm:t>
        <a:bodyPr/>
        <a:lstStyle/>
        <a:p>
          <a:endParaRPr lang="en-US"/>
        </a:p>
      </dgm:t>
    </dgm:pt>
    <dgm:pt modelId="{B9892BC0-13AD-4180-A3DC-E96264F6AB95}" type="pres">
      <dgm:prSet presAssocID="{64BF4027-961C-45EB-8876-F73DF905BCF7}" presName="hierChild3" presStyleCnt="0"/>
      <dgm:spPr/>
      <dgm:t>
        <a:bodyPr/>
        <a:lstStyle/>
        <a:p>
          <a:endParaRPr lang="en-US"/>
        </a:p>
      </dgm:t>
    </dgm:pt>
    <dgm:pt modelId="{785B8001-62F2-473B-8FF4-218797D5EEFD}" type="pres">
      <dgm:prSet presAssocID="{D123C6A3-95A0-4A84-9180-E24E1E3F155C}" presName="Name115" presStyleLbl="parChTrans1D2" presStyleIdx="2" presStyleCnt="3"/>
      <dgm:spPr/>
      <dgm:t>
        <a:bodyPr/>
        <a:lstStyle/>
        <a:p>
          <a:endParaRPr lang="en-US"/>
        </a:p>
      </dgm:t>
    </dgm:pt>
    <dgm:pt modelId="{DB3A9CDD-0950-41C8-BA69-B0817D38990F}" type="pres">
      <dgm:prSet presAssocID="{729E527E-4EE5-4265-97C7-1839B7665219}" presName="hierRoot3" presStyleCnt="0">
        <dgm:presLayoutVars>
          <dgm:hierBranch val="init"/>
        </dgm:presLayoutVars>
      </dgm:prSet>
      <dgm:spPr/>
      <dgm:t>
        <a:bodyPr/>
        <a:lstStyle/>
        <a:p>
          <a:endParaRPr lang="en-US"/>
        </a:p>
      </dgm:t>
    </dgm:pt>
    <dgm:pt modelId="{A925BAE2-DC82-4263-99FF-3D8D81530189}" type="pres">
      <dgm:prSet presAssocID="{729E527E-4EE5-4265-97C7-1839B7665219}" presName="rootComposite3" presStyleCnt="0"/>
      <dgm:spPr/>
      <dgm:t>
        <a:bodyPr/>
        <a:lstStyle/>
        <a:p>
          <a:endParaRPr lang="en-US"/>
        </a:p>
      </dgm:t>
    </dgm:pt>
    <dgm:pt modelId="{30A62A32-A767-42CD-BEC0-2256C6777A00}" type="pres">
      <dgm:prSet presAssocID="{729E527E-4EE5-4265-97C7-1839B7665219}" presName="rootText3" presStyleLbl="asst1" presStyleIdx="0" presStyleCnt="1">
        <dgm:presLayoutVars>
          <dgm:chPref val="3"/>
        </dgm:presLayoutVars>
      </dgm:prSet>
      <dgm:spPr/>
      <dgm:t>
        <a:bodyPr/>
        <a:lstStyle/>
        <a:p>
          <a:endParaRPr lang="en-US"/>
        </a:p>
      </dgm:t>
    </dgm:pt>
    <dgm:pt modelId="{570F3B51-2E85-4F71-B52E-D3CB3B0766A9}" type="pres">
      <dgm:prSet presAssocID="{729E527E-4EE5-4265-97C7-1839B7665219}" presName="rootConnector3" presStyleLbl="asst1" presStyleIdx="0" presStyleCnt="1"/>
      <dgm:spPr/>
      <dgm:t>
        <a:bodyPr/>
        <a:lstStyle/>
        <a:p>
          <a:endParaRPr lang="en-US"/>
        </a:p>
      </dgm:t>
    </dgm:pt>
    <dgm:pt modelId="{3EAF65CD-0821-4A64-A2B4-BFD184B9A0CF}" type="pres">
      <dgm:prSet presAssocID="{729E527E-4EE5-4265-97C7-1839B7665219}" presName="hierChild6" presStyleCnt="0"/>
      <dgm:spPr/>
      <dgm:t>
        <a:bodyPr/>
        <a:lstStyle/>
        <a:p>
          <a:endParaRPr lang="en-US"/>
        </a:p>
      </dgm:t>
    </dgm:pt>
    <dgm:pt modelId="{5590F9E5-D340-4C18-ACFE-DB2F3DA87AD6}" type="pres">
      <dgm:prSet presAssocID="{729E527E-4EE5-4265-97C7-1839B7665219}" presName="hierChild7" presStyleCnt="0"/>
      <dgm:spPr/>
      <dgm:t>
        <a:bodyPr/>
        <a:lstStyle/>
        <a:p>
          <a:endParaRPr lang="en-US"/>
        </a:p>
      </dgm:t>
    </dgm:pt>
  </dgm:ptLst>
  <dgm:cxnLst>
    <dgm:cxn modelId="{E2CF47AB-3A19-45DD-9D83-BA70EC9BABF1}" type="presOf" srcId="{729E527E-4EE5-4265-97C7-1839B7665219}" destId="{570F3B51-2E85-4F71-B52E-D3CB3B0766A9}" srcOrd="1" destOrd="0" presId="urn:microsoft.com/office/officeart/2009/3/layout/HorizontalOrganizationChart"/>
    <dgm:cxn modelId="{807568BB-1E9C-47AF-B715-4CC320E8EED0}" type="presOf" srcId="{4B6EFE4B-17D1-44AB-96D7-2A0140253790}" destId="{7FEF1539-EC10-48E7-AA76-5C2F1C8B0A72}" srcOrd="0" destOrd="0" presId="urn:microsoft.com/office/officeart/2009/3/layout/HorizontalOrganizationChart"/>
    <dgm:cxn modelId="{C55B6D71-EE0B-4DAE-A128-8E2DF7193FA8}" type="presOf" srcId="{710522A3-5684-4C6E-B792-159AC0FF864C}" destId="{5739104F-6F86-4059-BA32-233C57F9FC3A}" srcOrd="1" destOrd="0" presId="urn:microsoft.com/office/officeart/2009/3/layout/HorizontalOrganizationChart"/>
    <dgm:cxn modelId="{D1A8AE19-1AA4-4001-9690-2E38D6C9A417}" type="presOf" srcId="{186B2B10-2523-4AC3-ACCA-BEC20D97E4F7}" destId="{6F993659-0A1F-44F6-82ED-9C6AA4DA8467}" srcOrd="0" destOrd="0" presId="urn:microsoft.com/office/officeart/2009/3/layout/HorizontalOrganizationChart"/>
    <dgm:cxn modelId="{AF4D0E1C-06B2-4468-8998-C44BB29A3B77}" srcId="{2C6ABB29-A239-4C82-9EA3-89582012F50E}" destId="{710522A3-5684-4C6E-B792-159AC0FF864C}" srcOrd="0" destOrd="0" parTransId="{78781DE4-ED5F-4F8E-8D36-A9AB7FADFFCA}" sibTransId="{BC34BC7C-D1BE-4E80-9ECE-E5845545AAE2}"/>
    <dgm:cxn modelId="{BBC87AE7-A7B4-4B13-B983-C770FE2728AA}" srcId="{64BF4027-961C-45EB-8876-F73DF905BCF7}" destId="{729E527E-4EE5-4265-97C7-1839B7665219}" srcOrd="0" destOrd="0" parTransId="{D123C6A3-95A0-4A84-9180-E24E1E3F155C}" sibTransId="{BC1CE3E8-F0E5-469A-90C7-68B518926220}"/>
    <dgm:cxn modelId="{D09C3C8A-15FD-4B01-A7E8-2A92C865DE6F}" type="presOf" srcId="{78781DE4-ED5F-4F8E-8D36-A9AB7FADFFCA}" destId="{919FAE1E-46D6-43F3-B23F-18C9BFBD8BAB}" srcOrd="0" destOrd="0" presId="urn:microsoft.com/office/officeart/2009/3/layout/HorizontalOrganizationChart"/>
    <dgm:cxn modelId="{6D087CC7-BB46-4148-B3B2-44B717909EE2}" type="presOf" srcId="{D985F769-8275-4C00-8A50-00DCC736BFAF}" destId="{496E7CAD-21A0-4746-A73B-8992A4798AD9}" srcOrd="0" destOrd="0" presId="urn:microsoft.com/office/officeart/2009/3/layout/HorizontalOrganizationChart"/>
    <dgm:cxn modelId="{248B3B54-64A5-4724-9CA6-AC94FA3AAFAB}" srcId="{2C6ABB29-A239-4C82-9EA3-89582012F50E}" destId="{186B2B10-2523-4AC3-ACCA-BEC20D97E4F7}" srcOrd="1" destOrd="0" parTransId="{32FB5405-344F-4B91-97E0-B6F582D0A873}" sibTransId="{9A7456DA-5F8C-4290-80E9-51D7AD920CF0}"/>
    <dgm:cxn modelId="{9451B71C-0E03-45DE-8526-927498D5C93F}" type="presOf" srcId="{28E2BB11-EEEA-41AE-910C-63E1EF33820E}" destId="{C1AEC934-21A3-483C-9201-1FF51D8FB683}" srcOrd="1" destOrd="0" presId="urn:microsoft.com/office/officeart/2009/3/layout/HorizontalOrganizationChart"/>
    <dgm:cxn modelId="{5E6A1AD0-DD91-488C-AE8A-543F0AA46F8A}" type="presOf" srcId="{2C6ABB29-A239-4C82-9EA3-89582012F50E}" destId="{F10B592E-0F04-40D8-B9E3-8712A341999F}" srcOrd="1" destOrd="0" presId="urn:microsoft.com/office/officeart/2009/3/layout/HorizontalOrganizationChart"/>
    <dgm:cxn modelId="{588923C2-A562-4557-86F9-F8B51DC7285E}" type="presOf" srcId="{D2EF3C24-9404-4F14-8DAD-CDF40099403E}" destId="{EC017A16-4B2B-4087-821E-7E0D9533D207}" srcOrd="0" destOrd="0" presId="urn:microsoft.com/office/officeart/2009/3/layout/HorizontalOrganizationChart"/>
    <dgm:cxn modelId="{DD2ED6E0-EBAC-4D57-A207-0BA4A9503D21}" type="presOf" srcId="{710522A3-5684-4C6E-B792-159AC0FF864C}" destId="{0F3D919F-EE80-4D4C-80BB-9CC900D61CA5}" srcOrd="0" destOrd="0" presId="urn:microsoft.com/office/officeart/2009/3/layout/HorizontalOrganizationChart"/>
    <dgm:cxn modelId="{766E31EC-58D5-43A0-9DC0-06B0F4733ED8}" type="presOf" srcId="{64BF4027-961C-45EB-8876-F73DF905BCF7}" destId="{0928C4D1-E0CB-4926-A85A-426FB5F6D4B9}" srcOrd="0" destOrd="0" presId="urn:microsoft.com/office/officeart/2009/3/layout/HorizontalOrganizationChart"/>
    <dgm:cxn modelId="{62D6E157-CEEE-4A54-A0E9-02777EA471BF}" type="presOf" srcId="{28E2BB11-EEEA-41AE-910C-63E1EF33820E}" destId="{BFDEBA22-FBD6-4A10-924C-587CAB5CB177}" srcOrd="0" destOrd="0" presId="urn:microsoft.com/office/officeart/2009/3/layout/HorizontalOrganizationChart"/>
    <dgm:cxn modelId="{1D1BE035-2D71-4B95-A8C2-4F6F94E7BE74}" srcId="{2C6ABB29-A239-4C82-9EA3-89582012F50E}" destId="{28E2BB11-EEEA-41AE-910C-63E1EF33820E}" srcOrd="2" destOrd="0" parTransId="{D724BBE8-5EC6-4CA5-81E3-BBA6F5F7FC0B}" sibTransId="{51DFCC25-8DE9-42F8-9DB1-645E483188BB}"/>
    <dgm:cxn modelId="{11DE3206-C4BF-430C-B5B1-8CC0862F2F98}" type="presOf" srcId="{D724BBE8-5EC6-4CA5-81E3-BBA6F5F7FC0B}" destId="{A9649260-33B4-4400-AD6B-A8776BC4CC30}" srcOrd="0" destOrd="0" presId="urn:microsoft.com/office/officeart/2009/3/layout/HorizontalOrganizationChart"/>
    <dgm:cxn modelId="{6ABD65A2-E95C-4EB1-94EF-624C4D4A13DE}" type="presOf" srcId="{186B2B10-2523-4AC3-ACCA-BEC20D97E4F7}" destId="{EEF44E64-7E65-4861-B9F9-FF529E98EF6F}" srcOrd="1" destOrd="0" presId="urn:microsoft.com/office/officeart/2009/3/layout/HorizontalOrganizationChart"/>
    <dgm:cxn modelId="{F64A7904-6D73-42C4-AC39-898DA432CDBA}" type="presOf" srcId="{2C6ABB29-A239-4C82-9EA3-89582012F50E}" destId="{4819C8F8-8CCF-4829-90EA-D671751DE8BC}" srcOrd="0" destOrd="0" presId="urn:microsoft.com/office/officeart/2009/3/layout/HorizontalOrganizationChart"/>
    <dgm:cxn modelId="{8F463F77-3612-40FD-B6C4-F3E420994755}" srcId="{D985F769-8275-4C00-8A50-00DCC736BFAF}" destId="{64BF4027-961C-45EB-8876-F73DF905BCF7}" srcOrd="0" destOrd="0" parTransId="{C86CAE88-8A10-4690-8D66-46B7020D4BB1}" sibTransId="{475CFB57-661E-4546-89B2-FA622D6103B0}"/>
    <dgm:cxn modelId="{F08A2959-FAFF-46D8-840B-3EC72A7E360F}" type="presOf" srcId="{D123C6A3-95A0-4A84-9180-E24E1E3F155C}" destId="{785B8001-62F2-473B-8FF4-218797D5EEFD}" srcOrd="0" destOrd="0" presId="urn:microsoft.com/office/officeart/2009/3/layout/HorizontalOrganizationChart"/>
    <dgm:cxn modelId="{15748D24-E8B5-47FD-94DC-F3ACBC97D3F3}" srcId="{64BF4027-961C-45EB-8876-F73DF905BCF7}" destId="{4B6EFE4B-17D1-44AB-96D7-2A0140253790}" srcOrd="1" destOrd="0" parTransId="{D2EF3C24-9404-4F14-8DAD-CDF40099403E}" sibTransId="{DCF56F86-79C7-4FE9-8271-4BDC9ABF156A}"/>
    <dgm:cxn modelId="{D432BD04-4353-4E2E-8F0E-F4DE2F0F1274}" type="presOf" srcId="{7DD31BF0-D2BB-4E36-B8C9-51F251A561ED}" destId="{80619998-3C98-44A2-B73A-E5505EFC4A65}" srcOrd="0" destOrd="0" presId="urn:microsoft.com/office/officeart/2009/3/layout/HorizontalOrganizationChart"/>
    <dgm:cxn modelId="{41D6A8E4-8C6C-4BF3-B100-D6872C76D624}" type="presOf" srcId="{4B6EFE4B-17D1-44AB-96D7-2A0140253790}" destId="{506D5C70-7D9D-43DF-8A46-4B69FC6C66E9}" srcOrd="1" destOrd="0" presId="urn:microsoft.com/office/officeart/2009/3/layout/HorizontalOrganizationChart"/>
    <dgm:cxn modelId="{E4AA59A3-8143-4EA8-8C0F-53371A05F0CF}" type="presOf" srcId="{32FB5405-344F-4B91-97E0-B6F582D0A873}" destId="{99E81733-C58F-49EA-9300-7C6E6A0496EB}" srcOrd="0" destOrd="0" presId="urn:microsoft.com/office/officeart/2009/3/layout/HorizontalOrganizationChart"/>
    <dgm:cxn modelId="{4893EDC6-9164-4808-ABBB-0B048E17C76C}" srcId="{64BF4027-961C-45EB-8876-F73DF905BCF7}" destId="{2C6ABB29-A239-4C82-9EA3-89582012F50E}" srcOrd="2" destOrd="0" parTransId="{7DD31BF0-D2BB-4E36-B8C9-51F251A561ED}" sibTransId="{A6A04349-B965-47B8-8079-A7FC56188013}"/>
    <dgm:cxn modelId="{A37B9E76-3A14-4A6A-B793-6E9D84789033}" type="presOf" srcId="{64BF4027-961C-45EB-8876-F73DF905BCF7}" destId="{FA91CABB-D20B-4CB0-B93E-46A7905D574E}" srcOrd="1" destOrd="0" presId="urn:microsoft.com/office/officeart/2009/3/layout/HorizontalOrganizationChart"/>
    <dgm:cxn modelId="{705B6EA1-111E-4B40-A167-EB1BEAB6B51E}" type="presOf" srcId="{729E527E-4EE5-4265-97C7-1839B7665219}" destId="{30A62A32-A767-42CD-BEC0-2256C6777A00}" srcOrd="0" destOrd="0" presId="urn:microsoft.com/office/officeart/2009/3/layout/HorizontalOrganizationChart"/>
    <dgm:cxn modelId="{C2125C7C-9949-4400-B4DE-CE8BEACE9827}" type="presParOf" srcId="{496E7CAD-21A0-4746-A73B-8992A4798AD9}" destId="{35B7E597-078B-4913-BB99-277C7E9E3037}" srcOrd="0" destOrd="0" presId="urn:microsoft.com/office/officeart/2009/3/layout/HorizontalOrganizationChart"/>
    <dgm:cxn modelId="{7F875F37-943F-4F18-84C4-D4A449D23123}" type="presParOf" srcId="{35B7E597-078B-4913-BB99-277C7E9E3037}" destId="{90504EB1-40D6-4564-97D7-0496F354170E}" srcOrd="0" destOrd="0" presId="urn:microsoft.com/office/officeart/2009/3/layout/HorizontalOrganizationChart"/>
    <dgm:cxn modelId="{27E8A825-CF24-4C5D-A301-090A22D11F02}" type="presParOf" srcId="{90504EB1-40D6-4564-97D7-0496F354170E}" destId="{0928C4D1-E0CB-4926-A85A-426FB5F6D4B9}" srcOrd="0" destOrd="0" presId="urn:microsoft.com/office/officeart/2009/3/layout/HorizontalOrganizationChart"/>
    <dgm:cxn modelId="{3EE7E2D3-318B-4C2F-AD4B-DD7D898EDDF1}" type="presParOf" srcId="{90504EB1-40D6-4564-97D7-0496F354170E}" destId="{FA91CABB-D20B-4CB0-B93E-46A7905D574E}" srcOrd="1" destOrd="0" presId="urn:microsoft.com/office/officeart/2009/3/layout/HorizontalOrganizationChart"/>
    <dgm:cxn modelId="{19A9C002-780F-49AF-A059-9EDA22A04091}" type="presParOf" srcId="{35B7E597-078B-4913-BB99-277C7E9E3037}" destId="{270DC9AF-6ACF-48ED-822E-19CF65FFD4C6}" srcOrd="1" destOrd="0" presId="urn:microsoft.com/office/officeart/2009/3/layout/HorizontalOrganizationChart"/>
    <dgm:cxn modelId="{035782E4-832A-47E4-B7EC-DCD6A429A542}" type="presParOf" srcId="{270DC9AF-6ACF-48ED-822E-19CF65FFD4C6}" destId="{EC017A16-4B2B-4087-821E-7E0D9533D207}" srcOrd="0" destOrd="0" presId="urn:microsoft.com/office/officeart/2009/3/layout/HorizontalOrganizationChart"/>
    <dgm:cxn modelId="{26BF54C0-60F4-462F-91DF-1D316FA1CB96}" type="presParOf" srcId="{270DC9AF-6ACF-48ED-822E-19CF65FFD4C6}" destId="{EF7A95A5-E59D-4129-A100-4A5B477043BC}" srcOrd="1" destOrd="0" presId="urn:microsoft.com/office/officeart/2009/3/layout/HorizontalOrganizationChart"/>
    <dgm:cxn modelId="{6AC75720-864C-43DA-9229-BFB5F938D8B5}" type="presParOf" srcId="{EF7A95A5-E59D-4129-A100-4A5B477043BC}" destId="{3A3E65F8-B605-4B3D-9BC5-70A99A6576BE}" srcOrd="0" destOrd="0" presId="urn:microsoft.com/office/officeart/2009/3/layout/HorizontalOrganizationChart"/>
    <dgm:cxn modelId="{DA99C968-89D3-4A99-8DEA-46D2193A565E}" type="presParOf" srcId="{3A3E65F8-B605-4B3D-9BC5-70A99A6576BE}" destId="{7FEF1539-EC10-48E7-AA76-5C2F1C8B0A72}" srcOrd="0" destOrd="0" presId="urn:microsoft.com/office/officeart/2009/3/layout/HorizontalOrganizationChart"/>
    <dgm:cxn modelId="{12134B49-A485-47E4-B057-64CE9096BECB}" type="presParOf" srcId="{3A3E65F8-B605-4B3D-9BC5-70A99A6576BE}" destId="{506D5C70-7D9D-43DF-8A46-4B69FC6C66E9}" srcOrd="1" destOrd="0" presId="urn:microsoft.com/office/officeart/2009/3/layout/HorizontalOrganizationChart"/>
    <dgm:cxn modelId="{83E8DEC5-2275-478D-9E66-663D5C17CBD3}" type="presParOf" srcId="{EF7A95A5-E59D-4129-A100-4A5B477043BC}" destId="{1D771B42-6CD7-40BA-BA9A-A04B2AF0C79C}" srcOrd="1" destOrd="0" presId="urn:microsoft.com/office/officeart/2009/3/layout/HorizontalOrganizationChart"/>
    <dgm:cxn modelId="{2C138BD0-FE36-425C-9BD7-025C825C6185}" type="presParOf" srcId="{EF7A95A5-E59D-4129-A100-4A5B477043BC}" destId="{E22FB38C-D919-4D45-90B6-AD170EB01099}" srcOrd="2" destOrd="0" presId="urn:microsoft.com/office/officeart/2009/3/layout/HorizontalOrganizationChart"/>
    <dgm:cxn modelId="{CC6EB6C1-29DF-4F38-B921-EAC80C30D331}" type="presParOf" srcId="{270DC9AF-6ACF-48ED-822E-19CF65FFD4C6}" destId="{80619998-3C98-44A2-B73A-E5505EFC4A65}" srcOrd="2" destOrd="0" presId="urn:microsoft.com/office/officeart/2009/3/layout/HorizontalOrganizationChart"/>
    <dgm:cxn modelId="{41F5DA2E-2884-4FBA-9565-B160F222BCCE}" type="presParOf" srcId="{270DC9AF-6ACF-48ED-822E-19CF65FFD4C6}" destId="{328CF650-DCB1-4330-B97D-0D2A04442CE1}" srcOrd="3" destOrd="0" presId="urn:microsoft.com/office/officeart/2009/3/layout/HorizontalOrganizationChart"/>
    <dgm:cxn modelId="{249B2954-8856-48DD-AAE2-EF88B1F76187}" type="presParOf" srcId="{328CF650-DCB1-4330-B97D-0D2A04442CE1}" destId="{7ACD6178-27DB-453B-A15A-6FEEA6779B53}" srcOrd="0" destOrd="0" presId="urn:microsoft.com/office/officeart/2009/3/layout/HorizontalOrganizationChart"/>
    <dgm:cxn modelId="{FC47EB3E-DC7B-401D-A9BB-A6B599249561}" type="presParOf" srcId="{7ACD6178-27DB-453B-A15A-6FEEA6779B53}" destId="{4819C8F8-8CCF-4829-90EA-D671751DE8BC}" srcOrd="0" destOrd="0" presId="urn:microsoft.com/office/officeart/2009/3/layout/HorizontalOrganizationChart"/>
    <dgm:cxn modelId="{375AA801-F0F4-49EF-8E91-9C6B277FA33E}" type="presParOf" srcId="{7ACD6178-27DB-453B-A15A-6FEEA6779B53}" destId="{F10B592E-0F04-40D8-B9E3-8712A341999F}" srcOrd="1" destOrd="0" presId="urn:microsoft.com/office/officeart/2009/3/layout/HorizontalOrganizationChart"/>
    <dgm:cxn modelId="{B3AF884B-DD4B-44FC-BE8A-8CC19CCAFD49}" type="presParOf" srcId="{328CF650-DCB1-4330-B97D-0D2A04442CE1}" destId="{E71E0816-D7EC-4094-9091-64C45E0192F9}" srcOrd="1" destOrd="0" presId="urn:microsoft.com/office/officeart/2009/3/layout/HorizontalOrganizationChart"/>
    <dgm:cxn modelId="{AADA2704-7340-4719-8B65-E5D44981F8A1}" type="presParOf" srcId="{E71E0816-D7EC-4094-9091-64C45E0192F9}" destId="{919FAE1E-46D6-43F3-B23F-18C9BFBD8BAB}" srcOrd="0" destOrd="0" presId="urn:microsoft.com/office/officeart/2009/3/layout/HorizontalOrganizationChart"/>
    <dgm:cxn modelId="{D9D63624-3D08-4E88-90A2-760FF6420D67}" type="presParOf" srcId="{E71E0816-D7EC-4094-9091-64C45E0192F9}" destId="{A0B70D55-1169-40E8-9470-DB3F0A097DFB}" srcOrd="1" destOrd="0" presId="urn:microsoft.com/office/officeart/2009/3/layout/HorizontalOrganizationChart"/>
    <dgm:cxn modelId="{D7F9E74D-DC0B-4C5A-8714-83BFADD84993}" type="presParOf" srcId="{A0B70D55-1169-40E8-9470-DB3F0A097DFB}" destId="{D6AA18D5-6C08-49A8-9CF9-798863285B5C}" srcOrd="0" destOrd="0" presId="urn:microsoft.com/office/officeart/2009/3/layout/HorizontalOrganizationChart"/>
    <dgm:cxn modelId="{8AC5EF7B-D882-4CF7-9B4C-B6F4DB84D1EB}" type="presParOf" srcId="{D6AA18D5-6C08-49A8-9CF9-798863285B5C}" destId="{0F3D919F-EE80-4D4C-80BB-9CC900D61CA5}" srcOrd="0" destOrd="0" presId="urn:microsoft.com/office/officeart/2009/3/layout/HorizontalOrganizationChart"/>
    <dgm:cxn modelId="{8A25D634-B0F0-448E-884E-E17AA0A5CD7F}" type="presParOf" srcId="{D6AA18D5-6C08-49A8-9CF9-798863285B5C}" destId="{5739104F-6F86-4059-BA32-233C57F9FC3A}" srcOrd="1" destOrd="0" presId="urn:microsoft.com/office/officeart/2009/3/layout/HorizontalOrganizationChart"/>
    <dgm:cxn modelId="{674CEE3D-4F93-4BEE-937C-9CE57F2018C5}" type="presParOf" srcId="{A0B70D55-1169-40E8-9470-DB3F0A097DFB}" destId="{4CAA527D-0963-46D4-BF9F-A5FFA768A884}" srcOrd="1" destOrd="0" presId="urn:microsoft.com/office/officeart/2009/3/layout/HorizontalOrganizationChart"/>
    <dgm:cxn modelId="{C9813BA3-F1CA-4808-BCC6-4FB224A56587}" type="presParOf" srcId="{A0B70D55-1169-40E8-9470-DB3F0A097DFB}" destId="{CA1B970A-6DD3-4E82-A89C-7DCFC3642889}" srcOrd="2" destOrd="0" presId="urn:microsoft.com/office/officeart/2009/3/layout/HorizontalOrganizationChart"/>
    <dgm:cxn modelId="{3B794D81-E501-4EAC-81A6-C598690E62A5}" type="presParOf" srcId="{E71E0816-D7EC-4094-9091-64C45E0192F9}" destId="{99E81733-C58F-49EA-9300-7C6E6A0496EB}" srcOrd="2" destOrd="0" presId="urn:microsoft.com/office/officeart/2009/3/layout/HorizontalOrganizationChart"/>
    <dgm:cxn modelId="{DFFC36A0-1758-4F78-B66F-F1CA28C1D643}" type="presParOf" srcId="{E71E0816-D7EC-4094-9091-64C45E0192F9}" destId="{5DBFD587-BFE0-45DB-BE27-AC75F93F92F9}" srcOrd="3" destOrd="0" presId="urn:microsoft.com/office/officeart/2009/3/layout/HorizontalOrganizationChart"/>
    <dgm:cxn modelId="{371D57D8-735B-403C-A5D8-54298767B35E}" type="presParOf" srcId="{5DBFD587-BFE0-45DB-BE27-AC75F93F92F9}" destId="{CC0B5790-567A-4230-BC48-9A5DA4BD9533}" srcOrd="0" destOrd="0" presId="urn:microsoft.com/office/officeart/2009/3/layout/HorizontalOrganizationChart"/>
    <dgm:cxn modelId="{4FE6867C-7025-47FD-9B7E-AE47F4B2E60E}" type="presParOf" srcId="{CC0B5790-567A-4230-BC48-9A5DA4BD9533}" destId="{6F993659-0A1F-44F6-82ED-9C6AA4DA8467}" srcOrd="0" destOrd="0" presId="urn:microsoft.com/office/officeart/2009/3/layout/HorizontalOrganizationChart"/>
    <dgm:cxn modelId="{512BE9F3-5252-4813-9A62-8116907D2704}" type="presParOf" srcId="{CC0B5790-567A-4230-BC48-9A5DA4BD9533}" destId="{EEF44E64-7E65-4861-B9F9-FF529E98EF6F}" srcOrd="1" destOrd="0" presId="urn:microsoft.com/office/officeart/2009/3/layout/HorizontalOrganizationChart"/>
    <dgm:cxn modelId="{8569AAAC-6C4B-4B74-B6D0-AD1AEFDDA826}" type="presParOf" srcId="{5DBFD587-BFE0-45DB-BE27-AC75F93F92F9}" destId="{0B8D8566-5E35-4C9B-8036-9BCC738719F0}" srcOrd="1" destOrd="0" presId="urn:microsoft.com/office/officeart/2009/3/layout/HorizontalOrganizationChart"/>
    <dgm:cxn modelId="{B54AA991-7184-44D2-B840-665581C5CA2F}" type="presParOf" srcId="{5DBFD587-BFE0-45DB-BE27-AC75F93F92F9}" destId="{19510FA5-B388-43AE-BA06-29DC2468DE15}" srcOrd="2" destOrd="0" presId="urn:microsoft.com/office/officeart/2009/3/layout/HorizontalOrganizationChart"/>
    <dgm:cxn modelId="{8384A7E8-7EBF-40AA-A998-3F9924AD8EAF}" type="presParOf" srcId="{E71E0816-D7EC-4094-9091-64C45E0192F9}" destId="{A9649260-33B4-4400-AD6B-A8776BC4CC30}" srcOrd="4" destOrd="0" presId="urn:microsoft.com/office/officeart/2009/3/layout/HorizontalOrganizationChart"/>
    <dgm:cxn modelId="{F4083DFF-5CFB-44E6-93DD-869E7CD81142}" type="presParOf" srcId="{E71E0816-D7EC-4094-9091-64C45E0192F9}" destId="{1AB73E4B-FC22-43E8-AE48-DC6A3EB832DD}" srcOrd="5" destOrd="0" presId="urn:microsoft.com/office/officeart/2009/3/layout/HorizontalOrganizationChart"/>
    <dgm:cxn modelId="{F3259274-0F1B-4376-BA4C-6B200110FA66}" type="presParOf" srcId="{1AB73E4B-FC22-43E8-AE48-DC6A3EB832DD}" destId="{1449DCCB-FE96-431A-BEF7-1CBD28A0419D}" srcOrd="0" destOrd="0" presId="urn:microsoft.com/office/officeart/2009/3/layout/HorizontalOrganizationChart"/>
    <dgm:cxn modelId="{A9636FDE-0A98-4B24-9360-FC8B5188E998}" type="presParOf" srcId="{1449DCCB-FE96-431A-BEF7-1CBD28A0419D}" destId="{BFDEBA22-FBD6-4A10-924C-587CAB5CB177}" srcOrd="0" destOrd="0" presId="urn:microsoft.com/office/officeart/2009/3/layout/HorizontalOrganizationChart"/>
    <dgm:cxn modelId="{4E792B4D-7AD7-450C-9D8C-441C0EED2ABB}" type="presParOf" srcId="{1449DCCB-FE96-431A-BEF7-1CBD28A0419D}" destId="{C1AEC934-21A3-483C-9201-1FF51D8FB683}" srcOrd="1" destOrd="0" presId="urn:microsoft.com/office/officeart/2009/3/layout/HorizontalOrganizationChart"/>
    <dgm:cxn modelId="{5F2E0999-4ECA-498D-8ECA-FCE837C5AABE}" type="presParOf" srcId="{1AB73E4B-FC22-43E8-AE48-DC6A3EB832DD}" destId="{7040A1EC-F608-4A4C-A99C-90A370007A66}" srcOrd="1" destOrd="0" presId="urn:microsoft.com/office/officeart/2009/3/layout/HorizontalOrganizationChart"/>
    <dgm:cxn modelId="{D5BDAE54-F975-4C75-9ED8-B91490280DA0}" type="presParOf" srcId="{1AB73E4B-FC22-43E8-AE48-DC6A3EB832DD}" destId="{2D8B49A1-A702-4FA9-9E39-BC4F9F390C67}" srcOrd="2" destOrd="0" presId="urn:microsoft.com/office/officeart/2009/3/layout/HorizontalOrganizationChart"/>
    <dgm:cxn modelId="{71DC9F01-E61D-473D-98EB-E568735D192F}" type="presParOf" srcId="{328CF650-DCB1-4330-B97D-0D2A04442CE1}" destId="{B06C1B69-19FE-4292-AC6A-F91DCB08ED4B}" srcOrd="2" destOrd="0" presId="urn:microsoft.com/office/officeart/2009/3/layout/HorizontalOrganizationChart"/>
    <dgm:cxn modelId="{C4955855-A3AD-4821-BF12-9E4B29A7B282}" type="presParOf" srcId="{35B7E597-078B-4913-BB99-277C7E9E3037}" destId="{B9892BC0-13AD-4180-A3DC-E96264F6AB95}" srcOrd="2" destOrd="0" presId="urn:microsoft.com/office/officeart/2009/3/layout/HorizontalOrganizationChart"/>
    <dgm:cxn modelId="{A6DA51C5-3C83-43FA-B2EC-C7366A4C94CB}" type="presParOf" srcId="{B9892BC0-13AD-4180-A3DC-E96264F6AB95}" destId="{785B8001-62F2-473B-8FF4-218797D5EEFD}" srcOrd="0" destOrd="0" presId="urn:microsoft.com/office/officeart/2009/3/layout/HorizontalOrganizationChart"/>
    <dgm:cxn modelId="{2C128C3B-C32D-4C18-9ADD-86A32750D721}" type="presParOf" srcId="{B9892BC0-13AD-4180-A3DC-E96264F6AB95}" destId="{DB3A9CDD-0950-41C8-BA69-B0817D38990F}" srcOrd="1" destOrd="0" presId="urn:microsoft.com/office/officeart/2009/3/layout/HorizontalOrganizationChart"/>
    <dgm:cxn modelId="{BF39EF98-896F-4BC9-B977-69C2F999FA66}" type="presParOf" srcId="{DB3A9CDD-0950-41C8-BA69-B0817D38990F}" destId="{A925BAE2-DC82-4263-99FF-3D8D81530189}" srcOrd="0" destOrd="0" presId="urn:microsoft.com/office/officeart/2009/3/layout/HorizontalOrganizationChart"/>
    <dgm:cxn modelId="{3E7DEDE5-92E0-4278-A7E0-7F1FD0B0512B}" type="presParOf" srcId="{A925BAE2-DC82-4263-99FF-3D8D81530189}" destId="{30A62A32-A767-42CD-BEC0-2256C6777A00}" srcOrd="0" destOrd="0" presId="urn:microsoft.com/office/officeart/2009/3/layout/HorizontalOrganizationChart"/>
    <dgm:cxn modelId="{66E8D50D-9CD4-4C7A-994C-DEBCB3353B86}" type="presParOf" srcId="{A925BAE2-DC82-4263-99FF-3D8D81530189}" destId="{570F3B51-2E85-4F71-B52E-D3CB3B0766A9}" srcOrd="1" destOrd="0" presId="urn:microsoft.com/office/officeart/2009/3/layout/HorizontalOrganizationChart"/>
    <dgm:cxn modelId="{EC6B000F-4399-4715-AD24-620E8D89D599}" type="presParOf" srcId="{DB3A9CDD-0950-41C8-BA69-B0817D38990F}" destId="{3EAF65CD-0821-4A64-A2B4-BFD184B9A0CF}" srcOrd="1" destOrd="0" presId="urn:microsoft.com/office/officeart/2009/3/layout/HorizontalOrganizationChart"/>
    <dgm:cxn modelId="{4E3D23DE-A85A-4504-87EC-F8FBE6B3A886}" type="presParOf" srcId="{DB3A9CDD-0950-41C8-BA69-B0817D38990F}" destId="{5590F9E5-D340-4C18-ACFE-DB2F3DA87AD6}"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D722A1-6FCE-431F-A1FB-AD062AAD352A}" type="doc">
      <dgm:prSet loTypeId="urn:microsoft.com/office/officeart/2009/3/layout/HorizontalOrganizationChart" loCatId="hierarchy" qsTypeId="urn:microsoft.com/office/officeart/2005/8/quickstyle/simple1" qsCatId="simple" csTypeId="urn:microsoft.com/office/officeart/2005/8/colors/accent0_3" csCatId="mainScheme" phldr="1"/>
      <dgm:spPr/>
      <dgm:t>
        <a:bodyPr/>
        <a:lstStyle/>
        <a:p>
          <a:endParaRPr lang="en-US"/>
        </a:p>
      </dgm:t>
    </dgm:pt>
    <dgm:pt modelId="{CE769572-24B4-489C-AE13-AE622E5666E5}">
      <dgm:prSet phldrT="[Text]"/>
      <dgm:spPr/>
      <dgm:t>
        <a:bodyPr/>
        <a:lstStyle/>
        <a:p>
          <a:r>
            <a:rPr lang="en-US" dirty="0" smtClean="0"/>
            <a:t>Referred to ERS Provider</a:t>
          </a:r>
        </a:p>
        <a:p>
          <a:r>
            <a:rPr lang="en-US" dirty="0" smtClean="0"/>
            <a:t>(n = 152)</a:t>
          </a:r>
          <a:endParaRPr lang="en-US" dirty="0"/>
        </a:p>
      </dgm:t>
    </dgm:pt>
    <dgm:pt modelId="{95B27FF7-AB60-44D8-A66F-3E7D9040CC15}" type="parTrans" cxnId="{B8A8EFF8-9BC2-4739-89D9-C38C46EA0142}">
      <dgm:prSet/>
      <dgm:spPr/>
      <dgm:t>
        <a:bodyPr/>
        <a:lstStyle/>
        <a:p>
          <a:endParaRPr lang="en-US"/>
        </a:p>
      </dgm:t>
    </dgm:pt>
    <dgm:pt modelId="{82A77D42-072F-4FC9-A529-F215C63787F5}" type="sibTrans" cxnId="{B8A8EFF8-9BC2-4739-89D9-C38C46EA0142}">
      <dgm:prSet/>
      <dgm:spPr/>
      <dgm:t>
        <a:bodyPr/>
        <a:lstStyle/>
        <a:p>
          <a:endParaRPr lang="en-US"/>
        </a:p>
      </dgm:t>
    </dgm:pt>
    <dgm:pt modelId="{44524E73-43CC-46F7-804F-85F8802258AC}" type="asst">
      <dgm:prSet phldrT="[Text]"/>
      <dgm:spPr/>
      <dgm:t>
        <a:bodyPr/>
        <a:lstStyle/>
        <a:p>
          <a:r>
            <a:rPr lang="en-US" dirty="0" smtClean="0"/>
            <a:t>Pending Enrollment</a:t>
          </a:r>
        </a:p>
        <a:p>
          <a:r>
            <a:rPr lang="en-US" dirty="0" smtClean="0"/>
            <a:t>(n =10)</a:t>
          </a:r>
          <a:endParaRPr lang="en-US" dirty="0"/>
        </a:p>
      </dgm:t>
    </dgm:pt>
    <dgm:pt modelId="{30E9675D-CDCA-4E8A-9761-89F304930625}" type="parTrans" cxnId="{062BE9F5-0DA5-4708-A1FF-2E66B1C89CEC}">
      <dgm:prSet/>
      <dgm:spPr/>
      <dgm:t>
        <a:bodyPr/>
        <a:lstStyle/>
        <a:p>
          <a:endParaRPr lang="en-US"/>
        </a:p>
      </dgm:t>
    </dgm:pt>
    <dgm:pt modelId="{6CC192C2-3791-45C3-B9CB-6563642D4FE0}" type="sibTrans" cxnId="{062BE9F5-0DA5-4708-A1FF-2E66B1C89CEC}">
      <dgm:prSet/>
      <dgm:spPr/>
      <dgm:t>
        <a:bodyPr/>
        <a:lstStyle/>
        <a:p>
          <a:endParaRPr lang="en-US"/>
        </a:p>
      </dgm:t>
    </dgm:pt>
    <dgm:pt modelId="{FB9E164D-2D64-4860-A576-85C4F2D3A9AC}">
      <dgm:prSet phldrT="[Text]"/>
      <dgm:spPr/>
      <dgm:t>
        <a:bodyPr/>
        <a:lstStyle/>
        <a:p>
          <a:r>
            <a:rPr lang="en-US" dirty="0" smtClean="0"/>
            <a:t>49% Not Enrolled</a:t>
          </a:r>
        </a:p>
        <a:p>
          <a:r>
            <a:rPr lang="en-US" dirty="0" smtClean="0"/>
            <a:t>(n =75)</a:t>
          </a:r>
          <a:endParaRPr lang="en-US" dirty="0"/>
        </a:p>
      </dgm:t>
    </dgm:pt>
    <dgm:pt modelId="{4EA85226-F3CF-4F8A-AB21-C3E09B0A365B}" type="parTrans" cxnId="{2309271B-3E7D-4B60-9808-817C47861B73}">
      <dgm:prSet/>
      <dgm:spPr/>
      <dgm:t>
        <a:bodyPr/>
        <a:lstStyle/>
        <a:p>
          <a:endParaRPr lang="en-US"/>
        </a:p>
      </dgm:t>
    </dgm:pt>
    <dgm:pt modelId="{81F1B046-5129-4DEB-8310-4BAC2EC49B0E}" type="sibTrans" cxnId="{2309271B-3E7D-4B60-9808-817C47861B73}">
      <dgm:prSet/>
      <dgm:spPr/>
      <dgm:t>
        <a:bodyPr/>
        <a:lstStyle/>
        <a:p>
          <a:endParaRPr lang="en-US"/>
        </a:p>
      </dgm:t>
    </dgm:pt>
    <dgm:pt modelId="{2D3E1906-7038-4E35-AFFD-20547517432F}">
      <dgm:prSet phldrT="[Text]"/>
      <dgm:spPr/>
      <dgm:t>
        <a:bodyPr/>
        <a:lstStyle/>
        <a:p>
          <a:r>
            <a:rPr lang="en-US" dirty="0" smtClean="0"/>
            <a:t>44% Enrolled</a:t>
          </a:r>
        </a:p>
        <a:p>
          <a:r>
            <a:rPr lang="en-US" dirty="0" smtClean="0"/>
            <a:t>(n = 67)</a:t>
          </a:r>
          <a:endParaRPr lang="en-US" dirty="0"/>
        </a:p>
      </dgm:t>
    </dgm:pt>
    <dgm:pt modelId="{7243DE4A-EAFC-40DE-B773-C2569C402BE8}" type="parTrans" cxnId="{907CC98D-72FF-4478-A496-473B95B71669}">
      <dgm:prSet/>
      <dgm:spPr/>
      <dgm:t>
        <a:bodyPr/>
        <a:lstStyle/>
        <a:p>
          <a:endParaRPr lang="en-US"/>
        </a:p>
      </dgm:t>
    </dgm:pt>
    <dgm:pt modelId="{B75D69B2-B8F1-4857-A47B-800BCABA8114}" type="sibTrans" cxnId="{907CC98D-72FF-4478-A496-473B95B71669}">
      <dgm:prSet/>
      <dgm:spPr/>
      <dgm:t>
        <a:bodyPr/>
        <a:lstStyle/>
        <a:p>
          <a:endParaRPr lang="en-US"/>
        </a:p>
      </dgm:t>
    </dgm:pt>
    <dgm:pt modelId="{8F0BF271-C2CF-4281-963F-B31E02C78CE1}">
      <dgm:prSet/>
      <dgm:spPr/>
      <dgm:t>
        <a:bodyPr/>
        <a:lstStyle/>
        <a:p>
          <a:r>
            <a:rPr lang="en-US" dirty="0" smtClean="0"/>
            <a:t>19% Currently in Services</a:t>
          </a:r>
        </a:p>
        <a:p>
          <a:r>
            <a:rPr lang="en-US" dirty="0" smtClean="0"/>
            <a:t>(n =13)</a:t>
          </a:r>
          <a:endParaRPr lang="en-US" dirty="0"/>
        </a:p>
      </dgm:t>
    </dgm:pt>
    <dgm:pt modelId="{CAC976F8-FAEF-40C4-9623-746D0BD83CE0}" type="parTrans" cxnId="{8279AE46-103E-4192-A8C3-1E191871B8DA}">
      <dgm:prSet/>
      <dgm:spPr/>
      <dgm:t>
        <a:bodyPr/>
        <a:lstStyle/>
        <a:p>
          <a:endParaRPr lang="en-US"/>
        </a:p>
      </dgm:t>
    </dgm:pt>
    <dgm:pt modelId="{AB3156FE-34A3-4095-9EC5-DD62E3FD7C4F}" type="sibTrans" cxnId="{8279AE46-103E-4192-A8C3-1E191871B8DA}">
      <dgm:prSet/>
      <dgm:spPr/>
      <dgm:t>
        <a:bodyPr/>
        <a:lstStyle/>
        <a:p>
          <a:endParaRPr lang="en-US"/>
        </a:p>
      </dgm:t>
    </dgm:pt>
    <dgm:pt modelId="{A9BAA9F5-C9A0-4D93-B83C-C9A2BAC29547}">
      <dgm:prSet/>
      <dgm:spPr/>
      <dgm:t>
        <a:bodyPr/>
        <a:lstStyle/>
        <a:p>
          <a:r>
            <a:rPr lang="en-US" dirty="0" smtClean="0"/>
            <a:t>19% Graduated</a:t>
          </a:r>
        </a:p>
        <a:p>
          <a:r>
            <a:rPr lang="en-US" dirty="0" smtClean="0"/>
            <a:t>(n =13)</a:t>
          </a:r>
          <a:endParaRPr lang="en-US" dirty="0"/>
        </a:p>
      </dgm:t>
    </dgm:pt>
    <dgm:pt modelId="{95436AB4-E33F-464E-85E5-CB85BB1DC886}" type="parTrans" cxnId="{67AE2E2E-B0E7-4E7A-9C54-D49C1A5F552D}">
      <dgm:prSet/>
      <dgm:spPr/>
      <dgm:t>
        <a:bodyPr/>
        <a:lstStyle/>
        <a:p>
          <a:endParaRPr lang="en-US"/>
        </a:p>
      </dgm:t>
    </dgm:pt>
    <dgm:pt modelId="{96F419DA-413D-469E-BDF1-975E982F1E85}" type="sibTrans" cxnId="{67AE2E2E-B0E7-4E7A-9C54-D49C1A5F552D}">
      <dgm:prSet/>
      <dgm:spPr/>
      <dgm:t>
        <a:bodyPr/>
        <a:lstStyle/>
        <a:p>
          <a:endParaRPr lang="en-US"/>
        </a:p>
      </dgm:t>
    </dgm:pt>
    <dgm:pt modelId="{6CCE7996-275A-4D7D-A662-C8DFA5940888}">
      <dgm:prSet/>
      <dgm:spPr/>
      <dgm:t>
        <a:bodyPr/>
        <a:lstStyle/>
        <a:p>
          <a:r>
            <a:rPr lang="en-US" dirty="0" smtClean="0"/>
            <a:t>61% Discharged</a:t>
          </a:r>
        </a:p>
        <a:p>
          <a:r>
            <a:rPr lang="en-US" dirty="0" smtClean="0"/>
            <a:t>(n =41)</a:t>
          </a:r>
          <a:endParaRPr lang="en-US" dirty="0"/>
        </a:p>
      </dgm:t>
    </dgm:pt>
    <dgm:pt modelId="{E6F492C4-80AA-4F02-BDED-77B4716A0B62}" type="parTrans" cxnId="{8D874EE6-F5A6-443F-9135-743903340064}">
      <dgm:prSet/>
      <dgm:spPr/>
      <dgm:t>
        <a:bodyPr/>
        <a:lstStyle/>
        <a:p>
          <a:endParaRPr lang="en-US"/>
        </a:p>
      </dgm:t>
    </dgm:pt>
    <dgm:pt modelId="{7D9C1DEB-3700-4CFE-BF18-F9803C8ED259}" type="sibTrans" cxnId="{8D874EE6-F5A6-443F-9135-743903340064}">
      <dgm:prSet/>
      <dgm:spPr/>
      <dgm:t>
        <a:bodyPr/>
        <a:lstStyle/>
        <a:p>
          <a:endParaRPr lang="en-US"/>
        </a:p>
      </dgm:t>
    </dgm:pt>
    <dgm:pt modelId="{C687B133-44EB-46AB-B087-F8C558E33274}" type="pres">
      <dgm:prSet presAssocID="{A6D722A1-6FCE-431F-A1FB-AD062AAD352A}" presName="hierChild1" presStyleCnt="0">
        <dgm:presLayoutVars>
          <dgm:orgChart val="1"/>
          <dgm:chPref val="1"/>
          <dgm:dir/>
          <dgm:animOne val="branch"/>
          <dgm:animLvl val="lvl"/>
          <dgm:resizeHandles/>
        </dgm:presLayoutVars>
      </dgm:prSet>
      <dgm:spPr/>
      <dgm:t>
        <a:bodyPr/>
        <a:lstStyle/>
        <a:p>
          <a:endParaRPr lang="en-US"/>
        </a:p>
      </dgm:t>
    </dgm:pt>
    <dgm:pt modelId="{7C9AC63D-69A0-47A9-ACFD-D5114D6836DA}" type="pres">
      <dgm:prSet presAssocID="{CE769572-24B4-489C-AE13-AE622E5666E5}" presName="hierRoot1" presStyleCnt="0">
        <dgm:presLayoutVars>
          <dgm:hierBranch val="init"/>
        </dgm:presLayoutVars>
      </dgm:prSet>
      <dgm:spPr/>
      <dgm:t>
        <a:bodyPr/>
        <a:lstStyle/>
        <a:p>
          <a:endParaRPr lang="en-US"/>
        </a:p>
      </dgm:t>
    </dgm:pt>
    <dgm:pt modelId="{EB120D72-0746-470E-80A5-03C9DF8420B6}" type="pres">
      <dgm:prSet presAssocID="{CE769572-24B4-489C-AE13-AE622E5666E5}" presName="rootComposite1" presStyleCnt="0"/>
      <dgm:spPr/>
      <dgm:t>
        <a:bodyPr/>
        <a:lstStyle/>
        <a:p>
          <a:endParaRPr lang="en-US"/>
        </a:p>
      </dgm:t>
    </dgm:pt>
    <dgm:pt modelId="{AC38E6A4-C582-4B30-9CD0-A3F93E323D86}" type="pres">
      <dgm:prSet presAssocID="{CE769572-24B4-489C-AE13-AE622E5666E5}" presName="rootText1" presStyleLbl="node0" presStyleIdx="0" presStyleCnt="1">
        <dgm:presLayoutVars>
          <dgm:chPref val="3"/>
        </dgm:presLayoutVars>
      </dgm:prSet>
      <dgm:spPr/>
      <dgm:t>
        <a:bodyPr/>
        <a:lstStyle/>
        <a:p>
          <a:endParaRPr lang="en-US"/>
        </a:p>
      </dgm:t>
    </dgm:pt>
    <dgm:pt modelId="{5AAC5BF8-2F9B-4A5E-BE68-9D25A77FD387}" type="pres">
      <dgm:prSet presAssocID="{CE769572-24B4-489C-AE13-AE622E5666E5}" presName="rootConnector1" presStyleLbl="node1" presStyleIdx="0" presStyleCnt="0"/>
      <dgm:spPr/>
      <dgm:t>
        <a:bodyPr/>
        <a:lstStyle/>
        <a:p>
          <a:endParaRPr lang="en-US"/>
        </a:p>
      </dgm:t>
    </dgm:pt>
    <dgm:pt modelId="{C0E90BC3-A049-40E9-AAC3-09AC55A2F936}" type="pres">
      <dgm:prSet presAssocID="{CE769572-24B4-489C-AE13-AE622E5666E5}" presName="hierChild2" presStyleCnt="0"/>
      <dgm:spPr/>
      <dgm:t>
        <a:bodyPr/>
        <a:lstStyle/>
        <a:p>
          <a:endParaRPr lang="en-US"/>
        </a:p>
      </dgm:t>
    </dgm:pt>
    <dgm:pt modelId="{3E84A6A5-4AB7-47F4-BEA9-F3AB0E3BEA92}" type="pres">
      <dgm:prSet presAssocID="{4EA85226-F3CF-4F8A-AB21-C3E09B0A365B}" presName="Name64" presStyleLbl="parChTrans1D2" presStyleIdx="0" presStyleCnt="3"/>
      <dgm:spPr/>
      <dgm:t>
        <a:bodyPr/>
        <a:lstStyle/>
        <a:p>
          <a:endParaRPr lang="en-US"/>
        </a:p>
      </dgm:t>
    </dgm:pt>
    <dgm:pt modelId="{A2F50E28-4F1E-4BC8-ACCB-540C4306598C}" type="pres">
      <dgm:prSet presAssocID="{FB9E164D-2D64-4860-A576-85C4F2D3A9AC}" presName="hierRoot2" presStyleCnt="0">
        <dgm:presLayoutVars>
          <dgm:hierBranch val="init"/>
        </dgm:presLayoutVars>
      </dgm:prSet>
      <dgm:spPr/>
      <dgm:t>
        <a:bodyPr/>
        <a:lstStyle/>
        <a:p>
          <a:endParaRPr lang="en-US"/>
        </a:p>
      </dgm:t>
    </dgm:pt>
    <dgm:pt modelId="{DF37CA78-7AC0-479A-877C-711198A9CDDD}" type="pres">
      <dgm:prSet presAssocID="{FB9E164D-2D64-4860-A576-85C4F2D3A9AC}" presName="rootComposite" presStyleCnt="0"/>
      <dgm:spPr/>
      <dgm:t>
        <a:bodyPr/>
        <a:lstStyle/>
        <a:p>
          <a:endParaRPr lang="en-US"/>
        </a:p>
      </dgm:t>
    </dgm:pt>
    <dgm:pt modelId="{67328C7C-8246-4E1D-BAF8-10A65D78090B}" type="pres">
      <dgm:prSet presAssocID="{FB9E164D-2D64-4860-A576-85C4F2D3A9AC}" presName="rootText" presStyleLbl="node2" presStyleIdx="0" presStyleCnt="2">
        <dgm:presLayoutVars>
          <dgm:chPref val="3"/>
        </dgm:presLayoutVars>
      </dgm:prSet>
      <dgm:spPr/>
      <dgm:t>
        <a:bodyPr/>
        <a:lstStyle/>
        <a:p>
          <a:endParaRPr lang="en-US"/>
        </a:p>
      </dgm:t>
    </dgm:pt>
    <dgm:pt modelId="{E7C408B0-AFE3-405A-96B0-07F1FC90871D}" type="pres">
      <dgm:prSet presAssocID="{FB9E164D-2D64-4860-A576-85C4F2D3A9AC}" presName="rootConnector" presStyleLbl="node2" presStyleIdx="0" presStyleCnt="2"/>
      <dgm:spPr/>
      <dgm:t>
        <a:bodyPr/>
        <a:lstStyle/>
        <a:p>
          <a:endParaRPr lang="en-US"/>
        </a:p>
      </dgm:t>
    </dgm:pt>
    <dgm:pt modelId="{ADD780C4-A94C-4FC3-AC6C-2BB70F448A54}" type="pres">
      <dgm:prSet presAssocID="{FB9E164D-2D64-4860-A576-85C4F2D3A9AC}" presName="hierChild4" presStyleCnt="0"/>
      <dgm:spPr/>
      <dgm:t>
        <a:bodyPr/>
        <a:lstStyle/>
        <a:p>
          <a:endParaRPr lang="en-US"/>
        </a:p>
      </dgm:t>
    </dgm:pt>
    <dgm:pt modelId="{843BDB6C-1329-4ECB-9A54-43535D7BEF0E}" type="pres">
      <dgm:prSet presAssocID="{FB9E164D-2D64-4860-A576-85C4F2D3A9AC}" presName="hierChild5" presStyleCnt="0"/>
      <dgm:spPr/>
      <dgm:t>
        <a:bodyPr/>
        <a:lstStyle/>
        <a:p>
          <a:endParaRPr lang="en-US"/>
        </a:p>
      </dgm:t>
    </dgm:pt>
    <dgm:pt modelId="{8A1BE2B9-FB77-4419-B737-163CEAFA94A7}" type="pres">
      <dgm:prSet presAssocID="{7243DE4A-EAFC-40DE-B773-C2569C402BE8}" presName="Name64" presStyleLbl="parChTrans1D2" presStyleIdx="1" presStyleCnt="3"/>
      <dgm:spPr/>
      <dgm:t>
        <a:bodyPr/>
        <a:lstStyle/>
        <a:p>
          <a:endParaRPr lang="en-US"/>
        </a:p>
      </dgm:t>
    </dgm:pt>
    <dgm:pt modelId="{1DFF3A27-2CB2-4292-A9A4-0E4A75C0E9BE}" type="pres">
      <dgm:prSet presAssocID="{2D3E1906-7038-4E35-AFFD-20547517432F}" presName="hierRoot2" presStyleCnt="0">
        <dgm:presLayoutVars>
          <dgm:hierBranch val="init"/>
        </dgm:presLayoutVars>
      </dgm:prSet>
      <dgm:spPr/>
      <dgm:t>
        <a:bodyPr/>
        <a:lstStyle/>
        <a:p>
          <a:endParaRPr lang="en-US"/>
        </a:p>
      </dgm:t>
    </dgm:pt>
    <dgm:pt modelId="{158AB972-53E6-4688-973C-B615E0CDA49A}" type="pres">
      <dgm:prSet presAssocID="{2D3E1906-7038-4E35-AFFD-20547517432F}" presName="rootComposite" presStyleCnt="0"/>
      <dgm:spPr/>
      <dgm:t>
        <a:bodyPr/>
        <a:lstStyle/>
        <a:p>
          <a:endParaRPr lang="en-US"/>
        </a:p>
      </dgm:t>
    </dgm:pt>
    <dgm:pt modelId="{0F00F16D-1914-4FA9-803D-A91303EC2588}" type="pres">
      <dgm:prSet presAssocID="{2D3E1906-7038-4E35-AFFD-20547517432F}" presName="rootText" presStyleLbl="node2" presStyleIdx="1" presStyleCnt="2">
        <dgm:presLayoutVars>
          <dgm:chPref val="3"/>
        </dgm:presLayoutVars>
      </dgm:prSet>
      <dgm:spPr/>
      <dgm:t>
        <a:bodyPr/>
        <a:lstStyle/>
        <a:p>
          <a:endParaRPr lang="en-US"/>
        </a:p>
      </dgm:t>
    </dgm:pt>
    <dgm:pt modelId="{E9EC26EE-4C27-4B98-87C3-E9DE43FE17FA}" type="pres">
      <dgm:prSet presAssocID="{2D3E1906-7038-4E35-AFFD-20547517432F}" presName="rootConnector" presStyleLbl="node2" presStyleIdx="1" presStyleCnt="2"/>
      <dgm:spPr/>
      <dgm:t>
        <a:bodyPr/>
        <a:lstStyle/>
        <a:p>
          <a:endParaRPr lang="en-US"/>
        </a:p>
      </dgm:t>
    </dgm:pt>
    <dgm:pt modelId="{5A483D05-2376-4BA0-B8BC-3CD21970A250}" type="pres">
      <dgm:prSet presAssocID="{2D3E1906-7038-4E35-AFFD-20547517432F}" presName="hierChild4" presStyleCnt="0"/>
      <dgm:spPr/>
      <dgm:t>
        <a:bodyPr/>
        <a:lstStyle/>
        <a:p>
          <a:endParaRPr lang="en-US"/>
        </a:p>
      </dgm:t>
    </dgm:pt>
    <dgm:pt modelId="{EB5DCC4A-A265-4C32-8944-AD11CDABBD7A}" type="pres">
      <dgm:prSet presAssocID="{CAC976F8-FAEF-40C4-9623-746D0BD83CE0}" presName="Name64" presStyleLbl="parChTrans1D3" presStyleIdx="0" presStyleCnt="3"/>
      <dgm:spPr/>
      <dgm:t>
        <a:bodyPr/>
        <a:lstStyle/>
        <a:p>
          <a:endParaRPr lang="en-US"/>
        </a:p>
      </dgm:t>
    </dgm:pt>
    <dgm:pt modelId="{DA701ED6-92B9-436E-9761-995CB23FF9C7}" type="pres">
      <dgm:prSet presAssocID="{8F0BF271-C2CF-4281-963F-B31E02C78CE1}" presName="hierRoot2" presStyleCnt="0">
        <dgm:presLayoutVars>
          <dgm:hierBranch val="init"/>
        </dgm:presLayoutVars>
      </dgm:prSet>
      <dgm:spPr/>
      <dgm:t>
        <a:bodyPr/>
        <a:lstStyle/>
        <a:p>
          <a:endParaRPr lang="en-US"/>
        </a:p>
      </dgm:t>
    </dgm:pt>
    <dgm:pt modelId="{89252ED3-6BED-426F-AC9D-D7C0489078D4}" type="pres">
      <dgm:prSet presAssocID="{8F0BF271-C2CF-4281-963F-B31E02C78CE1}" presName="rootComposite" presStyleCnt="0"/>
      <dgm:spPr/>
      <dgm:t>
        <a:bodyPr/>
        <a:lstStyle/>
        <a:p>
          <a:endParaRPr lang="en-US"/>
        </a:p>
      </dgm:t>
    </dgm:pt>
    <dgm:pt modelId="{FFC22911-0433-4CBE-BBC5-959141C84557}" type="pres">
      <dgm:prSet presAssocID="{8F0BF271-C2CF-4281-963F-B31E02C78CE1}" presName="rootText" presStyleLbl="node3" presStyleIdx="0" presStyleCnt="3">
        <dgm:presLayoutVars>
          <dgm:chPref val="3"/>
        </dgm:presLayoutVars>
      </dgm:prSet>
      <dgm:spPr/>
      <dgm:t>
        <a:bodyPr/>
        <a:lstStyle/>
        <a:p>
          <a:endParaRPr lang="en-US"/>
        </a:p>
      </dgm:t>
    </dgm:pt>
    <dgm:pt modelId="{DBE7A37C-C775-4059-B467-20D10ADDCB43}" type="pres">
      <dgm:prSet presAssocID="{8F0BF271-C2CF-4281-963F-B31E02C78CE1}" presName="rootConnector" presStyleLbl="node3" presStyleIdx="0" presStyleCnt="3"/>
      <dgm:spPr/>
      <dgm:t>
        <a:bodyPr/>
        <a:lstStyle/>
        <a:p>
          <a:endParaRPr lang="en-US"/>
        </a:p>
      </dgm:t>
    </dgm:pt>
    <dgm:pt modelId="{EBA7BE6F-38F8-4C20-8614-B74B109D4DA9}" type="pres">
      <dgm:prSet presAssocID="{8F0BF271-C2CF-4281-963F-B31E02C78CE1}" presName="hierChild4" presStyleCnt="0"/>
      <dgm:spPr/>
      <dgm:t>
        <a:bodyPr/>
        <a:lstStyle/>
        <a:p>
          <a:endParaRPr lang="en-US"/>
        </a:p>
      </dgm:t>
    </dgm:pt>
    <dgm:pt modelId="{5BCBE9A2-D353-40D3-B7E5-A17831D7330F}" type="pres">
      <dgm:prSet presAssocID="{8F0BF271-C2CF-4281-963F-B31E02C78CE1}" presName="hierChild5" presStyleCnt="0"/>
      <dgm:spPr/>
      <dgm:t>
        <a:bodyPr/>
        <a:lstStyle/>
        <a:p>
          <a:endParaRPr lang="en-US"/>
        </a:p>
      </dgm:t>
    </dgm:pt>
    <dgm:pt modelId="{54119C29-7771-4339-863D-4238F9353960}" type="pres">
      <dgm:prSet presAssocID="{95436AB4-E33F-464E-85E5-CB85BB1DC886}" presName="Name64" presStyleLbl="parChTrans1D3" presStyleIdx="1" presStyleCnt="3"/>
      <dgm:spPr/>
      <dgm:t>
        <a:bodyPr/>
        <a:lstStyle/>
        <a:p>
          <a:endParaRPr lang="en-US"/>
        </a:p>
      </dgm:t>
    </dgm:pt>
    <dgm:pt modelId="{8928E1EB-79CA-4471-BD7D-834E249A42CA}" type="pres">
      <dgm:prSet presAssocID="{A9BAA9F5-C9A0-4D93-B83C-C9A2BAC29547}" presName="hierRoot2" presStyleCnt="0">
        <dgm:presLayoutVars>
          <dgm:hierBranch val="init"/>
        </dgm:presLayoutVars>
      </dgm:prSet>
      <dgm:spPr/>
      <dgm:t>
        <a:bodyPr/>
        <a:lstStyle/>
        <a:p>
          <a:endParaRPr lang="en-US"/>
        </a:p>
      </dgm:t>
    </dgm:pt>
    <dgm:pt modelId="{9C62C8E6-8D34-4E59-9887-3237CF0FE930}" type="pres">
      <dgm:prSet presAssocID="{A9BAA9F5-C9A0-4D93-B83C-C9A2BAC29547}" presName="rootComposite" presStyleCnt="0"/>
      <dgm:spPr/>
      <dgm:t>
        <a:bodyPr/>
        <a:lstStyle/>
        <a:p>
          <a:endParaRPr lang="en-US"/>
        </a:p>
      </dgm:t>
    </dgm:pt>
    <dgm:pt modelId="{4308965C-4A75-4595-B788-5AF74B63B7BC}" type="pres">
      <dgm:prSet presAssocID="{A9BAA9F5-C9A0-4D93-B83C-C9A2BAC29547}" presName="rootText" presStyleLbl="node3" presStyleIdx="1" presStyleCnt="3">
        <dgm:presLayoutVars>
          <dgm:chPref val="3"/>
        </dgm:presLayoutVars>
      </dgm:prSet>
      <dgm:spPr/>
      <dgm:t>
        <a:bodyPr/>
        <a:lstStyle/>
        <a:p>
          <a:endParaRPr lang="en-US"/>
        </a:p>
      </dgm:t>
    </dgm:pt>
    <dgm:pt modelId="{376D433D-758B-4253-8454-E0CE808D9574}" type="pres">
      <dgm:prSet presAssocID="{A9BAA9F5-C9A0-4D93-B83C-C9A2BAC29547}" presName="rootConnector" presStyleLbl="node3" presStyleIdx="1" presStyleCnt="3"/>
      <dgm:spPr/>
      <dgm:t>
        <a:bodyPr/>
        <a:lstStyle/>
        <a:p>
          <a:endParaRPr lang="en-US"/>
        </a:p>
      </dgm:t>
    </dgm:pt>
    <dgm:pt modelId="{986C691B-D127-4343-AF54-91E288E0653A}" type="pres">
      <dgm:prSet presAssocID="{A9BAA9F5-C9A0-4D93-B83C-C9A2BAC29547}" presName="hierChild4" presStyleCnt="0"/>
      <dgm:spPr/>
      <dgm:t>
        <a:bodyPr/>
        <a:lstStyle/>
        <a:p>
          <a:endParaRPr lang="en-US"/>
        </a:p>
      </dgm:t>
    </dgm:pt>
    <dgm:pt modelId="{1515F4D8-1A89-484A-BB50-0837FA4BA770}" type="pres">
      <dgm:prSet presAssocID="{A9BAA9F5-C9A0-4D93-B83C-C9A2BAC29547}" presName="hierChild5" presStyleCnt="0"/>
      <dgm:spPr/>
      <dgm:t>
        <a:bodyPr/>
        <a:lstStyle/>
        <a:p>
          <a:endParaRPr lang="en-US"/>
        </a:p>
      </dgm:t>
    </dgm:pt>
    <dgm:pt modelId="{B6F1DD4A-573F-4280-8521-DCE7916F328C}" type="pres">
      <dgm:prSet presAssocID="{E6F492C4-80AA-4F02-BDED-77B4716A0B62}" presName="Name64" presStyleLbl="parChTrans1D3" presStyleIdx="2" presStyleCnt="3"/>
      <dgm:spPr/>
      <dgm:t>
        <a:bodyPr/>
        <a:lstStyle/>
        <a:p>
          <a:endParaRPr lang="en-US"/>
        </a:p>
      </dgm:t>
    </dgm:pt>
    <dgm:pt modelId="{EAA250A9-C028-40F9-A9E7-347C089C15F7}" type="pres">
      <dgm:prSet presAssocID="{6CCE7996-275A-4D7D-A662-C8DFA5940888}" presName="hierRoot2" presStyleCnt="0">
        <dgm:presLayoutVars>
          <dgm:hierBranch val="init"/>
        </dgm:presLayoutVars>
      </dgm:prSet>
      <dgm:spPr/>
      <dgm:t>
        <a:bodyPr/>
        <a:lstStyle/>
        <a:p>
          <a:endParaRPr lang="en-US"/>
        </a:p>
      </dgm:t>
    </dgm:pt>
    <dgm:pt modelId="{37C8E835-7A06-4FD9-8776-80D575A84E92}" type="pres">
      <dgm:prSet presAssocID="{6CCE7996-275A-4D7D-A662-C8DFA5940888}" presName="rootComposite" presStyleCnt="0"/>
      <dgm:spPr/>
      <dgm:t>
        <a:bodyPr/>
        <a:lstStyle/>
        <a:p>
          <a:endParaRPr lang="en-US"/>
        </a:p>
      </dgm:t>
    </dgm:pt>
    <dgm:pt modelId="{D4EFA55F-C856-4D89-9433-D0F47EC8F925}" type="pres">
      <dgm:prSet presAssocID="{6CCE7996-275A-4D7D-A662-C8DFA5940888}" presName="rootText" presStyleLbl="node3" presStyleIdx="2" presStyleCnt="3">
        <dgm:presLayoutVars>
          <dgm:chPref val="3"/>
        </dgm:presLayoutVars>
      </dgm:prSet>
      <dgm:spPr/>
      <dgm:t>
        <a:bodyPr/>
        <a:lstStyle/>
        <a:p>
          <a:endParaRPr lang="en-US"/>
        </a:p>
      </dgm:t>
    </dgm:pt>
    <dgm:pt modelId="{2DEFC975-2BAE-45DE-B806-AAF4A545BD4B}" type="pres">
      <dgm:prSet presAssocID="{6CCE7996-275A-4D7D-A662-C8DFA5940888}" presName="rootConnector" presStyleLbl="node3" presStyleIdx="2" presStyleCnt="3"/>
      <dgm:spPr/>
      <dgm:t>
        <a:bodyPr/>
        <a:lstStyle/>
        <a:p>
          <a:endParaRPr lang="en-US"/>
        </a:p>
      </dgm:t>
    </dgm:pt>
    <dgm:pt modelId="{0ADE5097-54A6-44C5-8D2A-200536E84226}" type="pres">
      <dgm:prSet presAssocID="{6CCE7996-275A-4D7D-A662-C8DFA5940888}" presName="hierChild4" presStyleCnt="0"/>
      <dgm:spPr/>
      <dgm:t>
        <a:bodyPr/>
        <a:lstStyle/>
        <a:p>
          <a:endParaRPr lang="en-US"/>
        </a:p>
      </dgm:t>
    </dgm:pt>
    <dgm:pt modelId="{BC4FC91C-8D35-4A13-B7F7-80E3F5931AB0}" type="pres">
      <dgm:prSet presAssocID="{6CCE7996-275A-4D7D-A662-C8DFA5940888}" presName="hierChild5" presStyleCnt="0"/>
      <dgm:spPr/>
      <dgm:t>
        <a:bodyPr/>
        <a:lstStyle/>
        <a:p>
          <a:endParaRPr lang="en-US"/>
        </a:p>
      </dgm:t>
    </dgm:pt>
    <dgm:pt modelId="{47EF3A23-C845-4004-BB3B-BAD04B53191F}" type="pres">
      <dgm:prSet presAssocID="{2D3E1906-7038-4E35-AFFD-20547517432F}" presName="hierChild5" presStyleCnt="0"/>
      <dgm:spPr/>
      <dgm:t>
        <a:bodyPr/>
        <a:lstStyle/>
        <a:p>
          <a:endParaRPr lang="en-US"/>
        </a:p>
      </dgm:t>
    </dgm:pt>
    <dgm:pt modelId="{C7143ADA-74AD-4AD6-B64E-78027BD50D26}" type="pres">
      <dgm:prSet presAssocID="{CE769572-24B4-489C-AE13-AE622E5666E5}" presName="hierChild3" presStyleCnt="0"/>
      <dgm:spPr/>
      <dgm:t>
        <a:bodyPr/>
        <a:lstStyle/>
        <a:p>
          <a:endParaRPr lang="en-US"/>
        </a:p>
      </dgm:t>
    </dgm:pt>
    <dgm:pt modelId="{396D914C-6AFA-4B5B-91ED-68E92EBB63F0}" type="pres">
      <dgm:prSet presAssocID="{30E9675D-CDCA-4E8A-9761-89F304930625}" presName="Name115" presStyleLbl="parChTrans1D2" presStyleIdx="2" presStyleCnt="3"/>
      <dgm:spPr/>
      <dgm:t>
        <a:bodyPr/>
        <a:lstStyle/>
        <a:p>
          <a:endParaRPr lang="en-US"/>
        </a:p>
      </dgm:t>
    </dgm:pt>
    <dgm:pt modelId="{71BBFD8C-6CD1-4B90-AEED-D2DCD489D7B2}" type="pres">
      <dgm:prSet presAssocID="{44524E73-43CC-46F7-804F-85F8802258AC}" presName="hierRoot3" presStyleCnt="0">
        <dgm:presLayoutVars>
          <dgm:hierBranch val="init"/>
        </dgm:presLayoutVars>
      </dgm:prSet>
      <dgm:spPr/>
      <dgm:t>
        <a:bodyPr/>
        <a:lstStyle/>
        <a:p>
          <a:endParaRPr lang="en-US"/>
        </a:p>
      </dgm:t>
    </dgm:pt>
    <dgm:pt modelId="{FF8A7ABB-620D-40BE-96D0-4331E0E50D66}" type="pres">
      <dgm:prSet presAssocID="{44524E73-43CC-46F7-804F-85F8802258AC}" presName="rootComposite3" presStyleCnt="0"/>
      <dgm:spPr/>
      <dgm:t>
        <a:bodyPr/>
        <a:lstStyle/>
        <a:p>
          <a:endParaRPr lang="en-US"/>
        </a:p>
      </dgm:t>
    </dgm:pt>
    <dgm:pt modelId="{D7C73D72-03ED-4446-BEB0-F3E9F10E4D49}" type="pres">
      <dgm:prSet presAssocID="{44524E73-43CC-46F7-804F-85F8802258AC}" presName="rootText3" presStyleLbl="asst1" presStyleIdx="0" presStyleCnt="1">
        <dgm:presLayoutVars>
          <dgm:chPref val="3"/>
        </dgm:presLayoutVars>
      </dgm:prSet>
      <dgm:spPr/>
      <dgm:t>
        <a:bodyPr/>
        <a:lstStyle/>
        <a:p>
          <a:endParaRPr lang="en-US"/>
        </a:p>
      </dgm:t>
    </dgm:pt>
    <dgm:pt modelId="{E0ED95DC-F121-4EAB-958C-6E63006F0AFE}" type="pres">
      <dgm:prSet presAssocID="{44524E73-43CC-46F7-804F-85F8802258AC}" presName="rootConnector3" presStyleLbl="asst1" presStyleIdx="0" presStyleCnt="1"/>
      <dgm:spPr/>
      <dgm:t>
        <a:bodyPr/>
        <a:lstStyle/>
        <a:p>
          <a:endParaRPr lang="en-US"/>
        </a:p>
      </dgm:t>
    </dgm:pt>
    <dgm:pt modelId="{D3F9ED8A-5836-4F16-BBB9-4559FD832C94}" type="pres">
      <dgm:prSet presAssocID="{44524E73-43CC-46F7-804F-85F8802258AC}" presName="hierChild6" presStyleCnt="0"/>
      <dgm:spPr/>
      <dgm:t>
        <a:bodyPr/>
        <a:lstStyle/>
        <a:p>
          <a:endParaRPr lang="en-US"/>
        </a:p>
      </dgm:t>
    </dgm:pt>
    <dgm:pt modelId="{478CC4F5-245A-44AE-9653-768C83D9DE26}" type="pres">
      <dgm:prSet presAssocID="{44524E73-43CC-46F7-804F-85F8802258AC}" presName="hierChild7" presStyleCnt="0"/>
      <dgm:spPr/>
      <dgm:t>
        <a:bodyPr/>
        <a:lstStyle/>
        <a:p>
          <a:endParaRPr lang="en-US"/>
        </a:p>
      </dgm:t>
    </dgm:pt>
  </dgm:ptLst>
  <dgm:cxnLst>
    <dgm:cxn modelId="{C1749C72-4D61-45BF-BDAC-377E4DF2BB63}" type="presOf" srcId="{44524E73-43CC-46F7-804F-85F8802258AC}" destId="{D7C73D72-03ED-4446-BEB0-F3E9F10E4D49}" srcOrd="0" destOrd="0" presId="urn:microsoft.com/office/officeart/2009/3/layout/HorizontalOrganizationChart"/>
    <dgm:cxn modelId="{62816B71-0801-41EB-B26A-175039CF4DFF}" type="presOf" srcId="{2D3E1906-7038-4E35-AFFD-20547517432F}" destId="{E9EC26EE-4C27-4B98-87C3-E9DE43FE17FA}" srcOrd="1" destOrd="0" presId="urn:microsoft.com/office/officeart/2009/3/layout/HorizontalOrganizationChart"/>
    <dgm:cxn modelId="{52447F30-6D15-4261-A71E-16D10C7998D9}" type="presOf" srcId="{6CCE7996-275A-4D7D-A662-C8DFA5940888}" destId="{2DEFC975-2BAE-45DE-B806-AAF4A545BD4B}" srcOrd="1" destOrd="0" presId="urn:microsoft.com/office/officeart/2009/3/layout/HorizontalOrganizationChart"/>
    <dgm:cxn modelId="{CAD8891D-E0E8-4F39-AD38-0EE335F446AF}" type="presOf" srcId="{A9BAA9F5-C9A0-4D93-B83C-C9A2BAC29547}" destId="{4308965C-4A75-4595-B788-5AF74B63B7BC}" srcOrd="0" destOrd="0" presId="urn:microsoft.com/office/officeart/2009/3/layout/HorizontalOrganizationChart"/>
    <dgm:cxn modelId="{05AA9992-F615-484C-A661-005DB1491BA7}" type="presOf" srcId="{7243DE4A-EAFC-40DE-B773-C2569C402BE8}" destId="{8A1BE2B9-FB77-4419-B737-163CEAFA94A7}" srcOrd="0" destOrd="0" presId="urn:microsoft.com/office/officeart/2009/3/layout/HorizontalOrganizationChart"/>
    <dgm:cxn modelId="{062BE9F5-0DA5-4708-A1FF-2E66B1C89CEC}" srcId="{CE769572-24B4-489C-AE13-AE622E5666E5}" destId="{44524E73-43CC-46F7-804F-85F8802258AC}" srcOrd="0" destOrd="0" parTransId="{30E9675D-CDCA-4E8A-9761-89F304930625}" sibTransId="{6CC192C2-3791-45C3-B9CB-6563642D4FE0}"/>
    <dgm:cxn modelId="{FD7ED01D-6217-448D-A277-015B357D7027}" type="presOf" srcId="{CE769572-24B4-489C-AE13-AE622E5666E5}" destId="{AC38E6A4-C582-4B30-9CD0-A3F93E323D86}" srcOrd="0" destOrd="0" presId="urn:microsoft.com/office/officeart/2009/3/layout/HorizontalOrganizationChart"/>
    <dgm:cxn modelId="{8279AE46-103E-4192-A8C3-1E191871B8DA}" srcId="{2D3E1906-7038-4E35-AFFD-20547517432F}" destId="{8F0BF271-C2CF-4281-963F-B31E02C78CE1}" srcOrd="0" destOrd="0" parTransId="{CAC976F8-FAEF-40C4-9623-746D0BD83CE0}" sibTransId="{AB3156FE-34A3-4095-9EC5-DD62E3FD7C4F}"/>
    <dgm:cxn modelId="{34F22E18-B25F-421B-8067-3B101AFB5DAA}" type="presOf" srcId="{A9BAA9F5-C9A0-4D93-B83C-C9A2BAC29547}" destId="{376D433D-758B-4253-8454-E0CE808D9574}" srcOrd="1" destOrd="0" presId="urn:microsoft.com/office/officeart/2009/3/layout/HorizontalOrganizationChart"/>
    <dgm:cxn modelId="{6664E8B4-3052-4664-A789-6FCF28C2EFC4}" type="presOf" srcId="{E6F492C4-80AA-4F02-BDED-77B4716A0B62}" destId="{B6F1DD4A-573F-4280-8521-DCE7916F328C}" srcOrd="0" destOrd="0" presId="urn:microsoft.com/office/officeart/2009/3/layout/HorizontalOrganizationChart"/>
    <dgm:cxn modelId="{2309271B-3E7D-4B60-9808-817C47861B73}" srcId="{CE769572-24B4-489C-AE13-AE622E5666E5}" destId="{FB9E164D-2D64-4860-A576-85C4F2D3A9AC}" srcOrd="1" destOrd="0" parTransId="{4EA85226-F3CF-4F8A-AB21-C3E09B0A365B}" sibTransId="{81F1B046-5129-4DEB-8310-4BAC2EC49B0E}"/>
    <dgm:cxn modelId="{4B9F3A9C-000F-49B9-B66F-AC71916B3B25}" type="presOf" srcId="{8F0BF271-C2CF-4281-963F-B31E02C78CE1}" destId="{FFC22911-0433-4CBE-BBC5-959141C84557}" srcOrd="0" destOrd="0" presId="urn:microsoft.com/office/officeart/2009/3/layout/HorizontalOrganizationChart"/>
    <dgm:cxn modelId="{A7A58C39-AA11-407B-805C-0E43DFBE7ACC}" type="presOf" srcId="{8F0BF271-C2CF-4281-963F-B31E02C78CE1}" destId="{DBE7A37C-C775-4059-B467-20D10ADDCB43}" srcOrd="1" destOrd="0" presId="urn:microsoft.com/office/officeart/2009/3/layout/HorizontalOrganizationChart"/>
    <dgm:cxn modelId="{8D874EE6-F5A6-443F-9135-743903340064}" srcId="{2D3E1906-7038-4E35-AFFD-20547517432F}" destId="{6CCE7996-275A-4D7D-A662-C8DFA5940888}" srcOrd="2" destOrd="0" parTransId="{E6F492C4-80AA-4F02-BDED-77B4716A0B62}" sibTransId="{7D9C1DEB-3700-4CFE-BF18-F9803C8ED259}"/>
    <dgm:cxn modelId="{67AE2E2E-B0E7-4E7A-9C54-D49C1A5F552D}" srcId="{2D3E1906-7038-4E35-AFFD-20547517432F}" destId="{A9BAA9F5-C9A0-4D93-B83C-C9A2BAC29547}" srcOrd="1" destOrd="0" parTransId="{95436AB4-E33F-464E-85E5-CB85BB1DC886}" sibTransId="{96F419DA-413D-469E-BDF1-975E982F1E85}"/>
    <dgm:cxn modelId="{B8A8EFF8-9BC2-4739-89D9-C38C46EA0142}" srcId="{A6D722A1-6FCE-431F-A1FB-AD062AAD352A}" destId="{CE769572-24B4-489C-AE13-AE622E5666E5}" srcOrd="0" destOrd="0" parTransId="{95B27FF7-AB60-44D8-A66F-3E7D9040CC15}" sibTransId="{82A77D42-072F-4FC9-A529-F215C63787F5}"/>
    <dgm:cxn modelId="{3D4681B7-C220-41F7-A5FA-498C128E5A46}" type="presOf" srcId="{30E9675D-CDCA-4E8A-9761-89F304930625}" destId="{396D914C-6AFA-4B5B-91ED-68E92EBB63F0}" srcOrd="0" destOrd="0" presId="urn:microsoft.com/office/officeart/2009/3/layout/HorizontalOrganizationChart"/>
    <dgm:cxn modelId="{F071AEAD-2B3F-4AB5-A778-F5F7EE93668E}" type="presOf" srcId="{4EA85226-F3CF-4F8A-AB21-C3E09B0A365B}" destId="{3E84A6A5-4AB7-47F4-BEA9-F3AB0E3BEA92}" srcOrd="0" destOrd="0" presId="urn:microsoft.com/office/officeart/2009/3/layout/HorizontalOrganizationChart"/>
    <dgm:cxn modelId="{5F6DC297-A580-486D-9445-CBC338B7A254}" type="presOf" srcId="{2D3E1906-7038-4E35-AFFD-20547517432F}" destId="{0F00F16D-1914-4FA9-803D-A91303EC2588}" srcOrd="0" destOrd="0" presId="urn:microsoft.com/office/officeart/2009/3/layout/HorizontalOrganizationChart"/>
    <dgm:cxn modelId="{4B409941-8998-408D-B6B7-046B87D7FE4E}" type="presOf" srcId="{FB9E164D-2D64-4860-A576-85C4F2D3A9AC}" destId="{E7C408B0-AFE3-405A-96B0-07F1FC90871D}" srcOrd="1" destOrd="0" presId="urn:microsoft.com/office/officeart/2009/3/layout/HorizontalOrganizationChart"/>
    <dgm:cxn modelId="{8DF12A08-BC67-48C3-96F5-9062114C4521}" type="presOf" srcId="{CE769572-24B4-489C-AE13-AE622E5666E5}" destId="{5AAC5BF8-2F9B-4A5E-BE68-9D25A77FD387}" srcOrd="1" destOrd="0" presId="urn:microsoft.com/office/officeart/2009/3/layout/HorizontalOrganizationChart"/>
    <dgm:cxn modelId="{907CC98D-72FF-4478-A496-473B95B71669}" srcId="{CE769572-24B4-489C-AE13-AE622E5666E5}" destId="{2D3E1906-7038-4E35-AFFD-20547517432F}" srcOrd="2" destOrd="0" parTransId="{7243DE4A-EAFC-40DE-B773-C2569C402BE8}" sibTransId="{B75D69B2-B8F1-4857-A47B-800BCABA8114}"/>
    <dgm:cxn modelId="{14AA3789-F739-4688-A2FC-2EEBF51C0CF1}" type="presOf" srcId="{44524E73-43CC-46F7-804F-85F8802258AC}" destId="{E0ED95DC-F121-4EAB-958C-6E63006F0AFE}" srcOrd="1" destOrd="0" presId="urn:microsoft.com/office/officeart/2009/3/layout/HorizontalOrganizationChart"/>
    <dgm:cxn modelId="{7CBACD5D-112D-4EAF-865A-589E374092EF}" type="presOf" srcId="{FB9E164D-2D64-4860-A576-85C4F2D3A9AC}" destId="{67328C7C-8246-4E1D-BAF8-10A65D78090B}" srcOrd="0" destOrd="0" presId="urn:microsoft.com/office/officeart/2009/3/layout/HorizontalOrganizationChart"/>
    <dgm:cxn modelId="{8A7CA572-FDC0-4F59-8FA3-4B453201B792}" type="presOf" srcId="{95436AB4-E33F-464E-85E5-CB85BB1DC886}" destId="{54119C29-7771-4339-863D-4238F9353960}" srcOrd="0" destOrd="0" presId="urn:microsoft.com/office/officeart/2009/3/layout/HorizontalOrganizationChart"/>
    <dgm:cxn modelId="{4F04A75E-54E9-4F51-BF01-20D723EA7FA1}" type="presOf" srcId="{A6D722A1-6FCE-431F-A1FB-AD062AAD352A}" destId="{C687B133-44EB-46AB-B087-F8C558E33274}" srcOrd="0" destOrd="0" presId="urn:microsoft.com/office/officeart/2009/3/layout/HorizontalOrganizationChart"/>
    <dgm:cxn modelId="{F4A16D39-357E-4548-ADED-518543E9FA9E}" type="presOf" srcId="{6CCE7996-275A-4D7D-A662-C8DFA5940888}" destId="{D4EFA55F-C856-4D89-9433-D0F47EC8F925}" srcOrd="0" destOrd="0" presId="urn:microsoft.com/office/officeart/2009/3/layout/HorizontalOrganizationChart"/>
    <dgm:cxn modelId="{E56A23A5-6866-4A0B-BF81-B4432CB23F81}" type="presOf" srcId="{CAC976F8-FAEF-40C4-9623-746D0BD83CE0}" destId="{EB5DCC4A-A265-4C32-8944-AD11CDABBD7A}" srcOrd="0" destOrd="0" presId="urn:microsoft.com/office/officeart/2009/3/layout/HorizontalOrganizationChart"/>
    <dgm:cxn modelId="{0E1A5861-9EB8-41D5-9381-239007E2047F}" type="presParOf" srcId="{C687B133-44EB-46AB-B087-F8C558E33274}" destId="{7C9AC63D-69A0-47A9-ACFD-D5114D6836DA}" srcOrd="0" destOrd="0" presId="urn:microsoft.com/office/officeart/2009/3/layout/HorizontalOrganizationChart"/>
    <dgm:cxn modelId="{42F1C634-09E1-41F6-9BA2-EB903FE7043B}" type="presParOf" srcId="{7C9AC63D-69A0-47A9-ACFD-D5114D6836DA}" destId="{EB120D72-0746-470E-80A5-03C9DF8420B6}" srcOrd="0" destOrd="0" presId="urn:microsoft.com/office/officeart/2009/3/layout/HorizontalOrganizationChart"/>
    <dgm:cxn modelId="{C617210D-E719-4654-A79A-1575617F5D4F}" type="presParOf" srcId="{EB120D72-0746-470E-80A5-03C9DF8420B6}" destId="{AC38E6A4-C582-4B30-9CD0-A3F93E323D86}" srcOrd="0" destOrd="0" presId="urn:microsoft.com/office/officeart/2009/3/layout/HorizontalOrganizationChart"/>
    <dgm:cxn modelId="{5267117F-A418-4EBE-AFF4-FA3AA1A54FA2}" type="presParOf" srcId="{EB120D72-0746-470E-80A5-03C9DF8420B6}" destId="{5AAC5BF8-2F9B-4A5E-BE68-9D25A77FD387}" srcOrd="1" destOrd="0" presId="urn:microsoft.com/office/officeart/2009/3/layout/HorizontalOrganizationChart"/>
    <dgm:cxn modelId="{C3E93621-CE1A-4D53-AA73-13BE0C51B1B8}" type="presParOf" srcId="{7C9AC63D-69A0-47A9-ACFD-D5114D6836DA}" destId="{C0E90BC3-A049-40E9-AAC3-09AC55A2F936}" srcOrd="1" destOrd="0" presId="urn:microsoft.com/office/officeart/2009/3/layout/HorizontalOrganizationChart"/>
    <dgm:cxn modelId="{64663630-D606-4A06-A81A-A0F4B2F38464}" type="presParOf" srcId="{C0E90BC3-A049-40E9-AAC3-09AC55A2F936}" destId="{3E84A6A5-4AB7-47F4-BEA9-F3AB0E3BEA92}" srcOrd="0" destOrd="0" presId="urn:microsoft.com/office/officeart/2009/3/layout/HorizontalOrganizationChart"/>
    <dgm:cxn modelId="{939D8A4A-447A-4F63-A298-F37F0F4098D3}" type="presParOf" srcId="{C0E90BC3-A049-40E9-AAC3-09AC55A2F936}" destId="{A2F50E28-4F1E-4BC8-ACCB-540C4306598C}" srcOrd="1" destOrd="0" presId="urn:microsoft.com/office/officeart/2009/3/layout/HorizontalOrganizationChart"/>
    <dgm:cxn modelId="{57645865-5B3D-4ED1-9439-4CDDC2EE49AB}" type="presParOf" srcId="{A2F50E28-4F1E-4BC8-ACCB-540C4306598C}" destId="{DF37CA78-7AC0-479A-877C-711198A9CDDD}" srcOrd="0" destOrd="0" presId="urn:microsoft.com/office/officeart/2009/3/layout/HorizontalOrganizationChart"/>
    <dgm:cxn modelId="{BE6092F2-222C-4A73-BA9A-4E90A8C34BC7}" type="presParOf" srcId="{DF37CA78-7AC0-479A-877C-711198A9CDDD}" destId="{67328C7C-8246-4E1D-BAF8-10A65D78090B}" srcOrd="0" destOrd="0" presId="urn:microsoft.com/office/officeart/2009/3/layout/HorizontalOrganizationChart"/>
    <dgm:cxn modelId="{55D09392-3223-4577-9C20-D488359E64A3}" type="presParOf" srcId="{DF37CA78-7AC0-479A-877C-711198A9CDDD}" destId="{E7C408B0-AFE3-405A-96B0-07F1FC90871D}" srcOrd="1" destOrd="0" presId="urn:microsoft.com/office/officeart/2009/3/layout/HorizontalOrganizationChart"/>
    <dgm:cxn modelId="{C9D306FE-013F-4B70-8C9E-3E04919D2318}" type="presParOf" srcId="{A2F50E28-4F1E-4BC8-ACCB-540C4306598C}" destId="{ADD780C4-A94C-4FC3-AC6C-2BB70F448A54}" srcOrd="1" destOrd="0" presId="urn:microsoft.com/office/officeart/2009/3/layout/HorizontalOrganizationChart"/>
    <dgm:cxn modelId="{EBE784A2-B9B8-4662-ABE3-4F3D33863F2A}" type="presParOf" srcId="{A2F50E28-4F1E-4BC8-ACCB-540C4306598C}" destId="{843BDB6C-1329-4ECB-9A54-43535D7BEF0E}" srcOrd="2" destOrd="0" presId="urn:microsoft.com/office/officeart/2009/3/layout/HorizontalOrganizationChart"/>
    <dgm:cxn modelId="{9412404B-7550-407A-AE1B-85BCBA6A788C}" type="presParOf" srcId="{C0E90BC3-A049-40E9-AAC3-09AC55A2F936}" destId="{8A1BE2B9-FB77-4419-B737-163CEAFA94A7}" srcOrd="2" destOrd="0" presId="urn:microsoft.com/office/officeart/2009/3/layout/HorizontalOrganizationChart"/>
    <dgm:cxn modelId="{9992B227-DBD2-4F78-A796-E6D17A619F06}" type="presParOf" srcId="{C0E90BC3-A049-40E9-AAC3-09AC55A2F936}" destId="{1DFF3A27-2CB2-4292-A9A4-0E4A75C0E9BE}" srcOrd="3" destOrd="0" presId="urn:microsoft.com/office/officeart/2009/3/layout/HorizontalOrganizationChart"/>
    <dgm:cxn modelId="{43193E9D-D68E-4741-8E1B-24E16B513AB6}" type="presParOf" srcId="{1DFF3A27-2CB2-4292-A9A4-0E4A75C0E9BE}" destId="{158AB972-53E6-4688-973C-B615E0CDA49A}" srcOrd="0" destOrd="0" presId="urn:microsoft.com/office/officeart/2009/3/layout/HorizontalOrganizationChart"/>
    <dgm:cxn modelId="{5F0C5EAC-58ED-4ABF-BBA1-83C15E55D576}" type="presParOf" srcId="{158AB972-53E6-4688-973C-B615E0CDA49A}" destId="{0F00F16D-1914-4FA9-803D-A91303EC2588}" srcOrd="0" destOrd="0" presId="urn:microsoft.com/office/officeart/2009/3/layout/HorizontalOrganizationChart"/>
    <dgm:cxn modelId="{FA60DAF6-AD57-49DC-99DB-EE37A5D31FF6}" type="presParOf" srcId="{158AB972-53E6-4688-973C-B615E0CDA49A}" destId="{E9EC26EE-4C27-4B98-87C3-E9DE43FE17FA}" srcOrd="1" destOrd="0" presId="urn:microsoft.com/office/officeart/2009/3/layout/HorizontalOrganizationChart"/>
    <dgm:cxn modelId="{2CCE1FBB-65DE-4BB5-A28B-F3F8DEB12021}" type="presParOf" srcId="{1DFF3A27-2CB2-4292-A9A4-0E4A75C0E9BE}" destId="{5A483D05-2376-4BA0-B8BC-3CD21970A250}" srcOrd="1" destOrd="0" presId="urn:microsoft.com/office/officeart/2009/3/layout/HorizontalOrganizationChart"/>
    <dgm:cxn modelId="{8FC59505-867E-4544-8D91-36D8C629EB6E}" type="presParOf" srcId="{5A483D05-2376-4BA0-B8BC-3CD21970A250}" destId="{EB5DCC4A-A265-4C32-8944-AD11CDABBD7A}" srcOrd="0" destOrd="0" presId="urn:microsoft.com/office/officeart/2009/3/layout/HorizontalOrganizationChart"/>
    <dgm:cxn modelId="{EF5870F5-A617-4977-B82A-92B6865C401B}" type="presParOf" srcId="{5A483D05-2376-4BA0-B8BC-3CD21970A250}" destId="{DA701ED6-92B9-436E-9761-995CB23FF9C7}" srcOrd="1" destOrd="0" presId="urn:microsoft.com/office/officeart/2009/3/layout/HorizontalOrganizationChart"/>
    <dgm:cxn modelId="{436B6312-20DA-4FF7-8A72-49D1F3BC2A20}" type="presParOf" srcId="{DA701ED6-92B9-436E-9761-995CB23FF9C7}" destId="{89252ED3-6BED-426F-AC9D-D7C0489078D4}" srcOrd="0" destOrd="0" presId="urn:microsoft.com/office/officeart/2009/3/layout/HorizontalOrganizationChart"/>
    <dgm:cxn modelId="{6EAF2B5F-7FFF-43D4-8240-2DE45534DD2B}" type="presParOf" srcId="{89252ED3-6BED-426F-AC9D-D7C0489078D4}" destId="{FFC22911-0433-4CBE-BBC5-959141C84557}" srcOrd="0" destOrd="0" presId="urn:microsoft.com/office/officeart/2009/3/layout/HorizontalOrganizationChart"/>
    <dgm:cxn modelId="{DFDDE75E-0737-496C-B566-D896374EC28F}" type="presParOf" srcId="{89252ED3-6BED-426F-AC9D-D7C0489078D4}" destId="{DBE7A37C-C775-4059-B467-20D10ADDCB43}" srcOrd="1" destOrd="0" presId="urn:microsoft.com/office/officeart/2009/3/layout/HorizontalOrganizationChart"/>
    <dgm:cxn modelId="{D5F55C40-4450-41E1-85DA-BDB9CF14D75E}" type="presParOf" srcId="{DA701ED6-92B9-436E-9761-995CB23FF9C7}" destId="{EBA7BE6F-38F8-4C20-8614-B74B109D4DA9}" srcOrd="1" destOrd="0" presId="urn:microsoft.com/office/officeart/2009/3/layout/HorizontalOrganizationChart"/>
    <dgm:cxn modelId="{6578C627-D63F-47B1-8CD9-52A2FA2CEBCF}" type="presParOf" srcId="{DA701ED6-92B9-436E-9761-995CB23FF9C7}" destId="{5BCBE9A2-D353-40D3-B7E5-A17831D7330F}" srcOrd="2" destOrd="0" presId="urn:microsoft.com/office/officeart/2009/3/layout/HorizontalOrganizationChart"/>
    <dgm:cxn modelId="{412E2E35-B299-475A-8C8C-2A6F9CD5B73A}" type="presParOf" srcId="{5A483D05-2376-4BA0-B8BC-3CD21970A250}" destId="{54119C29-7771-4339-863D-4238F9353960}" srcOrd="2" destOrd="0" presId="urn:microsoft.com/office/officeart/2009/3/layout/HorizontalOrganizationChart"/>
    <dgm:cxn modelId="{1719CA5C-6749-416A-BFD4-87EA15960474}" type="presParOf" srcId="{5A483D05-2376-4BA0-B8BC-3CD21970A250}" destId="{8928E1EB-79CA-4471-BD7D-834E249A42CA}" srcOrd="3" destOrd="0" presId="urn:microsoft.com/office/officeart/2009/3/layout/HorizontalOrganizationChart"/>
    <dgm:cxn modelId="{6257ACF3-E00D-4373-BC7A-0BA70EA888FB}" type="presParOf" srcId="{8928E1EB-79CA-4471-BD7D-834E249A42CA}" destId="{9C62C8E6-8D34-4E59-9887-3237CF0FE930}" srcOrd="0" destOrd="0" presId="urn:microsoft.com/office/officeart/2009/3/layout/HorizontalOrganizationChart"/>
    <dgm:cxn modelId="{91A969EC-B982-4FBB-B465-5BC303410E5B}" type="presParOf" srcId="{9C62C8E6-8D34-4E59-9887-3237CF0FE930}" destId="{4308965C-4A75-4595-B788-5AF74B63B7BC}" srcOrd="0" destOrd="0" presId="urn:microsoft.com/office/officeart/2009/3/layout/HorizontalOrganizationChart"/>
    <dgm:cxn modelId="{0EFD28C8-5D4F-45B8-91E6-2957FB78F9D1}" type="presParOf" srcId="{9C62C8E6-8D34-4E59-9887-3237CF0FE930}" destId="{376D433D-758B-4253-8454-E0CE808D9574}" srcOrd="1" destOrd="0" presId="urn:microsoft.com/office/officeart/2009/3/layout/HorizontalOrganizationChart"/>
    <dgm:cxn modelId="{47604BEB-C678-43FF-91C4-2220E389E4EE}" type="presParOf" srcId="{8928E1EB-79CA-4471-BD7D-834E249A42CA}" destId="{986C691B-D127-4343-AF54-91E288E0653A}" srcOrd="1" destOrd="0" presId="urn:microsoft.com/office/officeart/2009/3/layout/HorizontalOrganizationChart"/>
    <dgm:cxn modelId="{D221E132-637C-4252-98C9-A91AAED3A331}" type="presParOf" srcId="{8928E1EB-79CA-4471-BD7D-834E249A42CA}" destId="{1515F4D8-1A89-484A-BB50-0837FA4BA770}" srcOrd="2" destOrd="0" presId="urn:microsoft.com/office/officeart/2009/3/layout/HorizontalOrganizationChart"/>
    <dgm:cxn modelId="{EE3519E4-4D42-4CA3-B477-97616D6EDC35}" type="presParOf" srcId="{5A483D05-2376-4BA0-B8BC-3CD21970A250}" destId="{B6F1DD4A-573F-4280-8521-DCE7916F328C}" srcOrd="4" destOrd="0" presId="urn:microsoft.com/office/officeart/2009/3/layout/HorizontalOrganizationChart"/>
    <dgm:cxn modelId="{8771EF24-4D2F-46C1-A835-6130D2527168}" type="presParOf" srcId="{5A483D05-2376-4BA0-B8BC-3CD21970A250}" destId="{EAA250A9-C028-40F9-A9E7-347C089C15F7}" srcOrd="5" destOrd="0" presId="urn:microsoft.com/office/officeart/2009/3/layout/HorizontalOrganizationChart"/>
    <dgm:cxn modelId="{26F3EE48-44F0-4180-8070-B24865CB54F9}" type="presParOf" srcId="{EAA250A9-C028-40F9-A9E7-347C089C15F7}" destId="{37C8E835-7A06-4FD9-8776-80D575A84E92}" srcOrd="0" destOrd="0" presId="urn:microsoft.com/office/officeart/2009/3/layout/HorizontalOrganizationChart"/>
    <dgm:cxn modelId="{FE04404B-A590-4EEC-B56B-64A86616EC37}" type="presParOf" srcId="{37C8E835-7A06-4FD9-8776-80D575A84E92}" destId="{D4EFA55F-C856-4D89-9433-D0F47EC8F925}" srcOrd="0" destOrd="0" presId="urn:microsoft.com/office/officeart/2009/3/layout/HorizontalOrganizationChart"/>
    <dgm:cxn modelId="{FFD67789-320F-480A-AECC-8EAB60740CDE}" type="presParOf" srcId="{37C8E835-7A06-4FD9-8776-80D575A84E92}" destId="{2DEFC975-2BAE-45DE-B806-AAF4A545BD4B}" srcOrd="1" destOrd="0" presId="urn:microsoft.com/office/officeart/2009/3/layout/HorizontalOrganizationChart"/>
    <dgm:cxn modelId="{0C635313-F021-4DD4-AB24-34B0A1BB3479}" type="presParOf" srcId="{EAA250A9-C028-40F9-A9E7-347C089C15F7}" destId="{0ADE5097-54A6-44C5-8D2A-200536E84226}" srcOrd="1" destOrd="0" presId="urn:microsoft.com/office/officeart/2009/3/layout/HorizontalOrganizationChart"/>
    <dgm:cxn modelId="{F253B268-0BE1-4A4C-AC1E-2565BF280386}" type="presParOf" srcId="{EAA250A9-C028-40F9-A9E7-347C089C15F7}" destId="{BC4FC91C-8D35-4A13-B7F7-80E3F5931AB0}" srcOrd="2" destOrd="0" presId="urn:microsoft.com/office/officeart/2009/3/layout/HorizontalOrganizationChart"/>
    <dgm:cxn modelId="{E5A97E8D-E375-46FF-B0FA-87EECCB3384A}" type="presParOf" srcId="{1DFF3A27-2CB2-4292-A9A4-0E4A75C0E9BE}" destId="{47EF3A23-C845-4004-BB3B-BAD04B53191F}" srcOrd="2" destOrd="0" presId="urn:microsoft.com/office/officeart/2009/3/layout/HorizontalOrganizationChart"/>
    <dgm:cxn modelId="{5C58C1B8-499C-4C4F-B3FF-86CD7EE2AB0D}" type="presParOf" srcId="{7C9AC63D-69A0-47A9-ACFD-D5114D6836DA}" destId="{C7143ADA-74AD-4AD6-B64E-78027BD50D26}" srcOrd="2" destOrd="0" presId="urn:microsoft.com/office/officeart/2009/3/layout/HorizontalOrganizationChart"/>
    <dgm:cxn modelId="{A53D8001-542D-41DF-AF60-AD715F1C51FF}" type="presParOf" srcId="{C7143ADA-74AD-4AD6-B64E-78027BD50D26}" destId="{396D914C-6AFA-4B5B-91ED-68E92EBB63F0}" srcOrd="0" destOrd="0" presId="urn:microsoft.com/office/officeart/2009/3/layout/HorizontalOrganizationChart"/>
    <dgm:cxn modelId="{9B9D2F92-DA4C-481F-9B2D-EF564AC2E8CA}" type="presParOf" srcId="{C7143ADA-74AD-4AD6-B64E-78027BD50D26}" destId="{71BBFD8C-6CD1-4B90-AEED-D2DCD489D7B2}" srcOrd="1" destOrd="0" presId="urn:microsoft.com/office/officeart/2009/3/layout/HorizontalOrganizationChart"/>
    <dgm:cxn modelId="{32169220-3CAF-4C7B-9BFB-A695B26969EE}" type="presParOf" srcId="{71BBFD8C-6CD1-4B90-AEED-D2DCD489D7B2}" destId="{FF8A7ABB-620D-40BE-96D0-4331E0E50D66}" srcOrd="0" destOrd="0" presId="urn:microsoft.com/office/officeart/2009/3/layout/HorizontalOrganizationChart"/>
    <dgm:cxn modelId="{A33B9967-5EB1-45A6-A389-1425B15A83CA}" type="presParOf" srcId="{FF8A7ABB-620D-40BE-96D0-4331E0E50D66}" destId="{D7C73D72-03ED-4446-BEB0-F3E9F10E4D49}" srcOrd="0" destOrd="0" presId="urn:microsoft.com/office/officeart/2009/3/layout/HorizontalOrganizationChart"/>
    <dgm:cxn modelId="{4BB45437-F4FD-4255-B968-F2393C96F646}" type="presParOf" srcId="{FF8A7ABB-620D-40BE-96D0-4331E0E50D66}" destId="{E0ED95DC-F121-4EAB-958C-6E63006F0AFE}" srcOrd="1" destOrd="0" presId="urn:microsoft.com/office/officeart/2009/3/layout/HorizontalOrganizationChart"/>
    <dgm:cxn modelId="{1C8BA4CD-06FE-47B7-8EC0-2C05E6E124EA}" type="presParOf" srcId="{71BBFD8C-6CD1-4B90-AEED-D2DCD489D7B2}" destId="{D3F9ED8A-5836-4F16-BBB9-4559FD832C94}" srcOrd="1" destOrd="0" presId="urn:microsoft.com/office/officeart/2009/3/layout/HorizontalOrganizationChart"/>
    <dgm:cxn modelId="{4C3C0039-81A2-4064-84C2-B94950DFBF82}" type="presParOf" srcId="{71BBFD8C-6CD1-4B90-AEED-D2DCD489D7B2}" destId="{478CC4F5-245A-44AE-9653-768C83D9DE2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E7967-0FCC-40C5-AB47-D351C5258A6E}">
      <dsp:nvSpPr>
        <dsp:cNvPr id="0" name=""/>
        <dsp:cNvSpPr/>
      </dsp:nvSpPr>
      <dsp:spPr>
        <a:xfrm>
          <a:off x="1526281" y="978236"/>
          <a:ext cx="764744" cy="91440"/>
        </a:xfrm>
        <a:custGeom>
          <a:avLst/>
          <a:gdLst/>
          <a:ahLst/>
          <a:cxnLst/>
          <a:rect l="0" t="0" r="0" b="0"/>
          <a:pathLst>
            <a:path>
              <a:moveTo>
                <a:pt x="0" y="114000"/>
              </a:moveTo>
              <a:lnTo>
                <a:pt x="764744" y="114000"/>
              </a:lnTo>
              <a:lnTo>
                <a:pt x="764744" y="4572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75D251-874E-4451-9726-E07052870559}">
      <dsp:nvSpPr>
        <dsp:cNvPr id="0" name=""/>
        <dsp:cNvSpPr/>
      </dsp:nvSpPr>
      <dsp:spPr>
        <a:xfrm>
          <a:off x="6960825" y="2759365"/>
          <a:ext cx="218498" cy="502531"/>
        </a:xfrm>
        <a:custGeom>
          <a:avLst/>
          <a:gdLst/>
          <a:ahLst/>
          <a:cxnLst/>
          <a:rect l="0" t="0" r="0" b="0"/>
          <a:pathLst>
            <a:path>
              <a:moveTo>
                <a:pt x="0" y="0"/>
              </a:moveTo>
              <a:lnTo>
                <a:pt x="109249" y="0"/>
              </a:lnTo>
              <a:lnTo>
                <a:pt x="109249" y="502531"/>
              </a:lnTo>
              <a:lnTo>
                <a:pt x="218498" y="502531"/>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EEF980-556A-4FF7-9C54-F7F72B83991A}">
      <dsp:nvSpPr>
        <dsp:cNvPr id="0" name=""/>
        <dsp:cNvSpPr/>
      </dsp:nvSpPr>
      <dsp:spPr>
        <a:xfrm>
          <a:off x="6960825" y="2211430"/>
          <a:ext cx="218498" cy="547934"/>
        </a:xfrm>
        <a:custGeom>
          <a:avLst/>
          <a:gdLst/>
          <a:ahLst/>
          <a:cxnLst/>
          <a:rect l="0" t="0" r="0" b="0"/>
          <a:pathLst>
            <a:path>
              <a:moveTo>
                <a:pt x="0" y="547934"/>
              </a:moveTo>
              <a:lnTo>
                <a:pt x="109249" y="547934"/>
              </a:lnTo>
              <a:lnTo>
                <a:pt x="109249" y="0"/>
              </a:lnTo>
              <a:lnTo>
                <a:pt x="218498" y="0"/>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D65E4C-7881-4530-90A5-1F743F925349}">
      <dsp:nvSpPr>
        <dsp:cNvPr id="0" name=""/>
        <dsp:cNvSpPr/>
      </dsp:nvSpPr>
      <dsp:spPr>
        <a:xfrm>
          <a:off x="5649835" y="2280715"/>
          <a:ext cx="218498" cy="478650"/>
        </a:xfrm>
        <a:custGeom>
          <a:avLst/>
          <a:gdLst/>
          <a:ahLst/>
          <a:cxnLst/>
          <a:rect l="0" t="0" r="0" b="0"/>
          <a:pathLst>
            <a:path>
              <a:moveTo>
                <a:pt x="0" y="0"/>
              </a:moveTo>
              <a:lnTo>
                <a:pt x="109249" y="0"/>
              </a:lnTo>
              <a:lnTo>
                <a:pt x="109249" y="478650"/>
              </a:lnTo>
              <a:lnTo>
                <a:pt x="218498" y="478650"/>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98BDD5-C2A5-4513-AA87-D2AC81174AB0}">
      <dsp:nvSpPr>
        <dsp:cNvPr id="0" name=""/>
        <dsp:cNvSpPr/>
      </dsp:nvSpPr>
      <dsp:spPr>
        <a:xfrm>
          <a:off x="5649835" y="1777850"/>
          <a:ext cx="218498" cy="502864"/>
        </a:xfrm>
        <a:custGeom>
          <a:avLst/>
          <a:gdLst/>
          <a:ahLst/>
          <a:cxnLst/>
          <a:rect l="0" t="0" r="0" b="0"/>
          <a:pathLst>
            <a:path>
              <a:moveTo>
                <a:pt x="0" y="502864"/>
              </a:moveTo>
              <a:lnTo>
                <a:pt x="109249" y="502864"/>
              </a:lnTo>
              <a:lnTo>
                <a:pt x="109249" y="0"/>
              </a:lnTo>
              <a:lnTo>
                <a:pt x="218498" y="0"/>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B668B1-203C-41BD-A526-B2BC0D5717C4}">
      <dsp:nvSpPr>
        <dsp:cNvPr id="0" name=""/>
        <dsp:cNvSpPr/>
      </dsp:nvSpPr>
      <dsp:spPr>
        <a:xfrm>
          <a:off x="4148260" y="1869503"/>
          <a:ext cx="218498" cy="411212"/>
        </a:xfrm>
        <a:custGeom>
          <a:avLst/>
          <a:gdLst/>
          <a:ahLst/>
          <a:cxnLst/>
          <a:rect l="0" t="0" r="0" b="0"/>
          <a:pathLst>
            <a:path>
              <a:moveTo>
                <a:pt x="0" y="0"/>
              </a:moveTo>
              <a:lnTo>
                <a:pt x="109249" y="0"/>
              </a:lnTo>
              <a:lnTo>
                <a:pt x="109249" y="411212"/>
              </a:lnTo>
              <a:lnTo>
                <a:pt x="218498" y="411212"/>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E20A3D-A347-4039-8143-A7582F21556C}">
      <dsp:nvSpPr>
        <dsp:cNvPr id="0" name=""/>
        <dsp:cNvSpPr/>
      </dsp:nvSpPr>
      <dsp:spPr>
        <a:xfrm>
          <a:off x="4148260" y="1337352"/>
          <a:ext cx="218498" cy="532150"/>
        </a:xfrm>
        <a:custGeom>
          <a:avLst/>
          <a:gdLst/>
          <a:ahLst/>
          <a:cxnLst/>
          <a:rect l="0" t="0" r="0" b="0"/>
          <a:pathLst>
            <a:path>
              <a:moveTo>
                <a:pt x="0" y="532150"/>
              </a:moveTo>
              <a:lnTo>
                <a:pt x="109249" y="532150"/>
              </a:lnTo>
              <a:lnTo>
                <a:pt x="109249" y="0"/>
              </a:lnTo>
              <a:lnTo>
                <a:pt x="218498" y="0"/>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3DBCD9-4294-42C3-8C05-0518EAB3255D}">
      <dsp:nvSpPr>
        <dsp:cNvPr id="0" name=""/>
        <dsp:cNvSpPr/>
      </dsp:nvSpPr>
      <dsp:spPr>
        <a:xfrm>
          <a:off x="1526281" y="1092237"/>
          <a:ext cx="1529488" cy="777265"/>
        </a:xfrm>
        <a:custGeom>
          <a:avLst/>
          <a:gdLst/>
          <a:ahLst/>
          <a:cxnLst/>
          <a:rect l="0" t="0" r="0" b="0"/>
          <a:pathLst>
            <a:path>
              <a:moveTo>
                <a:pt x="0" y="0"/>
              </a:moveTo>
              <a:lnTo>
                <a:pt x="1420238" y="0"/>
              </a:lnTo>
              <a:lnTo>
                <a:pt x="1420238" y="777265"/>
              </a:lnTo>
              <a:lnTo>
                <a:pt x="1529488" y="777265"/>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D03647-1509-4795-AD75-42AC49A444A5}">
      <dsp:nvSpPr>
        <dsp:cNvPr id="0" name=""/>
        <dsp:cNvSpPr/>
      </dsp:nvSpPr>
      <dsp:spPr>
        <a:xfrm>
          <a:off x="1526281" y="1035489"/>
          <a:ext cx="1529488" cy="91440"/>
        </a:xfrm>
        <a:custGeom>
          <a:avLst/>
          <a:gdLst/>
          <a:ahLst/>
          <a:cxnLst/>
          <a:rect l="0" t="0" r="0" b="0"/>
          <a:pathLst>
            <a:path>
              <a:moveTo>
                <a:pt x="0" y="56747"/>
              </a:moveTo>
              <a:lnTo>
                <a:pt x="1420238" y="56747"/>
              </a:lnTo>
              <a:lnTo>
                <a:pt x="1420238" y="45720"/>
              </a:lnTo>
              <a:lnTo>
                <a:pt x="1529488" y="4572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12960A-9938-4454-83BF-3D84F87EBF83}">
      <dsp:nvSpPr>
        <dsp:cNvPr id="0" name=""/>
        <dsp:cNvSpPr/>
      </dsp:nvSpPr>
      <dsp:spPr>
        <a:xfrm>
          <a:off x="1526281" y="303944"/>
          <a:ext cx="1529488" cy="788293"/>
        </a:xfrm>
        <a:custGeom>
          <a:avLst/>
          <a:gdLst/>
          <a:ahLst/>
          <a:cxnLst/>
          <a:rect l="0" t="0" r="0" b="0"/>
          <a:pathLst>
            <a:path>
              <a:moveTo>
                <a:pt x="0" y="788293"/>
              </a:moveTo>
              <a:lnTo>
                <a:pt x="1420238" y="788293"/>
              </a:lnTo>
              <a:lnTo>
                <a:pt x="1420238" y="0"/>
              </a:lnTo>
              <a:lnTo>
                <a:pt x="1529488" y="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0FA088-5300-4E21-8D7B-BC9355BC9E7C}">
      <dsp:nvSpPr>
        <dsp:cNvPr id="0" name=""/>
        <dsp:cNvSpPr/>
      </dsp:nvSpPr>
      <dsp:spPr>
        <a:xfrm>
          <a:off x="433789" y="542064"/>
          <a:ext cx="1092491" cy="1100345"/>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Referred to AOT</a:t>
          </a:r>
          <a:br>
            <a:rPr lang="en-US" sz="1400" kern="1200" dirty="0" smtClean="0"/>
          </a:br>
          <a:r>
            <a:rPr lang="en-US" sz="1400" kern="1200" dirty="0" smtClean="0"/>
            <a:t>(n = 1302 individuals, </a:t>
          </a:r>
          <a:br>
            <a:rPr lang="en-US" sz="1400" kern="1200" dirty="0" smtClean="0"/>
          </a:br>
          <a:r>
            <a:rPr lang="en-US" sz="1400" kern="1200" dirty="0" smtClean="0"/>
            <a:t>1378 cases)</a:t>
          </a:r>
          <a:endParaRPr lang="en-US" sz="1400" kern="1200" dirty="0"/>
        </a:p>
      </dsp:txBody>
      <dsp:txXfrm>
        <a:off x="433789" y="542064"/>
        <a:ext cx="1092491" cy="1100345"/>
      </dsp:txXfrm>
    </dsp:sp>
    <dsp:sp modelId="{00C3B095-4745-4322-87D7-65A813065A05}">
      <dsp:nvSpPr>
        <dsp:cNvPr id="0" name=""/>
        <dsp:cNvSpPr/>
      </dsp:nvSpPr>
      <dsp:spPr>
        <a:xfrm>
          <a:off x="3055769" y="583"/>
          <a:ext cx="1092491" cy="606721"/>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35% Criteria </a:t>
          </a:r>
          <a:br>
            <a:rPr lang="en-US" sz="1400" kern="1200" dirty="0" smtClean="0"/>
          </a:br>
          <a:r>
            <a:rPr lang="en-US" sz="1400" kern="1200" dirty="0" smtClean="0"/>
            <a:t>Not Met</a:t>
          </a:r>
          <a:br>
            <a:rPr lang="en-US" sz="1400" kern="1200" dirty="0" smtClean="0"/>
          </a:br>
          <a:r>
            <a:rPr lang="en-US" sz="1400" kern="1200" dirty="0" smtClean="0"/>
            <a:t>(n = 484)</a:t>
          </a:r>
          <a:endParaRPr lang="en-US" sz="1400" kern="1200" dirty="0"/>
        </a:p>
      </dsp:txBody>
      <dsp:txXfrm>
        <a:off x="3055769" y="583"/>
        <a:ext cx="1092491" cy="606721"/>
      </dsp:txXfrm>
    </dsp:sp>
    <dsp:sp modelId="{015AB9FF-0267-456A-B729-20E8D36F779E}">
      <dsp:nvSpPr>
        <dsp:cNvPr id="0" name=""/>
        <dsp:cNvSpPr/>
      </dsp:nvSpPr>
      <dsp:spPr>
        <a:xfrm>
          <a:off x="3055769" y="743866"/>
          <a:ext cx="1092491" cy="674686"/>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1% Pending Determination</a:t>
          </a:r>
          <a:br>
            <a:rPr lang="en-US" sz="1400" kern="1200" dirty="0" smtClean="0"/>
          </a:br>
          <a:r>
            <a:rPr lang="en-US" sz="1400" kern="1200" dirty="0" smtClean="0"/>
            <a:t>(n =14)</a:t>
          </a:r>
          <a:endParaRPr lang="en-US" sz="1400" kern="1200" dirty="0"/>
        </a:p>
      </dsp:txBody>
      <dsp:txXfrm>
        <a:off x="3055769" y="743866"/>
        <a:ext cx="1092491" cy="674686"/>
      </dsp:txXfrm>
    </dsp:sp>
    <dsp:sp modelId="{A59B6F47-158B-4F28-A211-0C44DFD2ED2A}">
      <dsp:nvSpPr>
        <dsp:cNvPr id="0" name=""/>
        <dsp:cNvSpPr/>
      </dsp:nvSpPr>
      <dsp:spPr>
        <a:xfrm>
          <a:off x="3055769" y="1555114"/>
          <a:ext cx="1092491" cy="628777"/>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64% Criteria </a:t>
          </a:r>
          <a:br>
            <a:rPr lang="en-US" sz="1400" kern="1200" dirty="0" smtClean="0"/>
          </a:br>
          <a:r>
            <a:rPr lang="en-US" sz="1400" kern="1200" dirty="0" smtClean="0"/>
            <a:t>Met</a:t>
          </a:r>
          <a:br>
            <a:rPr lang="en-US" sz="1400" kern="1200" dirty="0" smtClean="0"/>
          </a:br>
          <a:r>
            <a:rPr lang="en-US" sz="1400" kern="1200" dirty="0" smtClean="0"/>
            <a:t>(n = 880)</a:t>
          </a:r>
          <a:endParaRPr lang="en-US" sz="1400" kern="1200" dirty="0"/>
        </a:p>
      </dsp:txBody>
      <dsp:txXfrm>
        <a:off x="3055769" y="1555114"/>
        <a:ext cx="1092491" cy="628777"/>
      </dsp:txXfrm>
    </dsp:sp>
    <dsp:sp modelId="{07C7D176-E68C-43F7-8D45-89F13AD9052B}">
      <dsp:nvSpPr>
        <dsp:cNvPr id="0" name=""/>
        <dsp:cNvSpPr/>
      </dsp:nvSpPr>
      <dsp:spPr>
        <a:xfrm>
          <a:off x="4366759" y="994421"/>
          <a:ext cx="1266066" cy="685862"/>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31% Cases Closed</a:t>
          </a:r>
          <a:br>
            <a:rPr lang="en-US" sz="1400" kern="1200" dirty="0" smtClean="0"/>
          </a:br>
          <a:r>
            <a:rPr lang="en-US" sz="1400" kern="1200" dirty="0" smtClean="0"/>
            <a:t>(n =269)</a:t>
          </a:r>
          <a:endParaRPr lang="en-US" sz="1400" kern="1200" dirty="0"/>
        </a:p>
      </dsp:txBody>
      <dsp:txXfrm>
        <a:off x="4366759" y="994421"/>
        <a:ext cx="1266066" cy="685862"/>
      </dsp:txXfrm>
    </dsp:sp>
    <dsp:sp modelId="{FE2005CA-6BF5-47FA-A6FA-CD74F9148166}">
      <dsp:nvSpPr>
        <dsp:cNvPr id="0" name=""/>
        <dsp:cNvSpPr/>
      </dsp:nvSpPr>
      <dsp:spPr>
        <a:xfrm>
          <a:off x="4366759" y="1816845"/>
          <a:ext cx="1283076" cy="927739"/>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69% Outreach </a:t>
          </a:r>
          <a:br>
            <a:rPr lang="en-US" sz="1400" kern="1200" dirty="0" smtClean="0"/>
          </a:br>
          <a:r>
            <a:rPr lang="en-US" sz="1400" kern="1200" dirty="0" smtClean="0"/>
            <a:t>and Engagement </a:t>
          </a:r>
          <a:br>
            <a:rPr lang="en-US" sz="1400" kern="1200" dirty="0" smtClean="0"/>
          </a:br>
          <a:r>
            <a:rPr lang="en-US" sz="1400" kern="1200" dirty="0" smtClean="0"/>
            <a:t>Offered</a:t>
          </a:r>
          <a:br>
            <a:rPr lang="en-US" sz="1400" kern="1200" dirty="0" smtClean="0"/>
          </a:br>
          <a:r>
            <a:rPr lang="en-US" sz="1400" kern="1200" dirty="0" smtClean="0"/>
            <a:t>(n = 611)</a:t>
          </a:r>
          <a:endParaRPr lang="en-US" sz="1400" kern="1200" dirty="0"/>
        </a:p>
      </dsp:txBody>
      <dsp:txXfrm>
        <a:off x="4366759" y="1816845"/>
        <a:ext cx="1283076" cy="927739"/>
      </dsp:txXfrm>
    </dsp:sp>
    <dsp:sp modelId="{1F163FFF-9234-448B-92B8-5671A2D5ED10}">
      <dsp:nvSpPr>
        <dsp:cNvPr id="0" name=""/>
        <dsp:cNvSpPr/>
      </dsp:nvSpPr>
      <dsp:spPr>
        <a:xfrm>
          <a:off x="5868333" y="1367480"/>
          <a:ext cx="1092491" cy="820739"/>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16% Ongoing Outreach and Engagement</a:t>
          </a:r>
          <a:br>
            <a:rPr lang="en-US" sz="1400" kern="1200" dirty="0" smtClean="0"/>
          </a:br>
          <a:r>
            <a:rPr lang="en-US" sz="1400" kern="1200" dirty="0" smtClean="0"/>
            <a:t>(n = 99)</a:t>
          </a:r>
          <a:endParaRPr lang="en-US" sz="1400" kern="1200" dirty="0"/>
        </a:p>
      </dsp:txBody>
      <dsp:txXfrm>
        <a:off x="5868333" y="1367480"/>
        <a:ext cx="1092491" cy="820739"/>
      </dsp:txXfrm>
    </dsp:sp>
    <dsp:sp modelId="{40BD9419-67CC-40C1-8384-25BD6403B0A6}">
      <dsp:nvSpPr>
        <dsp:cNvPr id="0" name=""/>
        <dsp:cNvSpPr/>
      </dsp:nvSpPr>
      <dsp:spPr>
        <a:xfrm>
          <a:off x="5868333" y="2324781"/>
          <a:ext cx="1092491" cy="869168"/>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84% Assigned to Treatment Provider</a:t>
          </a:r>
          <a:br>
            <a:rPr lang="en-US" sz="1400" kern="1200" dirty="0" smtClean="0"/>
          </a:br>
          <a:r>
            <a:rPr lang="en-US" sz="1400" kern="1200" dirty="0" smtClean="0"/>
            <a:t>(n = 512)</a:t>
          </a:r>
          <a:endParaRPr lang="en-US" sz="1400" kern="1200" dirty="0"/>
        </a:p>
      </dsp:txBody>
      <dsp:txXfrm>
        <a:off x="5868333" y="2324781"/>
        <a:ext cx="1092491" cy="869168"/>
      </dsp:txXfrm>
    </dsp:sp>
    <dsp:sp modelId="{BE3FDC60-48F7-4E52-B42C-36ADF823539C}">
      <dsp:nvSpPr>
        <dsp:cNvPr id="0" name=""/>
        <dsp:cNvSpPr/>
      </dsp:nvSpPr>
      <dsp:spPr>
        <a:xfrm>
          <a:off x="7179323" y="1777179"/>
          <a:ext cx="1092491" cy="868501"/>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Full Service Partnership </a:t>
          </a:r>
          <a:br>
            <a:rPr lang="en-US" sz="1400" kern="1200" dirty="0" smtClean="0"/>
          </a:br>
          <a:r>
            <a:rPr lang="en-US" sz="1400" kern="1200" dirty="0" smtClean="0"/>
            <a:t>(FSP)</a:t>
          </a:r>
          <a:br>
            <a:rPr lang="en-US" sz="1400" kern="1200" dirty="0" smtClean="0"/>
          </a:br>
          <a:r>
            <a:rPr lang="en-US" sz="1400" kern="1200" dirty="0" smtClean="0"/>
            <a:t>(n = 478)</a:t>
          </a:r>
          <a:endParaRPr lang="en-US" sz="1400" kern="1200" dirty="0"/>
        </a:p>
      </dsp:txBody>
      <dsp:txXfrm>
        <a:off x="7179323" y="1777179"/>
        <a:ext cx="1092491" cy="868501"/>
      </dsp:txXfrm>
    </dsp:sp>
    <dsp:sp modelId="{40AE2B87-9F94-43FC-A543-D79A89086AD5}">
      <dsp:nvSpPr>
        <dsp:cNvPr id="0" name=""/>
        <dsp:cNvSpPr/>
      </dsp:nvSpPr>
      <dsp:spPr>
        <a:xfrm>
          <a:off x="7179323" y="2782242"/>
          <a:ext cx="1092491" cy="959307"/>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Enriched </a:t>
          </a:r>
          <a:br>
            <a:rPr lang="en-US" sz="1400" kern="1200" dirty="0" smtClean="0"/>
          </a:br>
          <a:r>
            <a:rPr lang="en-US" sz="1400" kern="1200" dirty="0" smtClean="0"/>
            <a:t>Residential Services (ERS)</a:t>
          </a:r>
          <a:br>
            <a:rPr lang="en-US" sz="1400" kern="1200" dirty="0" smtClean="0"/>
          </a:br>
          <a:r>
            <a:rPr lang="en-US" sz="1400" kern="1200" dirty="0" smtClean="0"/>
            <a:t>(n = 152)</a:t>
          </a:r>
          <a:endParaRPr lang="en-US" sz="1400" kern="1200" dirty="0"/>
        </a:p>
      </dsp:txBody>
      <dsp:txXfrm>
        <a:off x="7179323" y="2782242"/>
        <a:ext cx="1092491" cy="959307"/>
      </dsp:txXfrm>
    </dsp:sp>
    <dsp:sp modelId="{98E62CA3-94A2-45FC-98AE-EA3244408BF2}">
      <dsp:nvSpPr>
        <dsp:cNvPr id="0" name=""/>
        <dsp:cNvSpPr/>
      </dsp:nvSpPr>
      <dsp:spPr>
        <a:xfrm>
          <a:off x="1744779" y="247910"/>
          <a:ext cx="1092491" cy="776045"/>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Committee Determines if Criteria Met</a:t>
          </a:r>
          <a:endParaRPr lang="en-US" sz="1400" kern="1200" dirty="0"/>
        </a:p>
      </dsp:txBody>
      <dsp:txXfrm>
        <a:off x="1744779" y="247910"/>
        <a:ext cx="1092491" cy="776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E7967-0FCC-40C5-AB47-D351C5258A6E}">
      <dsp:nvSpPr>
        <dsp:cNvPr id="0" name=""/>
        <dsp:cNvSpPr/>
      </dsp:nvSpPr>
      <dsp:spPr>
        <a:xfrm>
          <a:off x="1526281" y="978236"/>
          <a:ext cx="764744" cy="91440"/>
        </a:xfrm>
        <a:custGeom>
          <a:avLst/>
          <a:gdLst/>
          <a:ahLst/>
          <a:cxnLst/>
          <a:rect l="0" t="0" r="0" b="0"/>
          <a:pathLst>
            <a:path>
              <a:moveTo>
                <a:pt x="0" y="114000"/>
              </a:moveTo>
              <a:lnTo>
                <a:pt x="764744" y="114000"/>
              </a:lnTo>
              <a:lnTo>
                <a:pt x="764744" y="4572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75D251-874E-4451-9726-E07052870559}">
      <dsp:nvSpPr>
        <dsp:cNvPr id="0" name=""/>
        <dsp:cNvSpPr/>
      </dsp:nvSpPr>
      <dsp:spPr>
        <a:xfrm>
          <a:off x="6960825" y="2759365"/>
          <a:ext cx="218498" cy="502531"/>
        </a:xfrm>
        <a:custGeom>
          <a:avLst/>
          <a:gdLst/>
          <a:ahLst/>
          <a:cxnLst/>
          <a:rect l="0" t="0" r="0" b="0"/>
          <a:pathLst>
            <a:path>
              <a:moveTo>
                <a:pt x="0" y="0"/>
              </a:moveTo>
              <a:lnTo>
                <a:pt x="109249" y="0"/>
              </a:lnTo>
              <a:lnTo>
                <a:pt x="109249" y="502531"/>
              </a:lnTo>
              <a:lnTo>
                <a:pt x="218498" y="502531"/>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EEF980-556A-4FF7-9C54-F7F72B83991A}">
      <dsp:nvSpPr>
        <dsp:cNvPr id="0" name=""/>
        <dsp:cNvSpPr/>
      </dsp:nvSpPr>
      <dsp:spPr>
        <a:xfrm>
          <a:off x="6960825" y="2211430"/>
          <a:ext cx="218498" cy="547934"/>
        </a:xfrm>
        <a:custGeom>
          <a:avLst/>
          <a:gdLst/>
          <a:ahLst/>
          <a:cxnLst/>
          <a:rect l="0" t="0" r="0" b="0"/>
          <a:pathLst>
            <a:path>
              <a:moveTo>
                <a:pt x="0" y="547934"/>
              </a:moveTo>
              <a:lnTo>
                <a:pt x="109249" y="547934"/>
              </a:lnTo>
              <a:lnTo>
                <a:pt x="109249" y="0"/>
              </a:lnTo>
              <a:lnTo>
                <a:pt x="218498" y="0"/>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D65E4C-7881-4530-90A5-1F743F925349}">
      <dsp:nvSpPr>
        <dsp:cNvPr id="0" name=""/>
        <dsp:cNvSpPr/>
      </dsp:nvSpPr>
      <dsp:spPr>
        <a:xfrm>
          <a:off x="5649835" y="2280715"/>
          <a:ext cx="218498" cy="478650"/>
        </a:xfrm>
        <a:custGeom>
          <a:avLst/>
          <a:gdLst/>
          <a:ahLst/>
          <a:cxnLst/>
          <a:rect l="0" t="0" r="0" b="0"/>
          <a:pathLst>
            <a:path>
              <a:moveTo>
                <a:pt x="0" y="0"/>
              </a:moveTo>
              <a:lnTo>
                <a:pt x="109249" y="0"/>
              </a:lnTo>
              <a:lnTo>
                <a:pt x="109249" y="478650"/>
              </a:lnTo>
              <a:lnTo>
                <a:pt x="218498" y="478650"/>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98BDD5-C2A5-4513-AA87-D2AC81174AB0}">
      <dsp:nvSpPr>
        <dsp:cNvPr id="0" name=""/>
        <dsp:cNvSpPr/>
      </dsp:nvSpPr>
      <dsp:spPr>
        <a:xfrm>
          <a:off x="5649835" y="1777850"/>
          <a:ext cx="218498" cy="502864"/>
        </a:xfrm>
        <a:custGeom>
          <a:avLst/>
          <a:gdLst/>
          <a:ahLst/>
          <a:cxnLst/>
          <a:rect l="0" t="0" r="0" b="0"/>
          <a:pathLst>
            <a:path>
              <a:moveTo>
                <a:pt x="0" y="502864"/>
              </a:moveTo>
              <a:lnTo>
                <a:pt x="109249" y="502864"/>
              </a:lnTo>
              <a:lnTo>
                <a:pt x="109249" y="0"/>
              </a:lnTo>
              <a:lnTo>
                <a:pt x="218498" y="0"/>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B668B1-203C-41BD-A526-B2BC0D5717C4}">
      <dsp:nvSpPr>
        <dsp:cNvPr id="0" name=""/>
        <dsp:cNvSpPr/>
      </dsp:nvSpPr>
      <dsp:spPr>
        <a:xfrm>
          <a:off x="4148260" y="1869503"/>
          <a:ext cx="218498" cy="411212"/>
        </a:xfrm>
        <a:custGeom>
          <a:avLst/>
          <a:gdLst/>
          <a:ahLst/>
          <a:cxnLst/>
          <a:rect l="0" t="0" r="0" b="0"/>
          <a:pathLst>
            <a:path>
              <a:moveTo>
                <a:pt x="0" y="0"/>
              </a:moveTo>
              <a:lnTo>
                <a:pt x="109249" y="0"/>
              </a:lnTo>
              <a:lnTo>
                <a:pt x="109249" y="411212"/>
              </a:lnTo>
              <a:lnTo>
                <a:pt x="218498" y="411212"/>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E20A3D-A347-4039-8143-A7582F21556C}">
      <dsp:nvSpPr>
        <dsp:cNvPr id="0" name=""/>
        <dsp:cNvSpPr/>
      </dsp:nvSpPr>
      <dsp:spPr>
        <a:xfrm>
          <a:off x="4148260" y="1337352"/>
          <a:ext cx="218498" cy="532150"/>
        </a:xfrm>
        <a:custGeom>
          <a:avLst/>
          <a:gdLst/>
          <a:ahLst/>
          <a:cxnLst/>
          <a:rect l="0" t="0" r="0" b="0"/>
          <a:pathLst>
            <a:path>
              <a:moveTo>
                <a:pt x="0" y="532150"/>
              </a:moveTo>
              <a:lnTo>
                <a:pt x="109249" y="532150"/>
              </a:lnTo>
              <a:lnTo>
                <a:pt x="109249" y="0"/>
              </a:lnTo>
              <a:lnTo>
                <a:pt x="218498" y="0"/>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3DBCD9-4294-42C3-8C05-0518EAB3255D}">
      <dsp:nvSpPr>
        <dsp:cNvPr id="0" name=""/>
        <dsp:cNvSpPr/>
      </dsp:nvSpPr>
      <dsp:spPr>
        <a:xfrm>
          <a:off x="1526281" y="1092237"/>
          <a:ext cx="1529488" cy="777265"/>
        </a:xfrm>
        <a:custGeom>
          <a:avLst/>
          <a:gdLst/>
          <a:ahLst/>
          <a:cxnLst/>
          <a:rect l="0" t="0" r="0" b="0"/>
          <a:pathLst>
            <a:path>
              <a:moveTo>
                <a:pt x="0" y="0"/>
              </a:moveTo>
              <a:lnTo>
                <a:pt x="1420238" y="0"/>
              </a:lnTo>
              <a:lnTo>
                <a:pt x="1420238" y="777265"/>
              </a:lnTo>
              <a:lnTo>
                <a:pt x="1529488" y="777265"/>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D03647-1509-4795-AD75-42AC49A444A5}">
      <dsp:nvSpPr>
        <dsp:cNvPr id="0" name=""/>
        <dsp:cNvSpPr/>
      </dsp:nvSpPr>
      <dsp:spPr>
        <a:xfrm>
          <a:off x="1526281" y="1035489"/>
          <a:ext cx="1529488" cy="91440"/>
        </a:xfrm>
        <a:custGeom>
          <a:avLst/>
          <a:gdLst/>
          <a:ahLst/>
          <a:cxnLst/>
          <a:rect l="0" t="0" r="0" b="0"/>
          <a:pathLst>
            <a:path>
              <a:moveTo>
                <a:pt x="0" y="56747"/>
              </a:moveTo>
              <a:lnTo>
                <a:pt x="1420238" y="56747"/>
              </a:lnTo>
              <a:lnTo>
                <a:pt x="1420238" y="45720"/>
              </a:lnTo>
              <a:lnTo>
                <a:pt x="1529488" y="4572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12960A-9938-4454-83BF-3D84F87EBF83}">
      <dsp:nvSpPr>
        <dsp:cNvPr id="0" name=""/>
        <dsp:cNvSpPr/>
      </dsp:nvSpPr>
      <dsp:spPr>
        <a:xfrm>
          <a:off x="1526281" y="303944"/>
          <a:ext cx="1529488" cy="788293"/>
        </a:xfrm>
        <a:custGeom>
          <a:avLst/>
          <a:gdLst/>
          <a:ahLst/>
          <a:cxnLst/>
          <a:rect l="0" t="0" r="0" b="0"/>
          <a:pathLst>
            <a:path>
              <a:moveTo>
                <a:pt x="0" y="788293"/>
              </a:moveTo>
              <a:lnTo>
                <a:pt x="1420238" y="788293"/>
              </a:lnTo>
              <a:lnTo>
                <a:pt x="1420238" y="0"/>
              </a:lnTo>
              <a:lnTo>
                <a:pt x="1529488" y="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0FA088-5300-4E21-8D7B-BC9355BC9E7C}">
      <dsp:nvSpPr>
        <dsp:cNvPr id="0" name=""/>
        <dsp:cNvSpPr/>
      </dsp:nvSpPr>
      <dsp:spPr>
        <a:xfrm>
          <a:off x="433789" y="542064"/>
          <a:ext cx="1092491" cy="1100345"/>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Referred to AOT</a:t>
          </a:r>
          <a:br>
            <a:rPr lang="en-US" sz="1400" kern="1200" dirty="0" smtClean="0"/>
          </a:br>
          <a:r>
            <a:rPr lang="en-US" sz="1400" kern="1200" dirty="0" smtClean="0"/>
            <a:t>(n = 1302 individuals, </a:t>
          </a:r>
          <a:br>
            <a:rPr lang="en-US" sz="1400" kern="1200" dirty="0" smtClean="0"/>
          </a:br>
          <a:r>
            <a:rPr lang="en-US" sz="1400" kern="1200" dirty="0" smtClean="0"/>
            <a:t>1378 cases)</a:t>
          </a:r>
          <a:endParaRPr lang="en-US" sz="1400" kern="1200" dirty="0"/>
        </a:p>
      </dsp:txBody>
      <dsp:txXfrm>
        <a:off x="433789" y="542064"/>
        <a:ext cx="1092491" cy="1100345"/>
      </dsp:txXfrm>
    </dsp:sp>
    <dsp:sp modelId="{00C3B095-4745-4322-87D7-65A813065A05}">
      <dsp:nvSpPr>
        <dsp:cNvPr id="0" name=""/>
        <dsp:cNvSpPr/>
      </dsp:nvSpPr>
      <dsp:spPr>
        <a:xfrm>
          <a:off x="3055769" y="583"/>
          <a:ext cx="1092491" cy="606721"/>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35% Criteria </a:t>
          </a:r>
          <a:br>
            <a:rPr lang="en-US" sz="1400" kern="1200" dirty="0" smtClean="0"/>
          </a:br>
          <a:r>
            <a:rPr lang="en-US" sz="1400" kern="1200" dirty="0" smtClean="0"/>
            <a:t>Not Met</a:t>
          </a:r>
          <a:br>
            <a:rPr lang="en-US" sz="1400" kern="1200" dirty="0" smtClean="0"/>
          </a:br>
          <a:r>
            <a:rPr lang="en-US" sz="1400" kern="1200" dirty="0" smtClean="0"/>
            <a:t>(n = 484)</a:t>
          </a:r>
          <a:endParaRPr lang="en-US" sz="1400" kern="1200" dirty="0"/>
        </a:p>
      </dsp:txBody>
      <dsp:txXfrm>
        <a:off x="3055769" y="583"/>
        <a:ext cx="1092491" cy="606721"/>
      </dsp:txXfrm>
    </dsp:sp>
    <dsp:sp modelId="{015AB9FF-0267-456A-B729-20E8D36F779E}">
      <dsp:nvSpPr>
        <dsp:cNvPr id="0" name=""/>
        <dsp:cNvSpPr/>
      </dsp:nvSpPr>
      <dsp:spPr>
        <a:xfrm>
          <a:off x="3055769" y="743866"/>
          <a:ext cx="1092491" cy="674686"/>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1% Pending Determination</a:t>
          </a:r>
          <a:br>
            <a:rPr lang="en-US" sz="1400" kern="1200" dirty="0" smtClean="0"/>
          </a:br>
          <a:r>
            <a:rPr lang="en-US" sz="1400" kern="1200" dirty="0" smtClean="0"/>
            <a:t>(n =14)</a:t>
          </a:r>
          <a:endParaRPr lang="en-US" sz="1400" kern="1200" dirty="0"/>
        </a:p>
      </dsp:txBody>
      <dsp:txXfrm>
        <a:off x="3055769" y="743866"/>
        <a:ext cx="1092491" cy="674686"/>
      </dsp:txXfrm>
    </dsp:sp>
    <dsp:sp modelId="{A59B6F47-158B-4F28-A211-0C44DFD2ED2A}">
      <dsp:nvSpPr>
        <dsp:cNvPr id="0" name=""/>
        <dsp:cNvSpPr/>
      </dsp:nvSpPr>
      <dsp:spPr>
        <a:xfrm>
          <a:off x="3055769" y="1555114"/>
          <a:ext cx="1092491" cy="628777"/>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64% Criteria </a:t>
          </a:r>
          <a:br>
            <a:rPr lang="en-US" sz="1400" kern="1200" dirty="0" smtClean="0"/>
          </a:br>
          <a:r>
            <a:rPr lang="en-US" sz="1400" kern="1200" dirty="0" smtClean="0"/>
            <a:t>Met</a:t>
          </a:r>
          <a:br>
            <a:rPr lang="en-US" sz="1400" kern="1200" dirty="0" smtClean="0"/>
          </a:br>
          <a:r>
            <a:rPr lang="en-US" sz="1400" kern="1200" dirty="0" smtClean="0"/>
            <a:t>(n = 880)</a:t>
          </a:r>
          <a:endParaRPr lang="en-US" sz="1400" kern="1200" dirty="0"/>
        </a:p>
      </dsp:txBody>
      <dsp:txXfrm>
        <a:off x="3055769" y="1555114"/>
        <a:ext cx="1092491" cy="628777"/>
      </dsp:txXfrm>
    </dsp:sp>
    <dsp:sp modelId="{07C7D176-E68C-43F7-8D45-89F13AD9052B}">
      <dsp:nvSpPr>
        <dsp:cNvPr id="0" name=""/>
        <dsp:cNvSpPr/>
      </dsp:nvSpPr>
      <dsp:spPr>
        <a:xfrm>
          <a:off x="4366759" y="994421"/>
          <a:ext cx="1266066" cy="685862"/>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31% Cases Closed</a:t>
          </a:r>
          <a:br>
            <a:rPr lang="en-US" sz="1400" kern="1200" dirty="0" smtClean="0"/>
          </a:br>
          <a:r>
            <a:rPr lang="en-US" sz="1400" kern="1200" dirty="0" smtClean="0"/>
            <a:t>(n =269)</a:t>
          </a:r>
          <a:endParaRPr lang="en-US" sz="1400" kern="1200" dirty="0"/>
        </a:p>
      </dsp:txBody>
      <dsp:txXfrm>
        <a:off x="4366759" y="994421"/>
        <a:ext cx="1266066" cy="685862"/>
      </dsp:txXfrm>
    </dsp:sp>
    <dsp:sp modelId="{FE2005CA-6BF5-47FA-A6FA-CD74F9148166}">
      <dsp:nvSpPr>
        <dsp:cNvPr id="0" name=""/>
        <dsp:cNvSpPr/>
      </dsp:nvSpPr>
      <dsp:spPr>
        <a:xfrm>
          <a:off x="4366759" y="1816845"/>
          <a:ext cx="1283076" cy="927739"/>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69% Outreach </a:t>
          </a:r>
          <a:br>
            <a:rPr lang="en-US" sz="1400" kern="1200" dirty="0" smtClean="0"/>
          </a:br>
          <a:r>
            <a:rPr lang="en-US" sz="1400" kern="1200" dirty="0" smtClean="0"/>
            <a:t>and Engagement </a:t>
          </a:r>
          <a:br>
            <a:rPr lang="en-US" sz="1400" kern="1200" dirty="0" smtClean="0"/>
          </a:br>
          <a:r>
            <a:rPr lang="en-US" sz="1400" kern="1200" dirty="0" smtClean="0"/>
            <a:t>Offered</a:t>
          </a:r>
          <a:br>
            <a:rPr lang="en-US" sz="1400" kern="1200" dirty="0" smtClean="0"/>
          </a:br>
          <a:r>
            <a:rPr lang="en-US" sz="1400" kern="1200" dirty="0" smtClean="0"/>
            <a:t>(n = 611)</a:t>
          </a:r>
          <a:endParaRPr lang="en-US" sz="1400" kern="1200" dirty="0"/>
        </a:p>
      </dsp:txBody>
      <dsp:txXfrm>
        <a:off x="4366759" y="1816845"/>
        <a:ext cx="1283076" cy="927739"/>
      </dsp:txXfrm>
    </dsp:sp>
    <dsp:sp modelId="{1F163FFF-9234-448B-92B8-5671A2D5ED10}">
      <dsp:nvSpPr>
        <dsp:cNvPr id="0" name=""/>
        <dsp:cNvSpPr/>
      </dsp:nvSpPr>
      <dsp:spPr>
        <a:xfrm>
          <a:off x="5868333" y="1367480"/>
          <a:ext cx="1092491" cy="820739"/>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16% Ongoing Outreach and Engagement</a:t>
          </a:r>
          <a:br>
            <a:rPr lang="en-US" sz="1400" kern="1200" dirty="0" smtClean="0"/>
          </a:br>
          <a:r>
            <a:rPr lang="en-US" sz="1400" kern="1200" dirty="0" smtClean="0"/>
            <a:t>(n = 99)</a:t>
          </a:r>
          <a:endParaRPr lang="en-US" sz="1400" kern="1200" dirty="0"/>
        </a:p>
      </dsp:txBody>
      <dsp:txXfrm>
        <a:off x="5868333" y="1367480"/>
        <a:ext cx="1092491" cy="820739"/>
      </dsp:txXfrm>
    </dsp:sp>
    <dsp:sp modelId="{40BD9419-67CC-40C1-8384-25BD6403B0A6}">
      <dsp:nvSpPr>
        <dsp:cNvPr id="0" name=""/>
        <dsp:cNvSpPr/>
      </dsp:nvSpPr>
      <dsp:spPr>
        <a:xfrm>
          <a:off x="5868333" y="2324781"/>
          <a:ext cx="1092491" cy="869168"/>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84% Assigned to Treatment Provider</a:t>
          </a:r>
          <a:br>
            <a:rPr lang="en-US" sz="1400" kern="1200" dirty="0" smtClean="0"/>
          </a:br>
          <a:r>
            <a:rPr lang="en-US" sz="1400" kern="1200" dirty="0" smtClean="0"/>
            <a:t>(n = 512)</a:t>
          </a:r>
          <a:endParaRPr lang="en-US" sz="1400" kern="1200" dirty="0"/>
        </a:p>
      </dsp:txBody>
      <dsp:txXfrm>
        <a:off x="5868333" y="2324781"/>
        <a:ext cx="1092491" cy="869168"/>
      </dsp:txXfrm>
    </dsp:sp>
    <dsp:sp modelId="{BE3FDC60-48F7-4E52-B42C-36ADF823539C}">
      <dsp:nvSpPr>
        <dsp:cNvPr id="0" name=""/>
        <dsp:cNvSpPr/>
      </dsp:nvSpPr>
      <dsp:spPr>
        <a:xfrm>
          <a:off x="7179323" y="1777179"/>
          <a:ext cx="1092491" cy="868501"/>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Full Service Partnership </a:t>
          </a:r>
          <a:br>
            <a:rPr lang="en-US" sz="1400" kern="1200" dirty="0" smtClean="0"/>
          </a:br>
          <a:r>
            <a:rPr lang="en-US" sz="1400" kern="1200" dirty="0" smtClean="0"/>
            <a:t>(FSP)</a:t>
          </a:r>
          <a:br>
            <a:rPr lang="en-US" sz="1400" kern="1200" dirty="0" smtClean="0"/>
          </a:br>
          <a:r>
            <a:rPr lang="en-US" sz="1400" kern="1200" dirty="0" smtClean="0"/>
            <a:t>(n = 478)</a:t>
          </a:r>
          <a:endParaRPr lang="en-US" sz="1400" kern="1200" dirty="0"/>
        </a:p>
      </dsp:txBody>
      <dsp:txXfrm>
        <a:off x="7179323" y="1777179"/>
        <a:ext cx="1092491" cy="868501"/>
      </dsp:txXfrm>
    </dsp:sp>
    <dsp:sp modelId="{40AE2B87-9F94-43FC-A543-D79A89086AD5}">
      <dsp:nvSpPr>
        <dsp:cNvPr id="0" name=""/>
        <dsp:cNvSpPr/>
      </dsp:nvSpPr>
      <dsp:spPr>
        <a:xfrm>
          <a:off x="7179323" y="2782242"/>
          <a:ext cx="1092491" cy="959307"/>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Enriched </a:t>
          </a:r>
          <a:br>
            <a:rPr lang="en-US" sz="1400" kern="1200" dirty="0" smtClean="0"/>
          </a:br>
          <a:r>
            <a:rPr lang="en-US" sz="1400" kern="1200" dirty="0" smtClean="0"/>
            <a:t>Residential Services (ERS)</a:t>
          </a:r>
          <a:br>
            <a:rPr lang="en-US" sz="1400" kern="1200" dirty="0" smtClean="0"/>
          </a:br>
          <a:r>
            <a:rPr lang="en-US" sz="1400" kern="1200" dirty="0" smtClean="0"/>
            <a:t>(n = 152)</a:t>
          </a:r>
          <a:endParaRPr lang="en-US" sz="1400" kern="1200" dirty="0"/>
        </a:p>
      </dsp:txBody>
      <dsp:txXfrm>
        <a:off x="7179323" y="2782242"/>
        <a:ext cx="1092491" cy="959307"/>
      </dsp:txXfrm>
    </dsp:sp>
    <dsp:sp modelId="{98E62CA3-94A2-45FC-98AE-EA3244408BF2}">
      <dsp:nvSpPr>
        <dsp:cNvPr id="0" name=""/>
        <dsp:cNvSpPr/>
      </dsp:nvSpPr>
      <dsp:spPr>
        <a:xfrm>
          <a:off x="1744779" y="247910"/>
          <a:ext cx="1092491" cy="776045"/>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Committee Determines if Criteria Met</a:t>
          </a:r>
          <a:endParaRPr lang="en-US" sz="1400" kern="1200" dirty="0"/>
        </a:p>
      </dsp:txBody>
      <dsp:txXfrm>
        <a:off x="1744779" y="247910"/>
        <a:ext cx="1092491" cy="7760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E7967-0FCC-40C5-AB47-D351C5258A6E}">
      <dsp:nvSpPr>
        <dsp:cNvPr id="0" name=""/>
        <dsp:cNvSpPr/>
      </dsp:nvSpPr>
      <dsp:spPr>
        <a:xfrm>
          <a:off x="1526281" y="978236"/>
          <a:ext cx="764744" cy="91440"/>
        </a:xfrm>
        <a:custGeom>
          <a:avLst/>
          <a:gdLst/>
          <a:ahLst/>
          <a:cxnLst/>
          <a:rect l="0" t="0" r="0" b="0"/>
          <a:pathLst>
            <a:path>
              <a:moveTo>
                <a:pt x="0" y="114000"/>
              </a:moveTo>
              <a:lnTo>
                <a:pt x="764744" y="114000"/>
              </a:lnTo>
              <a:lnTo>
                <a:pt x="764744" y="4572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75D251-874E-4451-9726-E07052870559}">
      <dsp:nvSpPr>
        <dsp:cNvPr id="0" name=""/>
        <dsp:cNvSpPr/>
      </dsp:nvSpPr>
      <dsp:spPr>
        <a:xfrm>
          <a:off x="6960825" y="2759365"/>
          <a:ext cx="218498" cy="502531"/>
        </a:xfrm>
        <a:custGeom>
          <a:avLst/>
          <a:gdLst/>
          <a:ahLst/>
          <a:cxnLst/>
          <a:rect l="0" t="0" r="0" b="0"/>
          <a:pathLst>
            <a:path>
              <a:moveTo>
                <a:pt x="0" y="0"/>
              </a:moveTo>
              <a:lnTo>
                <a:pt x="109249" y="0"/>
              </a:lnTo>
              <a:lnTo>
                <a:pt x="109249" y="502531"/>
              </a:lnTo>
              <a:lnTo>
                <a:pt x="218498" y="502531"/>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EEF980-556A-4FF7-9C54-F7F72B83991A}">
      <dsp:nvSpPr>
        <dsp:cNvPr id="0" name=""/>
        <dsp:cNvSpPr/>
      </dsp:nvSpPr>
      <dsp:spPr>
        <a:xfrm>
          <a:off x="6960825" y="2211430"/>
          <a:ext cx="218498" cy="547934"/>
        </a:xfrm>
        <a:custGeom>
          <a:avLst/>
          <a:gdLst/>
          <a:ahLst/>
          <a:cxnLst/>
          <a:rect l="0" t="0" r="0" b="0"/>
          <a:pathLst>
            <a:path>
              <a:moveTo>
                <a:pt x="0" y="547934"/>
              </a:moveTo>
              <a:lnTo>
                <a:pt x="109249" y="547934"/>
              </a:lnTo>
              <a:lnTo>
                <a:pt x="109249" y="0"/>
              </a:lnTo>
              <a:lnTo>
                <a:pt x="218498" y="0"/>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D65E4C-7881-4530-90A5-1F743F925349}">
      <dsp:nvSpPr>
        <dsp:cNvPr id="0" name=""/>
        <dsp:cNvSpPr/>
      </dsp:nvSpPr>
      <dsp:spPr>
        <a:xfrm>
          <a:off x="5649835" y="2280715"/>
          <a:ext cx="218498" cy="478650"/>
        </a:xfrm>
        <a:custGeom>
          <a:avLst/>
          <a:gdLst/>
          <a:ahLst/>
          <a:cxnLst/>
          <a:rect l="0" t="0" r="0" b="0"/>
          <a:pathLst>
            <a:path>
              <a:moveTo>
                <a:pt x="0" y="0"/>
              </a:moveTo>
              <a:lnTo>
                <a:pt x="109249" y="0"/>
              </a:lnTo>
              <a:lnTo>
                <a:pt x="109249" y="478650"/>
              </a:lnTo>
              <a:lnTo>
                <a:pt x="218498" y="478650"/>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98BDD5-C2A5-4513-AA87-D2AC81174AB0}">
      <dsp:nvSpPr>
        <dsp:cNvPr id="0" name=""/>
        <dsp:cNvSpPr/>
      </dsp:nvSpPr>
      <dsp:spPr>
        <a:xfrm>
          <a:off x="5649835" y="1777850"/>
          <a:ext cx="218498" cy="502864"/>
        </a:xfrm>
        <a:custGeom>
          <a:avLst/>
          <a:gdLst/>
          <a:ahLst/>
          <a:cxnLst/>
          <a:rect l="0" t="0" r="0" b="0"/>
          <a:pathLst>
            <a:path>
              <a:moveTo>
                <a:pt x="0" y="502864"/>
              </a:moveTo>
              <a:lnTo>
                <a:pt x="109249" y="502864"/>
              </a:lnTo>
              <a:lnTo>
                <a:pt x="109249" y="0"/>
              </a:lnTo>
              <a:lnTo>
                <a:pt x="218498" y="0"/>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B668B1-203C-41BD-A526-B2BC0D5717C4}">
      <dsp:nvSpPr>
        <dsp:cNvPr id="0" name=""/>
        <dsp:cNvSpPr/>
      </dsp:nvSpPr>
      <dsp:spPr>
        <a:xfrm>
          <a:off x="4148260" y="1869503"/>
          <a:ext cx="218498" cy="411212"/>
        </a:xfrm>
        <a:custGeom>
          <a:avLst/>
          <a:gdLst/>
          <a:ahLst/>
          <a:cxnLst/>
          <a:rect l="0" t="0" r="0" b="0"/>
          <a:pathLst>
            <a:path>
              <a:moveTo>
                <a:pt x="0" y="0"/>
              </a:moveTo>
              <a:lnTo>
                <a:pt x="109249" y="0"/>
              </a:lnTo>
              <a:lnTo>
                <a:pt x="109249" y="411212"/>
              </a:lnTo>
              <a:lnTo>
                <a:pt x="218498" y="411212"/>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E20A3D-A347-4039-8143-A7582F21556C}">
      <dsp:nvSpPr>
        <dsp:cNvPr id="0" name=""/>
        <dsp:cNvSpPr/>
      </dsp:nvSpPr>
      <dsp:spPr>
        <a:xfrm>
          <a:off x="4148260" y="1337352"/>
          <a:ext cx="218498" cy="532150"/>
        </a:xfrm>
        <a:custGeom>
          <a:avLst/>
          <a:gdLst/>
          <a:ahLst/>
          <a:cxnLst/>
          <a:rect l="0" t="0" r="0" b="0"/>
          <a:pathLst>
            <a:path>
              <a:moveTo>
                <a:pt x="0" y="532150"/>
              </a:moveTo>
              <a:lnTo>
                <a:pt x="109249" y="532150"/>
              </a:lnTo>
              <a:lnTo>
                <a:pt x="109249" y="0"/>
              </a:lnTo>
              <a:lnTo>
                <a:pt x="218498" y="0"/>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3DBCD9-4294-42C3-8C05-0518EAB3255D}">
      <dsp:nvSpPr>
        <dsp:cNvPr id="0" name=""/>
        <dsp:cNvSpPr/>
      </dsp:nvSpPr>
      <dsp:spPr>
        <a:xfrm>
          <a:off x="1526281" y="1092237"/>
          <a:ext cx="1529488" cy="777265"/>
        </a:xfrm>
        <a:custGeom>
          <a:avLst/>
          <a:gdLst/>
          <a:ahLst/>
          <a:cxnLst/>
          <a:rect l="0" t="0" r="0" b="0"/>
          <a:pathLst>
            <a:path>
              <a:moveTo>
                <a:pt x="0" y="0"/>
              </a:moveTo>
              <a:lnTo>
                <a:pt x="1420238" y="0"/>
              </a:lnTo>
              <a:lnTo>
                <a:pt x="1420238" y="777265"/>
              </a:lnTo>
              <a:lnTo>
                <a:pt x="1529488" y="777265"/>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D03647-1509-4795-AD75-42AC49A444A5}">
      <dsp:nvSpPr>
        <dsp:cNvPr id="0" name=""/>
        <dsp:cNvSpPr/>
      </dsp:nvSpPr>
      <dsp:spPr>
        <a:xfrm>
          <a:off x="1526281" y="1035489"/>
          <a:ext cx="1529488" cy="91440"/>
        </a:xfrm>
        <a:custGeom>
          <a:avLst/>
          <a:gdLst/>
          <a:ahLst/>
          <a:cxnLst/>
          <a:rect l="0" t="0" r="0" b="0"/>
          <a:pathLst>
            <a:path>
              <a:moveTo>
                <a:pt x="0" y="56747"/>
              </a:moveTo>
              <a:lnTo>
                <a:pt x="1420238" y="56747"/>
              </a:lnTo>
              <a:lnTo>
                <a:pt x="1420238" y="45720"/>
              </a:lnTo>
              <a:lnTo>
                <a:pt x="1529488" y="4572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12960A-9938-4454-83BF-3D84F87EBF83}">
      <dsp:nvSpPr>
        <dsp:cNvPr id="0" name=""/>
        <dsp:cNvSpPr/>
      </dsp:nvSpPr>
      <dsp:spPr>
        <a:xfrm>
          <a:off x="1526281" y="303944"/>
          <a:ext cx="1529488" cy="788293"/>
        </a:xfrm>
        <a:custGeom>
          <a:avLst/>
          <a:gdLst/>
          <a:ahLst/>
          <a:cxnLst/>
          <a:rect l="0" t="0" r="0" b="0"/>
          <a:pathLst>
            <a:path>
              <a:moveTo>
                <a:pt x="0" y="788293"/>
              </a:moveTo>
              <a:lnTo>
                <a:pt x="1420238" y="788293"/>
              </a:lnTo>
              <a:lnTo>
                <a:pt x="1420238" y="0"/>
              </a:lnTo>
              <a:lnTo>
                <a:pt x="1529488" y="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0FA088-5300-4E21-8D7B-BC9355BC9E7C}">
      <dsp:nvSpPr>
        <dsp:cNvPr id="0" name=""/>
        <dsp:cNvSpPr/>
      </dsp:nvSpPr>
      <dsp:spPr>
        <a:xfrm>
          <a:off x="433789" y="542064"/>
          <a:ext cx="1092491" cy="1100345"/>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Referred to AOT</a:t>
          </a:r>
          <a:br>
            <a:rPr lang="en-US" sz="1400" kern="1200" dirty="0" smtClean="0"/>
          </a:br>
          <a:r>
            <a:rPr lang="en-US" sz="1400" kern="1200" dirty="0" smtClean="0"/>
            <a:t>(n = 1302 individuals, </a:t>
          </a:r>
          <a:br>
            <a:rPr lang="en-US" sz="1400" kern="1200" dirty="0" smtClean="0"/>
          </a:br>
          <a:r>
            <a:rPr lang="en-US" sz="1400" kern="1200" dirty="0" smtClean="0"/>
            <a:t>1378 cases)</a:t>
          </a:r>
          <a:endParaRPr lang="en-US" sz="1400" kern="1200" dirty="0"/>
        </a:p>
      </dsp:txBody>
      <dsp:txXfrm>
        <a:off x="433789" y="542064"/>
        <a:ext cx="1092491" cy="1100345"/>
      </dsp:txXfrm>
    </dsp:sp>
    <dsp:sp modelId="{00C3B095-4745-4322-87D7-65A813065A05}">
      <dsp:nvSpPr>
        <dsp:cNvPr id="0" name=""/>
        <dsp:cNvSpPr/>
      </dsp:nvSpPr>
      <dsp:spPr>
        <a:xfrm>
          <a:off x="3055769" y="583"/>
          <a:ext cx="1092491" cy="606721"/>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35% Criteria </a:t>
          </a:r>
          <a:br>
            <a:rPr lang="en-US" sz="1400" kern="1200" dirty="0" smtClean="0"/>
          </a:br>
          <a:r>
            <a:rPr lang="en-US" sz="1400" kern="1200" dirty="0" smtClean="0"/>
            <a:t>Not Met</a:t>
          </a:r>
          <a:br>
            <a:rPr lang="en-US" sz="1400" kern="1200" dirty="0" smtClean="0"/>
          </a:br>
          <a:r>
            <a:rPr lang="en-US" sz="1400" kern="1200" dirty="0" smtClean="0"/>
            <a:t>(n = 484)</a:t>
          </a:r>
          <a:endParaRPr lang="en-US" sz="1400" kern="1200" dirty="0"/>
        </a:p>
      </dsp:txBody>
      <dsp:txXfrm>
        <a:off x="3055769" y="583"/>
        <a:ext cx="1092491" cy="606721"/>
      </dsp:txXfrm>
    </dsp:sp>
    <dsp:sp modelId="{015AB9FF-0267-456A-B729-20E8D36F779E}">
      <dsp:nvSpPr>
        <dsp:cNvPr id="0" name=""/>
        <dsp:cNvSpPr/>
      </dsp:nvSpPr>
      <dsp:spPr>
        <a:xfrm>
          <a:off x="3055769" y="743866"/>
          <a:ext cx="1092491" cy="674686"/>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1% Pending Determination</a:t>
          </a:r>
          <a:br>
            <a:rPr lang="en-US" sz="1400" kern="1200" dirty="0" smtClean="0"/>
          </a:br>
          <a:r>
            <a:rPr lang="en-US" sz="1400" kern="1200" dirty="0" smtClean="0"/>
            <a:t>(n =14)</a:t>
          </a:r>
          <a:endParaRPr lang="en-US" sz="1400" kern="1200" dirty="0"/>
        </a:p>
      </dsp:txBody>
      <dsp:txXfrm>
        <a:off x="3055769" y="743866"/>
        <a:ext cx="1092491" cy="674686"/>
      </dsp:txXfrm>
    </dsp:sp>
    <dsp:sp modelId="{A59B6F47-158B-4F28-A211-0C44DFD2ED2A}">
      <dsp:nvSpPr>
        <dsp:cNvPr id="0" name=""/>
        <dsp:cNvSpPr/>
      </dsp:nvSpPr>
      <dsp:spPr>
        <a:xfrm>
          <a:off x="3055769" y="1555114"/>
          <a:ext cx="1092491" cy="628777"/>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64% Criteria </a:t>
          </a:r>
          <a:br>
            <a:rPr lang="en-US" sz="1400" kern="1200" dirty="0" smtClean="0"/>
          </a:br>
          <a:r>
            <a:rPr lang="en-US" sz="1400" kern="1200" dirty="0" smtClean="0"/>
            <a:t>Met</a:t>
          </a:r>
          <a:br>
            <a:rPr lang="en-US" sz="1400" kern="1200" dirty="0" smtClean="0"/>
          </a:br>
          <a:r>
            <a:rPr lang="en-US" sz="1400" kern="1200" dirty="0" smtClean="0"/>
            <a:t>(n = 880)</a:t>
          </a:r>
          <a:endParaRPr lang="en-US" sz="1400" kern="1200" dirty="0"/>
        </a:p>
      </dsp:txBody>
      <dsp:txXfrm>
        <a:off x="3055769" y="1555114"/>
        <a:ext cx="1092491" cy="628777"/>
      </dsp:txXfrm>
    </dsp:sp>
    <dsp:sp modelId="{07C7D176-E68C-43F7-8D45-89F13AD9052B}">
      <dsp:nvSpPr>
        <dsp:cNvPr id="0" name=""/>
        <dsp:cNvSpPr/>
      </dsp:nvSpPr>
      <dsp:spPr>
        <a:xfrm>
          <a:off x="4366759" y="994421"/>
          <a:ext cx="1266066" cy="685862"/>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31% Cases Closed</a:t>
          </a:r>
          <a:br>
            <a:rPr lang="en-US" sz="1400" kern="1200" dirty="0" smtClean="0"/>
          </a:br>
          <a:r>
            <a:rPr lang="en-US" sz="1400" kern="1200" dirty="0" smtClean="0"/>
            <a:t>(n =269)</a:t>
          </a:r>
          <a:endParaRPr lang="en-US" sz="1400" kern="1200" dirty="0"/>
        </a:p>
      </dsp:txBody>
      <dsp:txXfrm>
        <a:off x="4366759" y="994421"/>
        <a:ext cx="1266066" cy="685862"/>
      </dsp:txXfrm>
    </dsp:sp>
    <dsp:sp modelId="{FE2005CA-6BF5-47FA-A6FA-CD74F9148166}">
      <dsp:nvSpPr>
        <dsp:cNvPr id="0" name=""/>
        <dsp:cNvSpPr/>
      </dsp:nvSpPr>
      <dsp:spPr>
        <a:xfrm>
          <a:off x="4366759" y="1816845"/>
          <a:ext cx="1283076" cy="927739"/>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69% Outreach </a:t>
          </a:r>
          <a:br>
            <a:rPr lang="en-US" sz="1400" kern="1200" dirty="0" smtClean="0"/>
          </a:br>
          <a:r>
            <a:rPr lang="en-US" sz="1400" kern="1200" dirty="0" smtClean="0"/>
            <a:t>and Engagement </a:t>
          </a:r>
          <a:br>
            <a:rPr lang="en-US" sz="1400" kern="1200" dirty="0" smtClean="0"/>
          </a:br>
          <a:r>
            <a:rPr lang="en-US" sz="1400" kern="1200" dirty="0" smtClean="0"/>
            <a:t>Offered</a:t>
          </a:r>
          <a:br>
            <a:rPr lang="en-US" sz="1400" kern="1200" dirty="0" smtClean="0"/>
          </a:br>
          <a:r>
            <a:rPr lang="en-US" sz="1400" kern="1200" dirty="0" smtClean="0"/>
            <a:t>(n = 611)</a:t>
          </a:r>
          <a:endParaRPr lang="en-US" sz="1400" kern="1200" dirty="0"/>
        </a:p>
      </dsp:txBody>
      <dsp:txXfrm>
        <a:off x="4366759" y="1816845"/>
        <a:ext cx="1283076" cy="927739"/>
      </dsp:txXfrm>
    </dsp:sp>
    <dsp:sp modelId="{1F163FFF-9234-448B-92B8-5671A2D5ED10}">
      <dsp:nvSpPr>
        <dsp:cNvPr id="0" name=""/>
        <dsp:cNvSpPr/>
      </dsp:nvSpPr>
      <dsp:spPr>
        <a:xfrm>
          <a:off x="5868333" y="1367480"/>
          <a:ext cx="1092491" cy="820739"/>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16% Ongoing Outreach and Engagement</a:t>
          </a:r>
          <a:br>
            <a:rPr lang="en-US" sz="1400" kern="1200" dirty="0" smtClean="0"/>
          </a:br>
          <a:r>
            <a:rPr lang="en-US" sz="1400" kern="1200" dirty="0" smtClean="0"/>
            <a:t>(n = 99)</a:t>
          </a:r>
          <a:endParaRPr lang="en-US" sz="1400" kern="1200" dirty="0"/>
        </a:p>
      </dsp:txBody>
      <dsp:txXfrm>
        <a:off x="5868333" y="1367480"/>
        <a:ext cx="1092491" cy="820739"/>
      </dsp:txXfrm>
    </dsp:sp>
    <dsp:sp modelId="{40BD9419-67CC-40C1-8384-25BD6403B0A6}">
      <dsp:nvSpPr>
        <dsp:cNvPr id="0" name=""/>
        <dsp:cNvSpPr/>
      </dsp:nvSpPr>
      <dsp:spPr>
        <a:xfrm>
          <a:off x="5868333" y="2324781"/>
          <a:ext cx="1092491" cy="869168"/>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84% Assigned to Treatment Provider</a:t>
          </a:r>
          <a:br>
            <a:rPr lang="en-US" sz="1400" kern="1200" dirty="0" smtClean="0"/>
          </a:br>
          <a:r>
            <a:rPr lang="en-US" sz="1400" kern="1200" dirty="0" smtClean="0"/>
            <a:t>(n = 512)</a:t>
          </a:r>
          <a:endParaRPr lang="en-US" sz="1400" kern="1200" dirty="0"/>
        </a:p>
      </dsp:txBody>
      <dsp:txXfrm>
        <a:off x="5868333" y="2324781"/>
        <a:ext cx="1092491" cy="869168"/>
      </dsp:txXfrm>
    </dsp:sp>
    <dsp:sp modelId="{BE3FDC60-48F7-4E52-B42C-36ADF823539C}">
      <dsp:nvSpPr>
        <dsp:cNvPr id="0" name=""/>
        <dsp:cNvSpPr/>
      </dsp:nvSpPr>
      <dsp:spPr>
        <a:xfrm>
          <a:off x="7179323" y="1777179"/>
          <a:ext cx="1092491" cy="868501"/>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Full Service Partnership </a:t>
          </a:r>
          <a:br>
            <a:rPr lang="en-US" sz="1400" kern="1200" dirty="0" smtClean="0"/>
          </a:br>
          <a:r>
            <a:rPr lang="en-US" sz="1400" kern="1200" dirty="0" smtClean="0"/>
            <a:t>(FSP)</a:t>
          </a:r>
          <a:br>
            <a:rPr lang="en-US" sz="1400" kern="1200" dirty="0" smtClean="0"/>
          </a:br>
          <a:r>
            <a:rPr lang="en-US" sz="1400" kern="1200" dirty="0" smtClean="0"/>
            <a:t>(n = 478)</a:t>
          </a:r>
          <a:endParaRPr lang="en-US" sz="1400" kern="1200" dirty="0"/>
        </a:p>
      </dsp:txBody>
      <dsp:txXfrm>
        <a:off x="7179323" y="1777179"/>
        <a:ext cx="1092491" cy="868501"/>
      </dsp:txXfrm>
    </dsp:sp>
    <dsp:sp modelId="{40AE2B87-9F94-43FC-A543-D79A89086AD5}">
      <dsp:nvSpPr>
        <dsp:cNvPr id="0" name=""/>
        <dsp:cNvSpPr/>
      </dsp:nvSpPr>
      <dsp:spPr>
        <a:xfrm>
          <a:off x="7179323" y="2782242"/>
          <a:ext cx="1092491" cy="959307"/>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Enriched </a:t>
          </a:r>
          <a:br>
            <a:rPr lang="en-US" sz="1400" kern="1200" dirty="0" smtClean="0"/>
          </a:br>
          <a:r>
            <a:rPr lang="en-US" sz="1400" kern="1200" dirty="0" smtClean="0"/>
            <a:t>Residential Services (ERS)</a:t>
          </a:r>
          <a:br>
            <a:rPr lang="en-US" sz="1400" kern="1200" dirty="0" smtClean="0"/>
          </a:br>
          <a:r>
            <a:rPr lang="en-US" sz="1400" kern="1200" dirty="0" smtClean="0"/>
            <a:t>(n = 152)</a:t>
          </a:r>
          <a:endParaRPr lang="en-US" sz="1400" kern="1200" dirty="0"/>
        </a:p>
      </dsp:txBody>
      <dsp:txXfrm>
        <a:off x="7179323" y="2782242"/>
        <a:ext cx="1092491" cy="959307"/>
      </dsp:txXfrm>
    </dsp:sp>
    <dsp:sp modelId="{98E62CA3-94A2-45FC-98AE-EA3244408BF2}">
      <dsp:nvSpPr>
        <dsp:cNvPr id="0" name=""/>
        <dsp:cNvSpPr/>
      </dsp:nvSpPr>
      <dsp:spPr>
        <a:xfrm>
          <a:off x="1744779" y="247910"/>
          <a:ext cx="1092491" cy="776045"/>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Committee Determines if Criteria Met</a:t>
          </a:r>
          <a:endParaRPr lang="en-US" sz="1400" kern="1200" dirty="0"/>
        </a:p>
      </dsp:txBody>
      <dsp:txXfrm>
        <a:off x="1744779" y="247910"/>
        <a:ext cx="1092491" cy="7760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E7967-0FCC-40C5-AB47-D351C5258A6E}">
      <dsp:nvSpPr>
        <dsp:cNvPr id="0" name=""/>
        <dsp:cNvSpPr/>
      </dsp:nvSpPr>
      <dsp:spPr>
        <a:xfrm>
          <a:off x="1526281" y="978236"/>
          <a:ext cx="764744" cy="91440"/>
        </a:xfrm>
        <a:custGeom>
          <a:avLst/>
          <a:gdLst/>
          <a:ahLst/>
          <a:cxnLst/>
          <a:rect l="0" t="0" r="0" b="0"/>
          <a:pathLst>
            <a:path>
              <a:moveTo>
                <a:pt x="0" y="114000"/>
              </a:moveTo>
              <a:lnTo>
                <a:pt x="764744" y="114000"/>
              </a:lnTo>
              <a:lnTo>
                <a:pt x="764744" y="4572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75D251-874E-4451-9726-E07052870559}">
      <dsp:nvSpPr>
        <dsp:cNvPr id="0" name=""/>
        <dsp:cNvSpPr/>
      </dsp:nvSpPr>
      <dsp:spPr>
        <a:xfrm>
          <a:off x="6960825" y="2759365"/>
          <a:ext cx="218498" cy="502531"/>
        </a:xfrm>
        <a:custGeom>
          <a:avLst/>
          <a:gdLst/>
          <a:ahLst/>
          <a:cxnLst/>
          <a:rect l="0" t="0" r="0" b="0"/>
          <a:pathLst>
            <a:path>
              <a:moveTo>
                <a:pt x="0" y="0"/>
              </a:moveTo>
              <a:lnTo>
                <a:pt x="109249" y="0"/>
              </a:lnTo>
              <a:lnTo>
                <a:pt x="109249" y="502531"/>
              </a:lnTo>
              <a:lnTo>
                <a:pt x="218498" y="502531"/>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EEF980-556A-4FF7-9C54-F7F72B83991A}">
      <dsp:nvSpPr>
        <dsp:cNvPr id="0" name=""/>
        <dsp:cNvSpPr/>
      </dsp:nvSpPr>
      <dsp:spPr>
        <a:xfrm>
          <a:off x="6960825" y="2211430"/>
          <a:ext cx="218498" cy="547934"/>
        </a:xfrm>
        <a:custGeom>
          <a:avLst/>
          <a:gdLst/>
          <a:ahLst/>
          <a:cxnLst/>
          <a:rect l="0" t="0" r="0" b="0"/>
          <a:pathLst>
            <a:path>
              <a:moveTo>
                <a:pt x="0" y="547934"/>
              </a:moveTo>
              <a:lnTo>
                <a:pt x="109249" y="547934"/>
              </a:lnTo>
              <a:lnTo>
                <a:pt x="109249" y="0"/>
              </a:lnTo>
              <a:lnTo>
                <a:pt x="218498" y="0"/>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D65E4C-7881-4530-90A5-1F743F925349}">
      <dsp:nvSpPr>
        <dsp:cNvPr id="0" name=""/>
        <dsp:cNvSpPr/>
      </dsp:nvSpPr>
      <dsp:spPr>
        <a:xfrm>
          <a:off x="5649835" y="2280715"/>
          <a:ext cx="218498" cy="478650"/>
        </a:xfrm>
        <a:custGeom>
          <a:avLst/>
          <a:gdLst/>
          <a:ahLst/>
          <a:cxnLst/>
          <a:rect l="0" t="0" r="0" b="0"/>
          <a:pathLst>
            <a:path>
              <a:moveTo>
                <a:pt x="0" y="0"/>
              </a:moveTo>
              <a:lnTo>
                <a:pt x="109249" y="0"/>
              </a:lnTo>
              <a:lnTo>
                <a:pt x="109249" y="478650"/>
              </a:lnTo>
              <a:lnTo>
                <a:pt x="218498" y="478650"/>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98BDD5-C2A5-4513-AA87-D2AC81174AB0}">
      <dsp:nvSpPr>
        <dsp:cNvPr id="0" name=""/>
        <dsp:cNvSpPr/>
      </dsp:nvSpPr>
      <dsp:spPr>
        <a:xfrm>
          <a:off x="5649835" y="1777850"/>
          <a:ext cx="218498" cy="502864"/>
        </a:xfrm>
        <a:custGeom>
          <a:avLst/>
          <a:gdLst/>
          <a:ahLst/>
          <a:cxnLst/>
          <a:rect l="0" t="0" r="0" b="0"/>
          <a:pathLst>
            <a:path>
              <a:moveTo>
                <a:pt x="0" y="502864"/>
              </a:moveTo>
              <a:lnTo>
                <a:pt x="109249" y="502864"/>
              </a:lnTo>
              <a:lnTo>
                <a:pt x="109249" y="0"/>
              </a:lnTo>
              <a:lnTo>
                <a:pt x="218498" y="0"/>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B668B1-203C-41BD-A526-B2BC0D5717C4}">
      <dsp:nvSpPr>
        <dsp:cNvPr id="0" name=""/>
        <dsp:cNvSpPr/>
      </dsp:nvSpPr>
      <dsp:spPr>
        <a:xfrm>
          <a:off x="4148260" y="1869503"/>
          <a:ext cx="218498" cy="411212"/>
        </a:xfrm>
        <a:custGeom>
          <a:avLst/>
          <a:gdLst/>
          <a:ahLst/>
          <a:cxnLst/>
          <a:rect l="0" t="0" r="0" b="0"/>
          <a:pathLst>
            <a:path>
              <a:moveTo>
                <a:pt x="0" y="0"/>
              </a:moveTo>
              <a:lnTo>
                <a:pt x="109249" y="0"/>
              </a:lnTo>
              <a:lnTo>
                <a:pt x="109249" y="411212"/>
              </a:lnTo>
              <a:lnTo>
                <a:pt x="218498" y="411212"/>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E20A3D-A347-4039-8143-A7582F21556C}">
      <dsp:nvSpPr>
        <dsp:cNvPr id="0" name=""/>
        <dsp:cNvSpPr/>
      </dsp:nvSpPr>
      <dsp:spPr>
        <a:xfrm>
          <a:off x="4148260" y="1337352"/>
          <a:ext cx="218498" cy="532150"/>
        </a:xfrm>
        <a:custGeom>
          <a:avLst/>
          <a:gdLst/>
          <a:ahLst/>
          <a:cxnLst/>
          <a:rect l="0" t="0" r="0" b="0"/>
          <a:pathLst>
            <a:path>
              <a:moveTo>
                <a:pt x="0" y="532150"/>
              </a:moveTo>
              <a:lnTo>
                <a:pt x="109249" y="532150"/>
              </a:lnTo>
              <a:lnTo>
                <a:pt x="109249" y="0"/>
              </a:lnTo>
              <a:lnTo>
                <a:pt x="218498" y="0"/>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3DBCD9-4294-42C3-8C05-0518EAB3255D}">
      <dsp:nvSpPr>
        <dsp:cNvPr id="0" name=""/>
        <dsp:cNvSpPr/>
      </dsp:nvSpPr>
      <dsp:spPr>
        <a:xfrm>
          <a:off x="1526281" y="1092237"/>
          <a:ext cx="1529488" cy="777265"/>
        </a:xfrm>
        <a:custGeom>
          <a:avLst/>
          <a:gdLst/>
          <a:ahLst/>
          <a:cxnLst/>
          <a:rect l="0" t="0" r="0" b="0"/>
          <a:pathLst>
            <a:path>
              <a:moveTo>
                <a:pt x="0" y="0"/>
              </a:moveTo>
              <a:lnTo>
                <a:pt x="1420238" y="0"/>
              </a:lnTo>
              <a:lnTo>
                <a:pt x="1420238" y="777265"/>
              </a:lnTo>
              <a:lnTo>
                <a:pt x="1529488" y="777265"/>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D03647-1509-4795-AD75-42AC49A444A5}">
      <dsp:nvSpPr>
        <dsp:cNvPr id="0" name=""/>
        <dsp:cNvSpPr/>
      </dsp:nvSpPr>
      <dsp:spPr>
        <a:xfrm>
          <a:off x="1526281" y="1035489"/>
          <a:ext cx="1529488" cy="91440"/>
        </a:xfrm>
        <a:custGeom>
          <a:avLst/>
          <a:gdLst/>
          <a:ahLst/>
          <a:cxnLst/>
          <a:rect l="0" t="0" r="0" b="0"/>
          <a:pathLst>
            <a:path>
              <a:moveTo>
                <a:pt x="0" y="56747"/>
              </a:moveTo>
              <a:lnTo>
                <a:pt x="1420238" y="56747"/>
              </a:lnTo>
              <a:lnTo>
                <a:pt x="1420238" y="45720"/>
              </a:lnTo>
              <a:lnTo>
                <a:pt x="1529488" y="4572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12960A-9938-4454-83BF-3D84F87EBF83}">
      <dsp:nvSpPr>
        <dsp:cNvPr id="0" name=""/>
        <dsp:cNvSpPr/>
      </dsp:nvSpPr>
      <dsp:spPr>
        <a:xfrm>
          <a:off x="1526281" y="303944"/>
          <a:ext cx="1529488" cy="788293"/>
        </a:xfrm>
        <a:custGeom>
          <a:avLst/>
          <a:gdLst/>
          <a:ahLst/>
          <a:cxnLst/>
          <a:rect l="0" t="0" r="0" b="0"/>
          <a:pathLst>
            <a:path>
              <a:moveTo>
                <a:pt x="0" y="788293"/>
              </a:moveTo>
              <a:lnTo>
                <a:pt x="1420238" y="788293"/>
              </a:lnTo>
              <a:lnTo>
                <a:pt x="1420238" y="0"/>
              </a:lnTo>
              <a:lnTo>
                <a:pt x="1529488" y="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0FA088-5300-4E21-8D7B-BC9355BC9E7C}">
      <dsp:nvSpPr>
        <dsp:cNvPr id="0" name=""/>
        <dsp:cNvSpPr/>
      </dsp:nvSpPr>
      <dsp:spPr>
        <a:xfrm>
          <a:off x="433789" y="542064"/>
          <a:ext cx="1092491" cy="1100345"/>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Referred to AOT</a:t>
          </a:r>
          <a:br>
            <a:rPr lang="en-US" sz="1400" kern="1200" dirty="0" smtClean="0"/>
          </a:br>
          <a:r>
            <a:rPr lang="en-US" sz="1400" kern="1200" dirty="0" smtClean="0"/>
            <a:t>(n = 1302 individuals, </a:t>
          </a:r>
          <a:br>
            <a:rPr lang="en-US" sz="1400" kern="1200" dirty="0" smtClean="0"/>
          </a:br>
          <a:r>
            <a:rPr lang="en-US" sz="1400" kern="1200" dirty="0" smtClean="0"/>
            <a:t>1378 cases)</a:t>
          </a:r>
          <a:endParaRPr lang="en-US" sz="1400" kern="1200" dirty="0"/>
        </a:p>
      </dsp:txBody>
      <dsp:txXfrm>
        <a:off x="433789" y="542064"/>
        <a:ext cx="1092491" cy="1100345"/>
      </dsp:txXfrm>
    </dsp:sp>
    <dsp:sp modelId="{00C3B095-4745-4322-87D7-65A813065A05}">
      <dsp:nvSpPr>
        <dsp:cNvPr id="0" name=""/>
        <dsp:cNvSpPr/>
      </dsp:nvSpPr>
      <dsp:spPr>
        <a:xfrm>
          <a:off x="3055769" y="583"/>
          <a:ext cx="1092491" cy="606721"/>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35% Criteria </a:t>
          </a:r>
          <a:br>
            <a:rPr lang="en-US" sz="1400" kern="1200" dirty="0" smtClean="0"/>
          </a:br>
          <a:r>
            <a:rPr lang="en-US" sz="1400" kern="1200" dirty="0" smtClean="0"/>
            <a:t>Not Met</a:t>
          </a:r>
          <a:br>
            <a:rPr lang="en-US" sz="1400" kern="1200" dirty="0" smtClean="0"/>
          </a:br>
          <a:r>
            <a:rPr lang="en-US" sz="1400" kern="1200" dirty="0" smtClean="0"/>
            <a:t>(n = 484)</a:t>
          </a:r>
          <a:endParaRPr lang="en-US" sz="1400" kern="1200" dirty="0"/>
        </a:p>
      </dsp:txBody>
      <dsp:txXfrm>
        <a:off x="3055769" y="583"/>
        <a:ext cx="1092491" cy="606721"/>
      </dsp:txXfrm>
    </dsp:sp>
    <dsp:sp modelId="{015AB9FF-0267-456A-B729-20E8D36F779E}">
      <dsp:nvSpPr>
        <dsp:cNvPr id="0" name=""/>
        <dsp:cNvSpPr/>
      </dsp:nvSpPr>
      <dsp:spPr>
        <a:xfrm>
          <a:off x="3055769" y="743866"/>
          <a:ext cx="1092491" cy="674686"/>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1% Pending Determination</a:t>
          </a:r>
          <a:br>
            <a:rPr lang="en-US" sz="1400" kern="1200" dirty="0" smtClean="0"/>
          </a:br>
          <a:r>
            <a:rPr lang="en-US" sz="1400" kern="1200" dirty="0" smtClean="0"/>
            <a:t>(n =14)</a:t>
          </a:r>
          <a:endParaRPr lang="en-US" sz="1400" kern="1200" dirty="0"/>
        </a:p>
      </dsp:txBody>
      <dsp:txXfrm>
        <a:off x="3055769" y="743866"/>
        <a:ext cx="1092491" cy="674686"/>
      </dsp:txXfrm>
    </dsp:sp>
    <dsp:sp modelId="{A59B6F47-158B-4F28-A211-0C44DFD2ED2A}">
      <dsp:nvSpPr>
        <dsp:cNvPr id="0" name=""/>
        <dsp:cNvSpPr/>
      </dsp:nvSpPr>
      <dsp:spPr>
        <a:xfrm>
          <a:off x="3055769" y="1555114"/>
          <a:ext cx="1092491" cy="628777"/>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64% Criteria </a:t>
          </a:r>
          <a:br>
            <a:rPr lang="en-US" sz="1400" kern="1200" dirty="0" smtClean="0"/>
          </a:br>
          <a:r>
            <a:rPr lang="en-US" sz="1400" kern="1200" dirty="0" smtClean="0"/>
            <a:t>Met</a:t>
          </a:r>
          <a:br>
            <a:rPr lang="en-US" sz="1400" kern="1200" dirty="0" smtClean="0"/>
          </a:br>
          <a:r>
            <a:rPr lang="en-US" sz="1400" kern="1200" dirty="0" smtClean="0"/>
            <a:t>(n = 880)</a:t>
          </a:r>
          <a:endParaRPr lang="en-US" sz="1400" kern="1200" dirty="0"/>
        </a:p>
      </dsp:txBody>
      <dsp:txXfrm>
        <a:off x="3055769" y="1555114"/>
        <a:ext cx="1092491" cy="628777"/>
      </dsp:txXfrm>
    </dsp:sp>
    <dsp:sp modelId="{07C7D176-E68C-43F7-8D45-89F13AD9052B}">
      <dsp:nvSpPr>
        <dsp:cNvPr id="0" name=""/>
        <dsp:cNvSpPr/>
      </dsp:nvSpPr>
      <dsp:spPr>
        <a:xfrm>
          <a:off x="4366759" y="994421"/>
          <a:ext cx="1266066" cy="685862"/>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31% Cases Closed</a:t>
          </a:r>
          <a:br>
            <a:rPr lang="en-US" sz="1400" kern="1200" dirty="0" smtClean="0"/>
          </a:br>
          <a:r>
            <a:rPr lang="en-US" sz="1400" kern="1200" dirty="0" smtClean="0"/>
            <a:t>(n =269)</a:t>
          </a:r>
          <a:endParaRPr lang="en-US" sz="1400" kern="1200" dirty="0"/>
        </a:p>
      </dsp:txBody>
      <dsp:txXfrm>
        <a:off x="4366759" y="994421"/>
        <a:ext cx="1266066" cy="685862"/>
      </dsp:txXfrm>
    </dsp:sp>
    <dsp:sp modelId="{FE2005CA-6BF5-47FA-A6FA-CD74F9148166}">
      <dsp:nvSpPr>
        <dsp:cNvPr id="0" name=""/>
        <dsp:cNvSpPr/>
      </dsp:nvSpPr>
      <dsp:spPr>
        <a:xfrm>
          <a:off x="4366759" y="1816845"/>
          <a:ext cx="1283076" cy="927739"/>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69% Outreach </a:t>
          </a:r>
          <a:br>
            <a:rPr lang="en-US" sz="1400" kern="1200" dirty="0" smtClean="0"/>
          </a:br>
          <a:r>
            <a:rPr lang="en-US" sz="1400" kern="1200" dirty="0" smtClean="0"/>
            <a:t>and Engagement </a:t>
          </a:r>
          <a:br>
            <a:rPr lang="en-US" sz="1400" kern="1200" dirty="0" smtClean="0"/>
          </a:br>
          <a:r>
            <a:rPr lang="en-US" sz="1400" kern="1200" dirty="0" smtClean="0"/>
            <a:t>Offered</a:t>
          </a:r>
          <a:br>
            <a:rPr lang="en-US" sz="1400" kern="1200" dirty="0" smtClean="0"/>
          </a:br>
          <a:r>
            <a:rPr lang="en-US" sz="1400" kern="1200" dirty="0" smtClean="0"/>
            <a:t>(n = 611)</a:t>
          </a:r>
          <a:endParaRPr lang="en-US" sz="1400" kern="1200" dirty="0"/>
        </a:p>
      </dsp:txBody>
      <dsp:txXfrm>
        <a:off x="4366759" y="1816845"/>
        <a:ext cx="1283076" cy="927739"/>
      </dsp:txXfrm>
    </dsp:sp>
    <dsp:sp modelId="{1F163FFF-9234-448B-92B8-5671A2D5ED10}">
      <dsp:nvSpPr>
        <dsp:cNvPr id="0" name=""/>
        <dsp:cNvSpPr/>
      </dsp:nvSpPr>
      <dsp:spPr>
        <a:xfrm>
          <a:off x="5868333" y="1367480"/>
          <a:ext cx="1092491" cy="820739"/>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16% Ongoing Outreach and Engagement</a:t>
          </a:r>
          <a:br>
            <a:rPr lang="en-US" sz="1400" kern="1200" dirty="0" smtClean="0"/>
          </a:br>
          <a:r>
            <a:rPr lang="en-US" sz="1400" kern="1200" dirty="0" smtClean="0"/>
            <a:t>(n = 99)</a:t>
          </a:r>
          <a:endParaRPr lang="en-US" sz="1400" kern="1200" dirty="0"/>
        </a:p>
      </dsp:txBody>
      <dsp:txXfrm>
        <a:off x="5868333" y="1367480"/>
        <a:ext cx="1092491" cy="820739"/>
      </dsp:txXfrm>
    </dsp:sp>
    <dsp:sp modelId="{40BD9419-67CC-40C1-8384-25BD6403B0A6}">
      <dsp:nvSpPr>
        <dsp:cNvPr id="0" name=""/>
        <dsp:cNvSpPr/>
      </dsp:nvSpPr>
      <dsp:spPr>
        <a:xfrm>
          <a:off x="5868333" y="2324781"/>
          <a:ext cx="1092491" cy="869168"/>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84% Assigned to Treatment Provider</a:t>
          </a:r>
          <a:br>
            <a:rPr lang="en-US" sz="1400" kern="1200" dirty="0" smtClean="0"/>
          </a:br>
          <a:r>
            <a:rPr lang="en-US" sz="1400" kern="1200" dirty="0" smtClean="0"/>
            <a:t>(n = 512)</a:t>
          </a:r>
          <a:endParaRPr lang="en-US" sz="1400" kern="1200" dirty="0"/>
        </a:p>
      </dsp:txBody>
      <dsp:txXfrm>
        <a:off x="5868333" y="2324781"/>
        <a:ext cx="1092491" cy="869168"/>
      </dsp:txXfrm>
    </dsp:sp>
    <dsp:sp modelId="{BE3FDC60-48F7-4E52-B42C-36ADF823539C}">
      <dsp:nvSpPr>
        <dsp:cNvPr id="0" name=""/>
        <dsp:cNvSpPr/>
      </dsp:nvSpPr>
      <dsp:spPr>
        <a:xfrm>
          <a:off x="7179323" y="1777179"/>
          <a:ext cx="1092491" cy="868501"/>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Full Service Partnership </a:t>
          </a:r>
          <a:br>
            <a:rPr lang="en-US" sz="1400" kern="1200" dirty="0" smtClean="0"/>
          </a:br>
          <a:r>
            <a:rPr lang="en-US" sz="1400" kern="1200" dirty="0" smtClean="0"/>
            <a:t>(FSP)</a:t>
          </a:r>
          <a:br>
            <a:rPr lang="en-US" sz="1400" kern="1200" dirty="0" smtClean="0"/>
          </a:br>
          <a:r>
            <a:rPr lang="en-US" sz="1400" kern="1200" dirty="0" smtClean="0"/>
            <a:t>(n = 478)</a:t>
          </a:r>
          <a:endParaRPr lang="en-US" sz="1400" kern="1200" dirty="0"/>
        </a:p>
      </dsp:txBody>
      <dsp:txXfrm>
        <a:off x="7179323" y="1777179"/>
        <a:ext cx="1092491" cy="868501"/>
      </dsp:txXfrm>
    </dsp:sp>
    <dsp:sp modelId="{40AE2B87-9F94-43FC-A543-D79A89086AD5}">
      <dsp:nvSpPr>
        <dsp:cNvPr id="0" name=""/>
        <dsp:cNvSpPr/>
      </dsp:nvSpPr>
      <dsp:spPr>
        <a:xfrm>
          <a:off x="7179323" y="2782242"/>
          <a:ext cx="1092491" cy="959307"/>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Enriched </a:t>
          </a:r>
          <a:br>
            <a:rPr lang="en-US" sz="1400" kern="1200" dirty="0" smtClean="0"/>
          </a:br>
          <a:r>
            <a:rPr lang="en-US" sz="1400" kern="1200" dirty="0" smtClean="0"/>
            <a:t>Residential Services (ERS)</a:t>
          </a:r>
          <a:br>
            <a:rPr lang="en-US" sz="1400" kern="1200" dirty="0" smtClean="0"/>
          </a:br>
          <a:r>
            <a:rPr lang="en-US" sz="1400" kern="1200" dirty="0" smtClean="0"/>
            <a:t>(n = 152)</a:t>
          </a:r>
          <a:endParaRPr lang="en-US" sz="1400" kern="1200" dirty="0"/>
        </a:p>
      </dsp:txBody>
      <dsp:txXfrm>
        <a:off x="7179323" y="2782242"/>
        <a:ext cx="1092491" cy="959307"/>
      </dsp:txXfrm>
    </dsp:sp>
    <dsp:sp modelId="{98E62CA3-94A2-45FC-98AE-EA3244408BF2}">
      <dsp:nvSpPr>
        <dsp:cNvPr id="0" name=""/>
        <dsp:cNvSpPr/>
      </dsp:nvSpPr>
      <dsp:spPr>
        <a:xfrm>
          <a:off x="1744779" y="247910"/>
          <a:ext cx="1092491" cy="776045"/>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Committee Determines if Criteria Met</a:t>
          </a:r>
          <a:endParaRPr lang="en-US" sz="1400" kern="1200" dirty="0"/>
        </a:p>
      </dsp:txBody>
      <dsp:txXfrm>
        <a:off x="1744779" y="247910"/>
        <a:ext cx="1092491" cy="7760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B8001-62F2-473B-8FF4-218797D5EEFD}">
      <dsp:nvSpPr>
        <dsp:cNvPr id="0" name=""/>
        <dsp:cNvSpPr/>
      </dsp:nvSpPr>
      <dsp:spPr>
        <a:xfrm>
          <a:off x="1640997" y="1416003"/>
          <a:ext cx="1147409" cy="102447"/>
        </a:xfrm>
        <a:custGeom>
          <a:avLst/>
          <a:gdLst/>
          <a:ahLst/>
          <a:cxnLst/>
          <a:rect l="0" t="0" r="0" b="0"/>
          <a:pathLst>
            <a:path>
              <a:moveTo>
                <a:pt x="0" y="102447"/>
              </a:moveTo>
              <a:lnTo>
                <a:pt x="1147409" y="102447"/>
              </a:lnTo>
              <a:lnTo>
                <a:pt x="1147409" y="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649260-33B4-4400-AD6B-A8776BC4CC30}">
      <dsp:nvSpPr>
        <dsp:cNvPr id="0" name=""/>
        <dsp:cNvSpPr/>
      </dsp:nvSpPr>
      <dsp:spPr>
        <a:xfrm>
          <a:off x="5574971" y="1870868"/>
          <a:ext cx="327831" cy="704836"/>
        </a:xfrm>
        <a:custGeom>
          <a:avLst/>
          <a:gdLst/>
          <a:ahLst/>
          <a:cxnLst/>
          <a:rect l="0" t="0" r="0" b="0"/>
          <a:pathLst>
            <a:path>
              <a:moveTo>
                <a:pt x="0" y="0"/>
              </a:moveTo>
              <a:lnTo>
                <a:pt x="163915" y="0"/>
              </a:lnTo>
              <a:lnTo>
                <a:pt x="163915" y="704836"/>
              </a:lnTo>
              <a:lnTo>
                <a:pt x="327831" y="704836"/>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E81733-C58F-49EA-9300-7C6E6A0496EB}">
      <dsp:nvSpPr>
        <dsp:cNvPr id="0" name=""/>
        <dsp:cNvSpPr/>
      </dsp:nvSpPr>
      <dsp:spPr>
        <a:xfrm>
          <a:off x="5574971" y="1825148"/>
          <a:ext cx="327831" cy="91440"/>
        </a:xfrm>
        <a:custGeom>
          <a:avLst/>
          <a:gdLst/>
          <a:ahLst/>
          <a:cxnLst/>
          <a:rect l="0" t="0" r="0" b="0"/>
          <a:pathLst>
            <a:path>
              <a:moveTo>
                <a:pt x="0" y="45720"/>
              </a:moveTo>
              <a:lnTo>
                <a:pt x="327831" y="45720"/>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9FAE1E-46D6-43F3-B23F-18C9BFBD8BAB}">
      <dsp:nvSpPr>
        <dsp:cNvPr id="0" name=""/>
        <dsp:cNvSpPr/>
      </dsp:nvSpPr>
      <dsp:spPr>
        <a:xfrm>
          <a:off x="5574971" y="1166032"/>
          <a:ext cx="327831" cy="704836"/>
        </a:xfrm>
        <a:custGeom>
          <a:avLst/>
          <a:gdLst/>
          <a:ahLst/>
          <a:cxnLst/>
          <a:rect l="0" t="0" r="0" b="0"/>
          <a:pathLst>
            <a:path>
              <a:moveTo>
                <a:pt x="0" y="704836"/>
              </a:moveTo>
              <a:lnTo>
                <a:pt x="163915" y="704836"/>
              </a:lnTo>
              <a:lnTo>
                <a:pt x="163915" y="0"/>
              </a:lnTo>
              <a:lnTo>
                <a:pt x="327831" y="0"/>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619998-3C98-44A2-B73A-E5505EFC4A65}">
      <dsp:nvSpPr>
        <dsp:cNvPr id="0" name=""/>
        <dsp:cNvSpPr/>
      </dsp:nvSpPr>
      <dsp:spPr>
        <a:xfrm>
          <a:off x="1640997" y="1518450"/>
          <a:ext cx="2294818" cy="352418"/>
        </a:xfrm>
        <a:custGeom>
          <a:avLst/>
          <a:gdLst/>
          <a:ahLst/>
          <a:cxnLst/>
          <a:rect l="0" t="0" r="0" b="0"/>
          <a:pathLst>
            <a:path>
              <a:moveTo>
                <a:pt x="0" y="0"/>
              </a:moveTo>
              <a:lnTo>
                <a:pt x="2130902" y="0"/>
              </a:lnTo>
              <a:lnTo>
                <a:pt x="2130902" y="352418"/>
              </a:lnTo>
              <a:lnTo>
                <a:pt x="2294818" y="352418"/>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017A16-4B2B-4087-821E-7E0D9533D207}">
      <dsp:nvSpPr>
        <dsp:cNvPr id="0" name=""/>
        <dsp:cNvSpPr/>
      </dsp:nvSpPr>
      <dsp:spPr>
        <a:xfrm>
          <a:off x="1640997" y="1166032"/>
          <a:ext cx="2294818" cy="352418"/>
        </a:xfrm>
        <a:custGeom>
          <a:avLst/>
          <a:gdLst/>
          <a:ahLst/>
          <a:cxnLst/>
          <a:rect l="0" t="0" r="0" b="0"/>
          <a:pathLst>
            <a:path>
              <a:moveTo>
                <a:pt x="0" y="352418"/>
              </a:moveTo>
              <a:lnTo>
                <a:pt x="2130902" y="352418"/>
              </a:lnTo>
              <a:lnTo>
                <a:pt x="2130902" y="0"/>
              </a:lnTo>
              <a:lnTo>
                <a:pt x="2294818" y="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28C4D1-E0CB-4926-A85A-426FB5F6D4B9}">
      <dsp:nvSpPr>
        <dsp:cNvPr id="0" name=""/>
        <dsp:cNvSpPr/>
      </dsp:nvSpPr>
      <dsp:spPr>
        <a:xfrm>
          <a:off x="1841" y="1268479"/>
          <a:ext cx="1639155" cy="499942"/>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Referred to FSP services </a:t>
          </a:r>
        </a:p>
        <a:p>
          <a:pPr lvl="0" algn="ctr" defTabSz="533400">
            <a:lnSpc>
              <a:spcPct val="90000"/>
            </a:lnSpc>
            <a:spcBef>
              <a:spcPct val="0"/>
            </a:spcBef>
            <a:spcAft>
              <a:spcPct val="35000"/>
            </a:spcAft>
          </a:pPr>
          <a:r>
            <a:rPr lang="en-US" sz="1200" kern="1200" dirty="0" smtClean="0"/>
            <a:t>(n = 478)</a:t>
          </a:r>
          <a:endParaRPr lang="en-US" sz="1200" kern="1200" dirty="0"/>
        </a:p>
      </dsp:txBody>
      <dsp:txXfrm>
        <a:off x="1841" y="1268479"/>
        <a:ext cx="1639155" cy="499942"/>
      </dsp:txXfrm>
    </dsp:sp>
    <dsp:sp modelId="{7FEF1539-EC10-48E7-AA76-5C2F1C8B0A72}">
      <dsp:nvSpPr>
        <dsp:cNvPr id="0" name=""/>
        <dsp:cNvSpPr/>
      </dsp:nvSpPr>
      <dsp:spPr>
        <a:xfrm>
          <a:off x="3935815" y="916060"/>
          <a:ext cx="1639155" cy="499942"/>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25% Not enrolled</a:t>
          </a:r>
        </a:p>
        <a:p>
          <a:pPr lvl="0" algn="ctr" defTabSz="533400">
            <a:lnSpc>
              <a:spcPct val="90000"/>
            </a:lnSpc>
            <a:spcBef>
              <a:spcPct val="0"/>
            </a:spcBef>
            <a:spcAft>
              <a:spcPct val="35000"/>
            </a:spcAft>
          </a:pPr>
          <a:r>
            <a:rPr lang="en-US" sz="1200" kern="1200" dirty="0" smtClean="0"/>
            <a:t>(n =121)</a:t>
          </a:r>
          <a:endParaRPr lang="en-US" sz="1200" kern="1200" dirty="0"/>
        </a:p>
      </dsp:txBody>
      <dsp:txXfrm>
        <a:off x="3935815" y="916060"/>
        <a:ext cx="1639155" cy="499942"/>
      </dsp:txXfrm>
    </dsp:sp>
    <dsp:sp modelId="{4819C8F8-8CCF-4829-90EA-D671751DE8BC}">
      <dsp:nvSpPr>
        <dsp:cNvPr id="0" name=""/>
        <dsp:cNvSpPr/>
      </dsp:nvSpPr>
      <dsp:spPr>
        <a:xfrm>
          <a:off x="3935815" y="1620897"/>
          <a:ext cx="1639155" cy="499942"/>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66% Enrolled</a:t>
          </a:r>
        </a:p>
        <a:p>
          <a:pPr lvl="0" algn="ctr" defTabSz="533400">
            <a:lnSpc>
              <a:spcPct val="90000"/>
            </a:lnSpc>
            <a:spcBef>
              <a:spcPct val="0"/>
            </a:spcBef>
            <a:spcAft>
              <a:spcPct val="35000"/>
            </a:spcAft>
          </a:pPr>
          <a:r>
            <a:rPr lang="en-US" sz="1200" kern="1200" dirty="0" smtClean="0"/>
            <a:t>(n = 315)</a:t>
          </a:r>
          <a:endParaRPr lang="en-US" sz="1200" kern="1200" dirty="0"/>
        </a:p>
      </dsp:txBody>
      <dsp:txXfrm>
        <a:off x="3935815" y="1620897"/>
        <a:ext cx="1639155" cy="499942"/>
      </dsp:txXfrm>
    </dsp:sp>
    <dsp:sp modelId="{0F3D919F-EE80-4D4C-80BB-9CC900D61CA5}">
      <dsp:nvSpPr>
        <dsp:cNvPr id="0" name=""/>
        <dsp:cNvSpPr/>
      </dsp:nvSpPr>
      <dsp:spPr>
        <a:xfrm>
          <a:off x="5902802" y="916060"/>
          <a:ext cx="1639155" cy="499942"/>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43% Currently in Services</a:t>
          </a:r>
        </a:p>
        <a:p>
          <a:pPr lvl="0" algn="ctr" defTabSz="533400">
            <a:lnSpc>
              <a:spcPct val="90000"/>
            </a:lnSpc>
            <a:spcBef>
              <a:spcPct val="0"/>
            </a:spcBef>
            <a:spcAft>
              <a:spcPct val="35000"/>
            </a:spcAft>
          </a:pPr>
          <a:r>
            <a:rPr lang="en-US" sz="1200" kern="1200" dirty="0" smtClean="0"/>
            <a:t>(n = 136)</a:t>
          </a:r>
          <a:endParaRPr lang="en-US" sz="1200" kern="1200" dirty="0"/>
        </a:p>
      </dsp:txBody>
      <dsp:txXfrm>
        <a:off x="5902802" y="916060"/>
        <a:ext cx="1639155" cy="499942"/>
      </dsp:txXfrm>
    </dsp:sp>
    <dsp:sp modelId="{6F993659-0A1F-44F6-82ED-9C6AA4DA8467}">
      <dsp:nvSpPr>
        <dsp:cNvPr id="0" name=""/>
        <dsp:cNvSpPr/>
      </dsp:nvSpPr>
      <dsp:spPr>
        <a:xfrm>
          <a:off x="5902802" y="1620897"/>
          <a:ext cx="1639155" cy="499942"/>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28% Graduated </a:t>
          </a:r>
        </a:p>
        <a:p>
          <a:pPr lvl="0" algn="ctr" defTabSz="533400">
            <a:lnSpc>
              <a:spcPct val="90000"/>
            </a:lnSpc>
            <a:spcBef>
              <a:spcPct val="0"/>
            </a:spcBef>
            <a:spcAft>
              <a:spcPct val="35000"/>
            </a:spcAft>
          </a:pPr>
          <a:r>
            <a:rPr lang="en-US" sz="1200" kern="1200" dirty="0" smtClean="0"/>
            <a:t>(n =89)</a:t>
          </a:r>
          <a:endParaRPr lang="en-US" sz="1200" kern="1200" dirty="0"/>
        </a:p>
      </dsp:txBody>
      <dsp:txXfrm>
        <a:off x="5902802" y="1620897"/>
        <a:ext cx="1639155" cy="499942"/>
      </dsp:txXfrm>
    </dsp:sp>
    <dsp:sp modelId="{BFDEBA22-FBD6-4A10-924C-587CAB5CB177}">
      <dsp:nvSpPr>
        <dsp:cNvPr id="0" name=""/>
        <dsp:cNvSpPr/>
      </dsp:nvSpPr>
      <dsp:spPr>
        <a:xfrm>
          <a:off x="5902802" y="2325734"/>
          <a:ext cx="1639155" cy="499942"/>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29% Discharged</a:t>
          </a:r>
        </a:p>
        <a:p>
          <a:pPr lvl="0" algn="ctr" defTabSz="533400">
            <a:lnSpc>
              <a:spcPct val="90000"/>
            </a:lnSpc>
            <a:spcBef>
              <a:spcPct val="0"/>
            </a:spcBef>
            <a:spcAft>
              <a:spcPct val="35000"/>
            </a:spcAft>
          </a:pPr>
          <a:r>
            <a:rPr lang="en-US" sz="1200" kern="1200" dirty="0" smtClean="0"/>
            <a:t>(n = 90)</a:t>
          </a:r>
          <a:endParaRPr lang="en-US" sz="1200" kern="1200" dirty="0"/>
        </a:p>
      </dsp:txBody>
      <dsp:txXfrm>
        <a:off x="5902802" y="2325734"/>
        <a:ext cx="1639155" cy="499942"/>
      </dsp:txXfrm>
    </dsp:sp>
    <dsp:sp modelId="{30A62A32-A767-42CD-BEC0-2256C6777A00}">
      <dsp:nvSpPr>
        <dsp:cNvPr id="0" name=""/>
        <dsp:cNvSpPr/>
      </dsp:nvSpPr>
      <dsp:spPr>
        <a:xfrm>
          <a:off x="1968828" y="916060"/>
          <a:ext cx="1639155" cy="499942"/>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9% Pending Enrollment</a:t>
          </a:r>
        </a:p>
        <a:p>
          <a:pPr lvl="0" algn="ctr" defTabSz="533400">
            <a:lnSpc>
              <a:spcPct val="90000"/>
            </a:lnSpc>
            <a:spcBef>
              <a:spcPct val="0"/>
            </a:spcBef>
            <a:spcAft>
              <a:spcPct val="35000"/>
            </a:spcAft>
          </a:pPr>
          <a:r>
            <a:rPr lang="en-US" sz="1200" kern="1200" dirty="0" smtClean="0"/>
            <a:t>(n = 42)</a:t>
          </a:r>
          <a:endParaRPr lang="en-US" sz="1200" kern="1200" dirty="0"/>
        </a:p>
      </dsp:txBody>
      <dsp:txXfrm>
        <a:off x="1968828" y="916060"/>
        <a:ext cx="1639155" cy="4999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D914C-6AFA-4B5B-91ED-68E92EBB63F0}">
      <dsp:nvSpPr>
        <dsp:cNvPr id="0" name=""/>
        <dsp:cNvSpPr/>
      </dsp:nvSpPr>
      <dsp:spPr>
        <a:xfrm>
          <a:off x="1640997" y="1416003"/>
          <a:ext cx="1147409" cy="102447"/>
        </a:xfrm>
        <a:custGeom>
          <a:avLst/>
          <a:gdLst/>
          <a:ahLst/>
          <a:cxnLst/>
          <a:rect l="0" t="0" r="0" b="0"/>
          <a:pathLst>
            <a:path>
              <a:moveTo>
                <a:pt x="0" y="102447"/>
              </a:moveTo>
              <a:lnTo>
                <a:pt x="1147409" y="102447"/>
              </a:lnTo>
              <a:lnTo>
                <a:pt x="1147409" y="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F1DD4A-573F-4280-8521-DCE7916F328C}">
      <dsp:nvSpPr>
        <dsp:cNvPr id="0" name=""/>
        <dsp:cNvSpPr/>
      </dsp:nvSpPr>
      <dsp:spPr>
        <a:xfrm>
          <a:off x="5574971" y="1870868"/>
          <a:ext cx="327831" cy="704836"/>
        </a:xfrm>
        <a:custGeom>
          <a:avLst/>
          <a:gdLst/>
          <a:ahLst/>
          <a:cxnLst/>
          <a:rect l="0" t="0" r="0" b="0"/>
          <a:pathLst>
            <a:path>
              <a:moveTo>
                <a:pt x="0" y="0"/>
              </a:moveTo>
              <a:lnTo>
                <a:pt x="163915" y="0"/>
              </a:lnTo>
              <a:lnTo>
                <a:pt x="163915" y="704836"/>
              </a:lnTo>
              <a:lnTo>
                <a:pt x="327831" y="704836"/>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119C29-7771-4339-863D-4238F9353960}">
      <dsp:nvSpPr>
        <dsp:cNvPr id="0" name=""/>
        <dsp:cNvSpPr/>
      </dsp:nvSpPr>
      <dsp:spPr>
        <a:xfrm>
          <a:off x="5574971" y="1825148"/>
          <a:ext cx="327831" cy="91440"/>
        </a:xfrm>
        <a:custGeom>
          <a:avLst/>
          <a:gdLst/>
          <a:ahLst/>
          <a:cxnLst/>
          <a:rect l="0" t="0" r="0" b="0"/>
          <a:pathLst>
            <a:path>
              <a:moveTo>
                <a:pt x="0" y="45720"/>
              </a:moveTo>
              <a:lnTo>
                <a:pt x="327831" y="45720"/>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5DCC4A-A265-4C32-8944-AD11CDABBD7A}">
      <dsp:nvSpPr>
        <dsp:cNvPr id="0" name=""/>
        <dsp:cNvSpPr/>
      </dsp:nvSpPr>
      <dsp:spPr>
        <a:xfrm>
          <a:off x="5574971" y="1166032"/>
          <a:ext cx="327831" cy="704836"/>
        </a:xfrm>
        <a:custGeom>
          <a:avLst/>
          <a:gdLst/>
          <a:ahLst/>
          <a:cxnLst/>
          <a:rect l="0" t="0" r="0" b="0"/>
          <a:pathLst>
            <a:path>
              <a:moveTo>
                <a:pt x="0" y="704836"/>
              </a:moveTo>
              <a:lnTo>
                <a:pt x="163915" y="704836"/>
              </a:lnTo>
              <a:lnTo>
                <a:pt x="163915" y="0"/>
              </a:lnTo>
              <a:lnTo>
                <a:pt x="327831" y="0"/>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1BE2B9-FB77-4419-B737-163CEAFA94A7}">
      <dsp:nvSpPr>
        <dsp:cNvPr id="0" name=""/>
        <dsp:cNvSpPr/>
      </dsp:nvSpPr>
      <dsp:spPr>
        <a:xfrm>
          <a:off x="1640997" y="1518450"/>
          <a:ext cx="2294818" cy="352418"/>
        </a:xfrm>
        <a:custGeom>
          <a:avLst/>
          <a:gdLst/>
          <a:ahLst/>
          <a:cxnLst/>
          <a:rect l="0" t="0" r="0" b="0"/>
          <a:pathLst>
            <a:path>
              <a:moveTo>
                <a:pt x="0" y="0"/>
              </a:moveTo>
              <a:lnTo>
                <a:pt x="2130902" y="0"/>
              </a:lnTo>
              <a:lnTo>
                <a:pt x="2130902" y="352418"/>
              </a:lnTo>
              <a:lnTo>
                <a:pt x="2294818" y="352418"/>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84A6A5-4AB7-47F4-BEA9-F3AB0E3BEA92}">
      <dsp:nvSpPr>
        <dsp:cNvPr id="0" name=""/>
        <dsp:cNvSpPr/>
      </dsp:nvSpPr>
      <dsp:spPr>
        <a:xfrm>
          <a:off x="1640997" y="1166032"/>
          <a:ext cx="2294818" cy="352418"/>
        </a:xfrm>
        <a:custGeom>
          <a:avLst/>
          <a:gdLst/>
          <a:ahLst/>
          <a:cxnLst/>
          <a:rect l="0" t="0" r="0" b="0"/>
          <a:pathLst>
            <a:path>
              <a:moveTo>
                <a:pt x="0" y="352418"/>
              </a:moveTo>
              <a:lnTo>
                <a:pt x="2130902" y="352418"/>
              </a:lnTo>
              <a:lnTo>
                <a:pt x="2130902" y="0"/>
              </a:lnTo>
              <a:lnTo>
                <a:pt x="2294818" y="0"/>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38E6A4-C582-4B30-9CD0-A3F93E323D86}">
      <dsp:nvSpPr>
        <dsp:cNvPr id="0" name=""/>
        <dsp:cNvSpPr/>
      </dsp:nvSpPr>
      <dsp:spPr>
        <a:xfrm>
          <a:off x="1841" y="1268479"/>
          <a:ext cx="1639155" cy="499942"/>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Referred to ERS Provider</a:t>
          </a:r>
        </a:p>
        <a:p>
          <a:pPr lvl="0" algn="ctr" defTabSz="533400">
            <a:lnSpc>
              <a:spcPct val="90000"/>
            </a:lnSpc>
            <a:spcBef>
              <a:spcPct val="0"/>
            </a:spcBef>
            <a:spcAft>
              <a:spcPct val="35000"/>
            </a:spcAft>
          </a:pPr>
          <a:r>
            <a:rPr lang="en-US" sz="1200" kern="1200" dirty="0" smtClean="0"/>
            <a:t>(n = 152)</a:t>
          </a:r>
          <a:endParaRPr lang="en-US" sz="1200" kern="1200" dirty="0"/>
        </a:p>
      </dsp:txBody>
      <dsp:txXfrm>
        <a:off x="1841" y="1268479"/>
        <a:ext cx="1639155" cy="499942"/>
      </dsp:txXfrm>
    </dsp:sp>
    <dsp:sp modelId="{67328C7C-8246-4E1D-BAF8-10A65D78090B}">
      <dsp:nvSpPr>
        <dsp:cNvPr id="0" name=""/>
        <dsp:cNvSpPr/>
      </dsp:nvSpPr>
      <dsp:spPr>
        <a:xfrm>
          <a:off x="3935815" y="916060"/>
          <a:ext cx="1639155" cy="499942"/>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49% Not Enrolled</a:t>
          </a:r>
        </a:p>
        <a:p>
          <a:pPr lvl="0" algn="ctr" defTabSz="533400">
            <a:lnSpc>
              <a:spcPct val="90000"/>
            </a:lnSpc>
            <a:spcBef>
              <a:spcPct val="0"/>
            </a:spcBef>
            <a:spcAft>
              <a:spcPct val="35000"/>
            </a:spcAft>
          </a:pPr>
          <a:r>
            <a:rPr lang="en-US" sz="1200" kern="1200" dirty="0" smtClean="0"/>
            <a:t>(n =75)</a:t>
          </a:r>
          <a:endParaRPr lang="en-US" sz="1200" kern="1200" dirty="0"/>
        </a:p>
      </dsp:txBody>
      <dsp:txXfrm>
        <a:off x="3935815" y="916060"/>
        <a:ext cx="1639155" cy="499942"/>
      </dsp:txXfrm>
    </dsp:sp>
    <dsp:sp modelId="{0F00F16D-1914-4FA9-803D-A91303EC2588}">
      <dsp:nvSpPr>
        <dsp:cNvPr id="0" name=""/>
        <dsp:cNvSpPr/>
      </dsp:nvSpPr>
      <dsp:spPr>
        <a:xfrm>
          <a:off x="3935815" y="1620897"/>
          <a:ext cx="1639155" cy="499942"/>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44% Enrolled</a:t>
          </a:r>
        </a:p>
        <a:p>
          <a:pPr lvl="0" algn="ctr" defTabSz="533400">
            <a:lnSpc>
              <a:spcPct val="90000"/>
            </a:lnSpc>
            <a:spcBef>
              <a:spcPct val="0"/>
            </a:spcBef>
            <a:spcAft>
              <a:spcPct val="35000"/>
            </a:spcAft>
          </a:pPr>
          <a:r>
            <a:rPr lang="en-US" sz="1200" kern="1200" dirty="0" smtClean="0"/>
            <a:t>(n = 67)</a:t>
          </a:r>
          <a:endParaRPr lang="en-US" sz="1200" kern="1200" dirty="0"/>
        </a:p>
      </dsp:txBody>
      <dsp:txXfrm>
        <a:off x="3935815" y="1620897"/>
        <a:ext cx="1639155" cy="499942"/>
      </dsp:txXfrm>
    </dsp:sp>
    <dsp:sp modelId="{FFC22911-0433-4CBE-BBC5-959141C84557}">
      <dsp:nvSpPr>
        <dsp:cNvPr id="0" name=""/>
        <dsp:cNvSpPr/>
      </dsp:nvSpPr>
      <dsp:spPr>
        <a:xfrm>
          <a:off x="5902802" y="916060"/>
          <a:ext cx="1639155" cy="499942"/>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19% Currently in Services</a:t>
          </a:r>
        </a:p>
        <a:p>
          <a:pPr lvl="0" algn="ctr" defTabSz="533400">
            <a:lnSpc>
              <a:spcPct val="90000"/>
            </a:lnSpc>
            <a:spcBef>
              <a:spcPct val="0"/>
            </a:spcBef>
            <a:spcAft>
              <a:spcPct val="35000"/>
            </a:spcAft>
          </a:pPr>
          <a:r>
            <a:rPr lang="en-US" sz="1200" kern="1200" dirty="0" smtClean="0"/>
            <a:t>(n =13)</a:t>
          </a:r>
          <a:endParaRPr lang="en-US" sz="1200" kern="1200" dirty="0"/>
        </a:p>
      </dsp:txBody>
      <dsp:txXfrm>
        <a:off x="5902802" y="916060"/>
        <a:ext cx="1639155" cy="499942"/>
      </dsp:txXfrm>
    </dsp:sp>
    <dsp:sp modelId="{4308965C-4A75-4595-B788-5AF74B63B7BC}">
      <dsp:nvSpPr>
        <dsp:cNvPr id="0" name=""/>
        <dsp:cNvSpPr/>
      </dsp:nvSpPr>
      <dsp:spPr>
        <a:xfrm>
          <a:off x="5902802" y="1620897"/>
          <a:ext cx="1639155" cy="499942"/>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19% Graduated</a:t>
          </a:r>
        </a:p>
        <a:p>
          <a:pPr lvl="0" algn="ctr" defTabSz="533400">
            <a:lnSpc>
              <a:spcPct val="90000"/>
            </a:lnSpc>
            <a:spcBef>
              <a:spcPct val="0"/>
            </a:spcBef>
            <a:spcAft>
              <a:spcPct val="35000"/>
            </a:spcAft>
          </a:pPr>
          <a:r>
            <a:rPr lang="en-US" sz="1200" kern="1200" dirty="0" smtClean="0"/>
            <a:t>(n =13)</a:t>
          </a:r>
          <a:endParaRPr lang="en-US" sz="1200" kern="1200" dirty="0"/>
        </a:p>
      </dsp:txBody>
      <dsp:txXfrm>
        <a:off x="5902802" y="1620897"/>
        <a:ext cx="1639155" cy="499942"/>
      </dsp:txXfrm>
    </dsp:sp>
    <dsp:sp modelId="{D4EFA55F-C856-4D89-9433-D0F47EC8F925}">
      <dsp:nvSpPr>
        <dsp:cNvPr id="0" name=""/>
        <dsp:cNvSpPr/>
      </dsp:nvSpPr>
      <dsp:spPr>
        <a:xfrm>
          <a:off x="5902802" y="2325734"/>
          <a:ext cx="1639155" cy="499942"/>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61% Discharged</a:t>
          </a:r>
        </a:p>
        <a:p>
          <a:pPr lvl="0" algn="ctr" defTabSz="533400">
            <a:lnSpc>
              <a:spcPct val="90000"/>
            </a:lnSpc>
            <a:spcBef>
              <a:spcPct val="0"/>
            </a:spcBef>
            <a:spcAft>
              <a:spcPct val="35000"/>
            </a:spcAft>
          </a:pPr>
          <a:r>
            <a:rPr lang="en-US" sz="1200" kern="1200" dirty="0" smtClean="0"/>
            <a:t>(n =41)</a:t>
          </a:r>
          <a:endParaRPr lang="en-US" sz="1200" kern="1200" dirty="0"/>
        </a:p>
      </dsp:txBody>
      <dsp:txXfrm>
        <a:off x="5902802" y="2325734"/>
        <a:ext cx="1639155" cy="499942"/>
      </dsp:txXfrm>
    </dsp:sp>
    <dsp:sp modelId="{D7C73D72-03ED-4446-BEB0-F3E9F10E4D49}">
      <dsp:nvSpPr>
        <dsp:cNvPr id="0" name=""/>
        <dsp:cNvSpPr/>
      </dsp:nvSpPr>
      <dsp:spPr>
        <a:xfrm>
          <a:off x="1968828" y="916060"/>
          <a:ext cx="1639155" cy="499942"/>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Pending Enrollment</a:t>
          </a:r>
        </a:p>
        <a:p>
          <a:pPr lvl="0" algn="ctr" defTabSz="533400">
            <a:lnSpc>
              <a:spcPct val="90000"/>
            </a:lnSpc>
            <a:spcBef>
              <a:spcPct val="0"/>
            </a:spcBef>
            <a:spcAft>
              <a:spcPct val="35000"/>
            </a:spcAft>
          </a:pPr>
          <a:r>
            <a:rPr lang="en-US" sz="1200" kern="1200" dirty="0" smtClean="0"/>
            <a:t>(n =10)</a:t>
          </a:r>
          <a:endParaRPr lang="en-US" sz="1200" kern="1200" dirty="0"/>
        </a:p>
      </dsp:txBody>
      <dsp:txXfrm>
        <a:off x="1968828" y="916060"/>
        <a:ext cx="1639155" cy="499942"/>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2" tIns="46586" rIns="93172" bIns="46586" rtlCol="0"/>
          <a:lstStyle>
            <a:lvl1pPr algn="r">
              <a:defRPr sz="1300"/>
            </a:lvl1pPr>
          </a:lstStyle>
          <a:p>
            <a:fld id="{EC8EFE05-5E77-4E73-B7CA-0E66642CFC5D}" type="datetimeFigureOut">
              <a:rPr lang="en-US" smtClean="0"/>
              <a:t>2/28/2019</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2" tIns="46586" rIns="93172" bIns="46586" rtlCol="0" anchor="b"/>
          <a:lstStyle>
            <a:lvl1pPr algn="r">
              <a:defRPr sz="1300"/>
            </a:lvl1pPr>
          </a:lstStyle>
          <a:p>
            <a:fld id="{94B0E35B-DADE-40F1-90C1-F33A50011033}" type="slidenum">
              <a:rPr lang="en-US" smtClean="0"/>
              <a:t>‹#›</a:t>
            </a:fld>
            <a:endParaRPr lang="en-US"/>
          </a:p>
        </p:txBody>
      </p:sp>
    </p:spTree>
    <p:extLst>
      <p:ext uri="{BB962C8B-B14F-4D97-AF65-F5344CB8AC3E}">
        <p14:creationId xmlns:p14="http://schemas.microsoft.com/office/powerpoint/2010/main" val="3865903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5265809" y="2"/>
            <a:ext cx="4028440" cy="351737"/>
          </a:xfrm>
          <a:prstGeom prst="rect">
            <a:avLst/>
          </a:prstGeom>
        </p:spPr>
        <p:txBody>
          <a:bodyPr vert="horz" lIns="93172" tIns="46586" rIns="93172" bIns="46586" rtlCol="0"/>
          <a:lstStyle>
            <a:lvl1pPr algn="r">
              <a:defRPr sz="1300"/>
            </a:lvl1pPr>
          </a:lstStyle>
          <a:p>
            <a:fld id="{2B6FE225-8957-411A-8E0F-C48FB5151D65}" type="datetimeFigureOut">
              <a:rPr lang="en-US" smtClean="0"/>
              <a:t>2/28/2019</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929640" y="3373755"/>
            <a:ext cx="7437120" cy="2760346"/>
          </a:xfrm>
          <a:prstGeom prst="rect">
            <a:avLst/>
          </a:prstGeom>
        </p:spPr>
        <p:txBody>
          <a:bodyPr vert="horz" lIns="93172" tIns="46586" rIns="93172" bIns="4658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1736"/>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2" tIns="46586" rIns="93172" bIns="46586" rtlCol="0" anchor="b"/>
          <a:lstStyle>
            <a:lvl1pPr algn="r">
              <a:defRPr sz="1300"/>
            </a:lvl1pPr>
          </a:lstStyle>
          <a:p>
            <a:fld id="{848F1268-290D-4073-A9A7-74B3395C806C}" type="slidenum">
              <a:rPr lang="en-US" smtClean="0"/>
              <a:t>‹#›</a:t>
            </a:fld>
            <a:endParaRPr lang="en-US"/>
          </a:p>
        </p:txBody>
      </p:sp>
    </p:spTree>
    <p:extLst>
      <p:ext uri="{BB962C8B-B14F-4D97-AF65-F5344CB8AC3E}">
        <p14:creationId xmlns:p14="http://schemas.microsoft.com/office/powerpoint/2010/main" val="1927245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DA5F0-F296-474B-9002-4E4E22BF689D}" type="slidenum">
              <a:rPr lang="en-US" smtClean="0"/>
              <a:t>4</a:t>
            </a:fld>
            <a:endParaRPr lang="en-US"/>
          </a:p>
        </p:txBody>
      </p:sp>
    </p:spTree>
    <p:extLst>
      <p:ext uri="{BB962C8B-B14F-4D97-AF65-F5344CB8AC3E}">
        <p14:creationId xmlns:p14="http://schemas.microsoft.com/office/powerpoint/2010/main" val="2718302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4AAA91-0C4E-4867-A904-CA6C1FE7FD68}" type="slidenum">
              <a:rPr lang="en-US" smtClean="0"/>
              <a:t>21</a:t>
            </a:fld>
            <a:endParaRPr lang="en-US"/>
          </a:p>
        </p:txBody>
      </p:sp>
    </p:spTree>
    <p:extLst>
      <p:ext uri="{BB962C8B-B14F-4D97-AF65-F5344CB8AC3E}">
        <p14:creationId xmlns:p14="http://schemas.microsoft.com/office/powerpoint/2010/main" val="3089634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8F1268-290D-4073-A9A7-74B3395C806C}" type="slidenum">
              <a:rPr lang="en-US" smtClean="0"/>
              <a:t>22</a:t>
            </a:fld>
            <a:endParaRPr lang="en-US"/>
          </a:p>
        </p:txBody>
      </p:sp>
    </p:spTree>
    <p:extLst>
      <p:ext uri="{BB962C8B-B14F-4D97-AF65-F5344CB8AC3E}">
        <p14:creationId xmlns:p14="http://schemas.microsoft.com/office/powerpoint/2010/main" val="1880497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5A0795-D0AE-46E1-8A50-50D528094440}" type="slidenum">
              <a:rPr lang="en-US" smtClean="0"/>
              <a:pPr/>
              <a:t>23</a:t>
            </a:fld>
            <a:endParaRPr lang="en-US"/>
          </a:p>
        </p:txBody>
      </p:sp>
    </p:spTree>
    <p:extLst>
      <p:ext uri="{BB962C8B-B14F-4D97-AF65-F5344CB8AC3E}">
        <p14:creationId xmlns:p14="http://schemas.microsoft.com/office/powerpoint/2010/main" val="3953546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5A0795-D0AE-46E1-8A50-50D528094440}" type="slidenum">
              <a:rPr lang="en-US" smtClean="0"/>
              <a:pPr/>
              <a:t>29</a:t>
            </a:fld>
            <a:endParaRPr lang="en-US"/>
          </a:p>
        </p:txBody>
      </p:sp>
    </p:spTree>
    <p:extLst>
      <p:ext uri="{BB962C8B-B14F-4D97-AF65-F5344CB8AC3E}">
        <p14:creationId xmlns:p14="http://schemas.microsoft.com/office/powerpoint/2010/main" val="1532162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5A0795-D0AE-46E1-8A50-50D528094440}" type="slidenum">
              <a:rPr lang="en-US" smtClean="0"/>
              <a:pPr/>
              <a:t>30</a:t>
            </a:fld>
            <a:endParaRPr lang="en-US"/>
          </a:p>
        </p:txBody>
      </p:sp>
    </p:spTree>
    <p:extLst>
      <p:ext uri="{BB962C8B-B14F-4D97-AF65-F5344CB8AC3E}">
        <p14:creationId xmlns:p14="http://schemas.microsoft.com/office/powerpoint/2010/main" val="2802156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5A0795-D0AE-46E1-8A50-50D528094440}" type="slidenum">
              <a:rPr lang="en-US" smtClean="0"/>
              <a:pPr/>
              <a:t>31</a:t>
            </a:fld>
            <a:endParaRPr lang="en-US"/>
          </a:p>
        </p:txBody>
      </p:sp>
    </p:spTree>
    <p:extLst>
      <p:ext uri="{BB962C8B-B14F-4D97-AF65-F5344CB8AC3E}">
        <p14:creationId xmlns:p14="http://schemas.microsoft.com/office/powerpoint/2010/main" val="887396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5A0795-D0AE-46E1-8A50-50D528094440}" type="slidenum">
              <a:rPr lang="en-US" smtClean="0"/>
              <a:pPr/>
              <a:t>32</a:t>
            </a:fld>
            <a:endParaRPr lang="en-US"/>
          </a:p>
        </p:txBody>
      </p:sp>
    </p:spTree>
    <p:extLst>
      <p:ext uri="{BB962C8B-B14F-4D97-AF65-F5344CB8AC3E}">
        <p14:creationId xmlns:p14="http://schemas.microsoft.com/office/powerpoint/2010/main" val="2512250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8F1268-290D-4073-A9A7-74B3395C806C}" type="slidenum">
              <a:rPr lang="en-US" smtClean="0"/>
              <a:t>47</a:t>
            </a:fld>
            <a:endParaRPr lang="en-US"/>
          </a:p>
        </p:txBody>
      </p:sp>
    </p:spTree>
    <p:extLst>
      <p:ext uri="{BB962C8B-B14F-4D97-AF65-F5344CB8AC3E}">
        <p14:creationId xmlns:p14="http://schemas.microsoft.com/office/powerpoint/2010/main" val="1172788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84% of petitions</a:t>
            </a:r>
            <a:r>
              <a:rPr lang="en-US" baseline="0" dirty="0" smtClean="0"/>
              <a:t> while in hospital, 13% in the community</a:t>
            </a:r>
            <a:endParaRPr lang="en-US" dirty="0"/>
          </a:p>
        </p:txBody>
      </p:sp>
      <p:sp>
        <p:nvSpPr>
          <p:cNvPr id="4" name="Slide Number Placeholder 3"/>
          <p:cNvSpPr>
            <a:spLocks noGrp="1"/>
          </p:cNvSpPr>
          <p:nvPr>
            <p:ph type="sldNum" sz="quarter" idx="10"/>
          </p:nvPr>
        </p:nvSpPr>
        <p:spPr/>
        <p:txBody>
          <a:bodyPr/>
          <a:lstStyle/>
          <a:p>
            <a:fld id="{83CDA5F0-F296-474B-9002-4E4E22BF689D}" type="slidenum">
              <a:rPr lang="en-US" smtClean="0"/>
              <a:t>49</a:t>
            </a:fld>
            <a:endParaRPr lang="en-US"/>
          </a:p>
        </p:txBody>
      </p:sp>
    </p:spTree>
    <p:extLst>
      <p:ext uri="{BB962C8B-B14F-4D97-AF65-F5344CB8AC3E}">
        <p14:creationId xmlns:p14="http://schemas.microsoft.com/office/powerpoint/2010/main" val="3553158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DA5F0-F296-474B-9002-4E4E22BF689D}" type="slidenum">
              <a:rPr lang="en-US" smtClean="0"/>
              <a:t>51</a:t>
            </a:fld>
            <a:endParaRPr lang="en-US"/>
          </a:p>
        </p:txBody>
      </p:sp>
    </p:spTree>
    <p:extLst>
      <p:ext uri="{BB962C8B-B14F-4D97-AF65-F5344CB8AC3E}">
        <p14:creationId xmlns:p14="http://schemas.microsoft.com/office/powerpoint/2010/main" val="3980500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Individuals with SMI are 11 times more likely to be a victim of a violent crime then is the general population, with multiple studies documenting self-reported rates of violent crime victimization in the past year of between 25-43%</a:t>
            </a:r>
            <a:r>
              <a:rPr lang="en-US" b="1" i="1" baseline="30000" dirty="0"/>
              <a:t>9-12</a:t>
            </a:r>
            <a:r>
              <a:rPr lang="en-US" b="1" i="1" dirty="0"/>
              <a:t>. In a recent review of 5 major studies of adults with mental illnesses (The Facilitated Psychiatric Advance Directive (F-PAD) Study</a:t>
            </a:r>
            <a:r>
              <a:rPr lang="en-US" b="1" i="1" baseline="30000" dirty="0"/>
              <a:t>13</a:t>
            </a:r>
            <a:r>
              <a:rPr lang="en-US" b="1" i="1" dirty="0"/>
              <a:t>, The MacArthur Mental Disorder and Violence Risk (</a:t>
            </a:r>
            <a:r>
              <a:rPr lang="en-US" b="1" i="1" dirty="0" err="1"/>
              <a:t>MacRisk</a:t>
            </a:r>
            <a:r>
              <a:rPr lang="en-US" b="1" i="1" dirty="0"/>
              <a:t>) Study</a:t>
            </a:r>
            <a:r>
              <a:rPr lang="en-US" b="1" i="1" baseline="30000" dirty="0"/>
              <a:t>14</a:t>
            </a:r>
            <a:r>
              <a:rPr lang="en-US" b="1" i="1" dirty="0"/>
              <a:t>, the Schizophrenia Care and Assessment Program</a:t>
            </a:r>
            <a:r>
              <a:rPr lang="en-US" b="1" i="1" baseline="30000" dirty="0"/>
              <a:t>15</a:t>
            </a:r>
            <a:r>
              <a:rPr lang="en-US" b="1" i="1" dirty="0"/>
              <a:t>, the MacArthur Mandated Community Treatment (</a:t>
            </a:r>
            <a:r>
              <a:rPr lang="en-US" b="1" i="1" dirty="0" err="1"/>
              <a:t>MacMandate</a:t>
            </a:r>
            <a:r>
              <a:rPr lang="en-US" b="1" i="1" dirty="0"/>
              <a:t>) Study</a:t>
            </a:r>
            <a:r>
              <a:rPr lang="en-US" b="1" i="1" baseline="30000" dirty="0"/>
              <a:t>16,17</a:t>
            </a:r>
            <a:r>
              <a:rPr lang="en-US" b="1" i="1" dirty="0"/>
              <a:t>,The Clinical Antipsychotic Trials of Intervention Effectiveness (CATIE) Study), approximately 23.9% of adults with mental illness reported perpetrating at least one incident of community violence whereas 30.9% reported being the victim of at least one violent act in the 6 months prior</a:t>
            </a:r>
            <a:r>
              <a:rPr lang="en-US" b="1" i="1" baseline="30000" dirty="0"/>
              <a:t>18</a:t>
            </a:r>
            <a:r>
              <a:rPr lang="en-US" b="1" i="1" dirty="0"/>
              <a:t>.</a:t>
            </a:r>
            <a:endParaRPr lang="en-US" dirty="0"/>
          </a:p>
        </p:txBody>
      </p:sp>
      <p:sp>
        <p:nvSpPr>
          <p:cNvPr id="4" name="Slide Number Placeholder 3"/>
          <p:cNvSpPr>
            <a:spLocks noGrp="1"/>
          </p:cNvSpPr>
          <p:nvPr>
            <p:ph type="sldNum" sz="quarter" idx="10"/>
          </p:nvPr>
        </p:nvSpPr>
        <p:spPr/>
        <p:txBody>
          <a:bodyPr/>
          <a:lstStyle/>
          <a:p>
            <a:fld id="{83CDA5F0-F296-474B-9002-4E4E22BF689D}" type="slidenum">
              <a:rPr lang="en-US" smtClean="0"/>
              <a:t>5</a:t>
            </a:fld>
            <a:endParaRPr lang="en-US"/>
          </a:p>
        </p:txBody>
      </p:sp>
    </p:spTree>
    <p:extLst>
      <p:ext uri="{BB962C8B-B14F-4D97-AF65-F5344CB8AC3E}">
        <p14:creationId xmlns:p14="http://schemas.microsoft.com/office/powerpoint/2010/main" val="2718302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DA5F0-F296-474B-9002-4E4E22BF689D}" type="slidenum">
              <a:rPr lang="en-US" smtClean="0"/>
              <a:t>52</a:t>
            </a:fld>
            <a:endParaRPr lang="en-US"/>
          </a:p>
        </p:txBody>
      </p:sp>
    </p:spTree>
    <p:extLst>
      <p:ext uri="{BB962C8B-B14F-4D97-AF65-F5344CB8AC3E}">
        <p14:creationId xmlns:p14="http://schemas.microsoft.com/office/powerpoint/2010/main" val="1613164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8F1268-290D-4073-A9A7-74B3395C806C}" type="slidenum">
              <a:rPr lang="en-US" smtClean="0"/>
              <a:t>56</a:t>
            </a:fld>
            <a:endParaRPr lang="en-US"/>
          </a:p>
        </p:txBody>
      </p:sp>
    </p:spTree>
    <p:extLst>
      <p:ext uri="{BB962C8B-B14F-4D97-AF65-F5344CB8AC3E}">
        <p14:creationId xmlns:p14="http://schemas.microsoft.com/office/powerpoint/2010/main" val="4087714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Those who were homeless at the time of referral were significantly less likely to be referred to CRM for treatment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(28% of those referred to EOB/CRM were homeless; n=158) and those who were living with family were significantly more likely to be referred to CRM for treatment (46%</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those referred to CRM lived with family, n=146), </a:t>
            </a:r>
            <a:endParaRPr lang="en-US" dirty="0"/>
          </a:p>
        </p:txBody>
      </p:sp>
      <p:sp>
        <p:nvSpPr>
          <p:cNvPr id="4" name="Slide Number Placeholder 3"/>
          <p:cNvSpPr>
            <a:spLocks noGrp="1"/>
          </p:cNvSpPr>
          <p:nvPr>
            <p:ph type="sldNum" sz="quarter" idx="10"/>
          </p:nvPr>
        </p:nvSpPr>
        <p:spPr/>
        <p:txBody>
          <a:bodyPr/>
          <a:lstStyle/>
          <a:p>
            <a:fld id="{848F1268-290D-4073-A9A7-74B3395C806C}" type="slidenum">
              <a:rPr lang="en-US" smtClean="0"/>
              <a:t>57</a:t>
            </a:fld>
            <a:endParaRPr lang="en-US"/>
          </a:p>
        </p:txBody>
      </p:sp>
    </p:spTree>
    <p:extLst>
      <p:ext uri="{BB962C8B-B14F-4D97-AF65-F5344CB8AC3E}">
        <p14:creationId xmlns:p14="http://schemas.microsoft.com/office/powerpoint/2010/main" val="1939857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79% enrolled for involuntary</a:t>
            </a:r>
            <a:r>
              <a:rPr lang="en-US" sz="1200" kern="1200" baseline="0" dirty="0" smtClean="0">
                <a:solidFill>
                  <a:schemeClr val="tx1"/>
                </a:solidFill>
                <a:effectLst/>
                <a:latin typeface="+mn-lt"/>
                <a:ea typeface="+mn-ea"/>
                <a:cs typeface="+mn-cs"/>
              </a:rPr>
              <a:t>, 5 orders extended beyond 6 months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CDA5F0-F296-474B-9002-4E4E22BF689D}" type="slidenum">
              <a:rPr lang="en-US" smtClean="0"/>
              <a:t>59</a:t>
            </a:fld>
            <a:endParaRPr lang="en-US"/>
          </a:p>
        </p:txBody>
      </p:sp>
    </p:spTree>
    <p:extLst>
      <p:ext uri="{BB962C8B-B14F-4D97-AF65-F5344CB8AC3E}">
        <p14:creationId xmlns:p14="http://schemas.microsoft.com/office/powerpoint/2010/main" val="1780882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DA5F0-F296-474B-9002-4E4E22BF689D}" type="slidenum">
              <a:rPr lang="en-US" smtClean="0"/>
              <a:t>60</a:t>
            </a:fld>
            <a:endParaRPr lang="en-US"/>
          </a:p>
        </p:txBody>
      </p:sp>
    </p:spTree>
    <p:extLst>
      <p:ext uri="{BB962C8B-B14F-4D97-AF65-F5344CB8AC3E}">
        <p14:creationId xmlns:p14="http://schemas.microsoft.com/office/powerpoint/2010/main" val="1061777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Males were twice as likely to have a court-order or settlement agreement for services (males n=40; female n=20) but they were not disproportionately likely to have one (Fisher’s exact p=.68). One person who is transgendered was also under an order. The race/ethnicity of those under a court-order or settlement agreement were 31% White (n =19), 30% Latino/Hispanic (n=18), 28% African American (n=17), and 11% were Asian (n =7). No race/ethnicity was disproportionately referred to services compared to all those who were referred to AOT, Fisher’s exact p=.80. The largest group ordered to services were those that were homeless (31%; n =19), followed by those living with family (28%; n =17), those in an apartment (25%; n =15), in a mental health facility (11%; n =7), and the smallest group were those who were in jail at the time of referral (5%; n =3). However, housing status at the time of referral was not related to the likelihood of a court –order or settlement agreement. Fourteen of those under court supervision were under the age of 25 (23%), 66% were adults (n =44), and 5% were older adults (n =3), but there were no significant age differences for the likelihood of court supervision, Fisher’s p =.43.</a:t>
            </a:r>
          </a:p>
          <a:p>
            <a:endParaRPr lang="en-US" dirty="0"/>
          </a:p>
        </p:txBody>
      </p:sp>
      <p:sp>
        <p:nvSpPr>
          <p:cNvPr id="4" name="Slide Number Placeholder 3"/>
          <p:cNvSpPr>
            <a:spLocks noGrp="1"/>
          </p:cNvSpPr>
          <p:nvPr>
            <p:ph type="sldNum" sz="quarter" idx="10"/>
          </p:nvPr>
        </p:nvSpPr>
        <p:spPr/>
        <p:txBody>
          <a:bodyPr/>
          <a:lstStyle/>
          <a:p>
            <a:fld id="{83CDA5F0-F296-474B-9002-4E4E22BF689D}" type="slidenum">
              <a:rPr lang="en-US" smtClean="0"/>
              <a:t>61</a:t>
            </a:fld>
            <a:endParaRPr lang="en-US"/>
          </a:p>
        </p:txBody>
      </p:sp>
    </p:spTree>
    <p:extLst>
      <p:ext uri="{BB962C8B-B14F-4D97-AF65-F5344CB8AC3E}">
        <p14:creationId xmlns:p14="http://schemas.microsoft.com/office/powerpoint/2010/main" val="2073081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gender or</a:t>
            </a:r>
            <a:r>
              <a:rPr lang="en-US" baseline="0" dirty="0" smtClean="0"/>
              <a:t> age </a:t>
            </a:r>
            <a:endParaRPr lang="en-US" dirty="0"/>
          </a:p>
        </p:txBody>
      </p:sp>
      <p:sp>
        <p:nvSpPr>
          <p:cNvPr id="4" name="Slide Number Placeholder 3"/>
          <p:cNvSpPr>
            <a:spLocks noGrp="1"/>
          </p:cNvSpPr>
          <p:nvPr>
            <p:ph type="sldNum" sz="quarter" idx="10"/>
          </p:nvPr>
        </p:nvSpPr>
        <p:spPr/>
        <p:txBody>
          <a:bodyPr/>
          <a:lstStyle/>
          <a:p>
            <a:fld id="{83CDA5F0-F296-474B-9002-4E4E22BF689D}" type="slidenum">
              <a:rPr lang="en-US" smtClean="0"/>
              <a:t>63</a:t>
            </a:fld>
            <a:endParaRPr lang="en-US"/>
          </a:p>
        </p:txBody>
      </p:sp>
    </p:spTree>
    <p:extLst>
      <p:ext uri="{BB962C8B-B14F-4D97-AF65-F5344CB8AC3E}">
        <p14:creationId xmlns:p14="http://schemas.microsoft.com/office/powerpoint/2010/main" val="579036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gender or age effects – </a:t>
            </a:r>
            <a:r>
              <a:rPr lang="en-US" smtClean="0"/>
              <a:t>only</a:t>
            </a:r>
            <a:r>
              <a:rPr lang="en-US" baseline="0" smtClean="0"/>
              <a:t> substance use</a:t>
            </a:r>
            <a:endParaRPr lang="en-US" dirty="0"/>
          </a:p>
        </p:txBody>
      </p:sp>
      <p:sp>
        <p:nvSpPr>
          <p:cNvPr id="4" name="Slide Number Placeholder 3"/>
          <p:cNvSpPr>
            <a:spLocks noGrp="1"/>
          </p:cNvSpPr>
          <p:nvPr>
            <p:ph type="sldNum" sz="quarter" idx="10"/>
          </p:nvPr>
        </p:nvSpPr>
        <p:spPr/>
        <p:txBody>
          <a:bodyPr/>
          <a:lstStyle/>
          <a:p>
            <a:fld id="{83CDA5F0-F296-474B-9002-4E4E22BF689D}" type="slidenum">
              <a:rPr lang="en-US" smtClean="0"/>
              <a:t>64</a:t>
            </a:fld>
            <a:endParaRPr lang="en-US"/>
          </a:p>
        </p:txBody>
      </p:sp>
    </p:spTree>
    <p:extLst>
      <p:ext uri="{BB962C8B-B14F-4D97-AF65-F5344CB8AC3E}">
        <p14:creationId xmlns:p14="http://schemas.microsoft.com/office/powerpoint/2010/main" val="3451491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355C5-78CF-EB47-B8FB-A1D902783E49}" type="slidenum">
              <a:rPr lang="en-US" smtClean="0"/>
              <a:t>69</a:t>
            </a:fld>
            <a:endParaRPr lang="en-US"/>
          </a:p>
        </p:txBody>
      </p:sp>
    </p:spTree>
    <p:extLst>
      <p:ext uri="{BB962C8B-B14F-4D97-AF65-F5344CB8AC3E}">
        <p14:creationId xmlns:p14="http://schemas.microsoft.com/office/powerpoint/2010/main" val="1958904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VICTIMIZATION: </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Theft of property from a person or place, robbery with injury, sexual assault,</a:t>
            </a:r>
          </a:p>
          <a:p>
            <a:r>
              <a:rPr lang="en-US" sz="1200" kern="1200" dirty="0">
                <a:solidFill>
                  <a:schemeClr val="tx1"/>
                </a:solidFill>
                <a:effectLst/>
                <a:latin typeface="+mn-lt"/>
                <a:ea typeface="+mn-ea"/>
                <a:cs typeface="+mn-cs"/>
              </a:rPr>
              <a:t>rape or attempted rape, or aggravated assault.</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VIOLENCE: </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Pre-2017: </a:t>
            </a:r>
            <a:r>
              <a:rPr lang="en-US" sz="1200" kern="1200" dirty="0">
                <a:solidFill>
                  <a:schemeClr val="tx1"/>
                </a:solidFill>
                <a:effectLst/>
                <a:latin typeface="+mn-lt"/>
                <a:ea typeface="+mn-ea"/>
                <a:cs typeface="+mn-cs"/>
              </a:rPr>
              <a:t>any violence resulting in an incident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Post-2017: </a:t>
            </a:r>
            <a:r>
              <a:rPr lang="en-US" sz="1200" kern="1200" dirty="0">
                <a:solidFill>
                  <a:schemeClr val="tx1"/>
                </a:solidFill>
                <a:effectLst/>
                <a:latin typeface="+mn-lt"/>
                <a:ea typeface="+mn-ea"/>
                <a:cs typeface="+mn-cs"/>
              </a:rPr>
              <a:t>any physically aggressive behaviors</a:t>
            </a:r>
          </a:p>
          <a:p>
            <a:endParaRPr lang="en-US" b="1" dirty="0"/>
          </a:p>
        </p:txBody>
      </p:sp>
      <p:sp>
        <p:nvSpPr>
          <p:cNvPr id="4" name="Slide Number Placeholder 3"/>
          <p:cNvSpPr>
            <a:spLocks noGrp="1"/>
          </p:cNvSpPr>
          <p:nvPr>
            <p:ph type="sldNum" sz="quarter" idx="10"/>
          </p:nvPr>
        </p:nvSpPr>
        <p:spPr/>
        <p:txBody>
          <a:bodyPr/>
          <a:lstStyle/>
          <a:p>
            <a:fld id="{8B0355C5-78CF-EB47-B8FB-A1D902783E49}" type="slidenum">
              <a:rPr lang="en-US" smtClean="0"/>
              <a:t>70</a:t>
            </a:fld>
            <a:endParaRPr lang="en-US"/>
          </a:p>
        </p:txBody>
      </p:sp>
    </p:spTree>
    <p:extLst>
      <p:ext uri="{BB962C8B-B14F-4D97-AF65-F5344CB8AC3E}">
        <p14:creationId xmlns:p14="http://schemas.microsoft.com/office/powerpoint/2010/main" val="4204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current California AOT legislation, AB 1421, is commonly known as "Laura's Law" to reflect its association with the murder of Laura Wilcox and two other people in Nevada City in 2001 by Scott Thorpe.  Thorpe was profoundly delusional during these murders and was not in treatment due to his refusal to accept psychiatric services.  AOT legislation was already being considered in the California Assembly but these murders created the political energy to pass the measure, which became effective in 2003 (</a:t>
            </a:r>
            <a:r>
              <a:rPr lang="en-US" dirty="0" err="1"/>
              <a:t>Appelbaum</a:t>
            </a:r>
            <a:r>
              <a:rPr lang="en-US" dirty="0"/>
              <a:t>, 2003).</a:t>
            </a:r>
          </a:p>
          <a:p>
            <a:endParaRPr lang="en-US" dirty="0"/>
          </a:p>
        </p:txBody>
      </p:sp>
      <p:sp>
        <p:nvSpPr>
          <p:cNvPr id="4" name="Slide Number Placeholder 3"/>
          <p:cNvSpPr>
            <a:spLocks noGrp="1"/>
          </p:cNvSpPr>
          <p:nvPr>
            <p:ph type="sldNum" sz="quarter" idx="10"/>
          </p:nvPr>
        </p:nvSpPr>
        <p:spPr/>
        <p:txBody>
          <a:bodyPr/>
          <a:lstStyle/>
          <a:p>
            <a:fld id="{A04AAA91-0C4E-4867-A904-CA6C1FE7FD68}" type="slidenum">
              <a:rPr lang="en-US" smtClean="0"/>
              <a:t>6</a:t>
            </a:fld>
            <a:endParaRPr lang="en-US"/>
          </a:p>
        </p:txBody>
      </p:sp>
    </p:spTree>
    <p:extLst>
      <p:ext uri="{BB962C8B-B14F-4D97-AF65-F5344CB8AC3E}">
        <p14:creationId xmlns:p14="http://schemas.microsoft.com/office/powerpoint/2010/main" val="9981754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Limitations</a:t>
            </a:r>
            <a:r>
              <a:rPr lang="en-US" dirty="0"/>
              <a:t>: Outreach and Engagement period (CDC grant)</a:t>
            </a:r>
          </a:p>
          <a:p>
            <a:endParaRPr lang="en-US" dirty="0"/>
          </a:p>
        </p:txBody>
      </p:sp>
      <p:sp>
        <p:nvSpPr>
          <p:cNvPr id="4" name="Slide Number Placeholder 3"/>
          <p:cNvSpPr>
            <a:spLocks noGrp="1"/>
          </p:cNvSpPr>
          <p:nvPr>
            <p:ph type="sldNum" sz="quarter" idx="10"/>
          </p:nvPr>
        </p:nvSpPr>
        <p:spPr/>
        <p:txBody>
          <a:bodyPr/>
          <a:lstStyle/>
          <a:p>
            <a:fld id="{848F1268-290D-4073-A9A7-74B3395C806C}" type="slidenum">
              <a:rPr lang="en-US" smtClean="0"/>
              <a:t>71</a:t>
            </a:fld>
            <a:endParaRPr lang="en-US"/>
          </a:p>
        </p:txBody>
      </p:sp>
    </p:spTree>
    <p:extLst>
      <p:ext uri="{BB962C8B-B14F-4D97-AF65-F5344CB8AC3E}">
        <p14:creationId xmlns:p14="http://schemas.microsoft.com/office/powerpoint/2010/main" val="1506548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355C5-78CF-EB47-B8FB-A1D902783E49}" type="slidenum">
              <a:rPr lang="en-US" smtClean="0"/>
              <a:t>72</a:t>
            </a:fld>
            <a:endParaRPr lang="en-US"/>
          </a:p>
        </p:txBody>
      </p:sp>
    </p:spTree>
    <p:extLst>
      <p:ext uri="{BB962C8B-B14F-4D97-AF65-F5344CB8AC3E}">
        <p14:creationId xmlns:p14="http://schemas.microsoft.com/office/powerpoint/2010/main" val="14187278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a:t>(Limitations</a:t>
            </a:r>
            <a:r>
              <a:rPr lang="en-US" dirty="0"/>
              <a:t>: Outreach and Engagement period (CDC grant)</a:t>
            </a:r>
          </a:p>
          <a:p>
            <a:endParaRPr lang="en-US" dirty="0"/>
          </a:p>
        </p:txBody>
      </p:sp>
      <p:sp>
        <p:nvSpPr>
          <p:cNvPr id="4" name="Slide Number Placeholder 3"/>
          <p:cNvSpPr>
            <a:spLocks noGrp="1"/>
          </p:cNvSpPr>
          <p:nvPr>
            <p:ph type="sldNum" sz="quarter" idx="10"/>
          </p:nvPr>
        </p:nvSpPr>
        <p:spPr/>
        <p:txBody>
          <a:bodyPr/>
          <a:lstStyle/>
          <a:p>
            <a:fld id="{8B0355C5-78CF-EB47-B8FB-A1D902783E49}" type="slidenum">
              <a:rPr lang="en-US" smtClean="0"/>
              <a:t>73</a:t>
            </a:fld>
            <a:endParaRPr lang="en-US"/>
          </a:p>
        </p:txBody>
      </p:sp>
    </p:spTree>
    <p:extLst>
      <p:ext uri="{BB962C8B-B14F-4D97-AF65-F5344CB8AC3E}">
        <p14:creationId xmlns:p14="http://schemas.microsoft.com/office/powerpoint/2010/main" val="6617538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355C5-78CF-EB47-B8FB-A1D902783E49}" type="slidenum">
              <a:rPr lang="en-US" smtClean="0"/>
              <a:t>74</a:t>
            </a:fld>
            <a:endParaRPr lang="en-US"/>
          </a:p>
        </p:txBody>
      </p:sp>
    </p:spTree>
    <p:extLst>
      <p:ext uri="{BB962C8B-B14F-4D97-AF65-F5344CB8AC3E}">
        <p14:creationId xmlns:p14="http://schemas.microsoft.com/office/powerpoint/2010/main" val="1612571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355C5-78CF-EB47-B8FB-A1D902783E49}" type="slidenum">
              <a:rPr lang="en-US" smtClean="0"/>
              <a:t>75</a:t>
            </a:fld>
            <a:endParaRPr lang="en-US"/>
          </a:p>
        </p:txBody>
      </p:sp>
    </p:spTree>
    <p:extLst>
      <p:ext uri="{BB962C8B-B14F-4D97-AF65-F5344CB8AC3E}">
        <p14:creationId xmlns:p14="http://schemas.microsoft.com/office/powerpoint/2010/main" val="18414003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355C5-78CF-EB47-B8FB-A1D902783E49}" type="slidenum">
              <a:rPr lang="en-US" smtClean="0"/>
              <a:t>76</a:t>
            </a:fld>
            <a:endParaRPr lang="en-US"/>
          </a:p>
        </p:txBody>
      </p:sp>
    </p:spTree>
    <p:extLst>
      <p:ext uri="{BB962C8B-B14F-4D97-AF65-F5344CB8AC3E}">
        <p14:creationId xmlns:p14="http://schemas.microsoft.com/office/powerpoint/2010/main" val="34612609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-”What’s going on here?”</a:t>
            </a:r>
          </a:p>
          <a:p>
            <a:pPr defTabSz="931774">
              <a:defRPr/>
            </a:pPr>
            <a:r>
              <a:rPr lang="en-US" dirty="0"/>
              <a:t>        -&gt; his medications are being increased to respond to his violence, </a:t>
            </a:r>
            <a:r>
              <a:rPr lang="en-US" i="1" dirty="0"/>
              <a:t>but his violence is in response to his trauma being in prisons and being scared. </a:t>
            </a:r>
            <a:r>
              <a:rPr lang="en-US" i="0" dirty="0"/>
              <a:t>From BOTH “sides”, we can understand the rationality of their behaviors (BOTH are “responding to  violence”…but still e</a:t>
            </a:r>
            <a:r>
              <a:rPr lang="en-US" dirty="0"/>
              <a:t>ven the use of </a:t>
            </a:r>
            <a:r>
              <a:rPr lang="en-US" b="1" dirty="0"/>
              <a:t>medicine</a:t>
            </a:r>
            <a:r>
              <a:rPr lang="en-US" dirty="0"/>
              <a:t> in treatment is</a:t>
            </a:r>
            <a:r>
              <a:rPr lang="en-US" i="1" dirty="0"/>
              <a:t> tied up </a:t>
            </a:r>
            <a:r>
              <a:rPr lang="en-US" i="0" dirty="0"/>
              <a:t>in people’s experiences with social inequities!)</a:t>
            </a:r>
          </a:p>
          <a:p>
            <a:pPr defTabSz="931774">
              <a:defRPr/>
            </a:pPr>
            <a:endParaRPr lang="en-US" i="1" dirty="0"/>
          </a:p>
          <a:p>
            <a:r>
              <a:rPr lang="en-US" dirty="0"/>
              <a:t>-People may not be “non-adherent” or “violent” -- they might be having actually VERY rational decisions as to why they’re “resisting”!</a:t>
            </a:r>
          </a:p>
        </p:txBody>
      </p:sp>
      <p:sp>
        <p:nvSpPr>
          <p:cNvPr id="4" name="Slide Number Placeholder 3"/>
          <p:cNvSpPr>
            <a:spLocks noGrp="1"/>
          </p:cNvSpPr>
          <p:nvPr>
            <p:ph type="sldNum" sz="quarter" idx="10"/>
          </p:nvPr>
        </p:nvSpPr>
        <p:spPr/>
        <p:txBody>
          <a:bodyPr/>
          <a:lstStyle/>
          <a:p>
            <a:fld id="{3443AECD-D938-0C41-BF54-47D165FA6FC0}" type="slidenum">
              <a:rPr lang="en-US" smtClean="0"/>
              <a:t>77</a:t>
            </a:fld>
            <a:endParaRPr lang="en-US"/>
          </a:p>
        </p:txBody>
      </p:sp>
    </p:spTree>
    <p:extLst>
      <p:ext uri="{BB962C8B-B14F-4D97-AF65-F5344CB8AC3E}">
        <p14:creationId xmlns:p14="http://schemas.microsoft.com/office/powerpoint/2010/main" val="1669505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lvl="1" defTabSz="931774">
              <a:defRPr/>
            </a:pPr>
            <a:r>
              <a:rPr lang="en-US" sz="2400" dirty="0"/>
              <a:t>Concerns of perpetration and victimization can be “at-odds” with housing clients</a:t>
            </a:r>
          </a:p>
          <a:p>
            <a:pPr lvl="1"/>
            <a:r>
              <a:rPr lang="en-US" sz="2400" dirty="0"/>
              <a:t>	Homeless clients are exposed to victimization and police surveillance</a:t>
            </a:r>
          </a:p>
          <a:p>
            <a:pPr lvl="1"/>
            <a:r>
              <a:rPr lang="en-US" sz="2400" dirty="0"/>
              <a:t>	This can interrupt rapport, family dynamics, or services altogether</a:t>
            </a:r>
          </a:p>
          <a:p>
            <a:endParaRPr lang="en-US" dirty="0"/>
          </a:p>
        </p:txBody>
      </p:sp>
      <p:sp>
        <p:nvSpPr>
          <p:cNvPr id="4" name="Slide Number Placeholder 3"/>
          <p:cNvSpPr>
            <a:spLocks noGrp="1"/>
          </p:cNvSpPr>
          <p:nvPr>
            <p:ph type="sldNum" sz="quarter" idx="10"/>
          </p:nvPr>
        </p:nvSpPr>
        <p:spPr/>
        <p:txBody>
          <a:bodyPr/>
          <a:lstStyle/>
          <a:p>
            <a:fld id="{8B0355C5-78CF-EB47-B8FB-A1D902783E49}" type="slidenum">
              <a:rPr lang="en-US" smtClean="0"/>
              <a:t>78</a:t>
            </a:fld>
            <a:endParaRPr lang="en-US"/>
          </a:p>
        </p:txBody>
      </p:sp>
    </p:spTree>
    <p:extLst>
      <p:ext uri="{BB962C8B-B14F-4D97-AF65-F5344CB8AC3E}">
        <p14:creationId xmlns:p14="http://schemas.microsoft.com/office/powerpoint/2010/main" val="11922253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355C5-78CF-EB47-B8FB-A1D902783E49}" type="slidenum">
              <a:rPr lang="en-US" smtClean="0"/>
              <a:t>79</a:t>
            </a:fld>
            <a:endParaRPr lang="en-US"/>
          </a:p>
        </p:txBody>
      </p:sp>
    </p:spTree>
    <p:extLst>
      <p:ext uri="{BB962C8B-B14F-4D97-AF65-F5344CB8AC3E}">
        <p14:creationId xmlns:p14="http://schemas.microsoft.com/office/powerpoint/2010/main" val="15781900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A0795-D0AE-46E1-8A50-50D528094440}" type="slidenum">
              <a:rPr lang="en-US" smtClean="0"/>
              <a:pPr/>
              <a:t>80</a:t>
            </a:fld>
            <a:endParaRPr lang="en-US"/>
          </a:p>
        </p:txBody>
      </p:sp>
    </p:spTree>
    <p:extLst>
      <p:ext uri="{BB962C8B-B14F-4D97-AF65-F5344CB8AC3E}">
        <p14:creationId xmlns:p14="http://schemas.microsoft.com/office/powerpoint/2010/main" val="518601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http://www.telecarecorp.com/news-at-telecare/2016/4/7/orange-county-assisted-outpatient-treatment</a:t>
            </a:r>
            <a:endParaRPr lang="en-US" dirty="0"/>
          </a:p>
        </p:txBody>
      </p:sp>
      <p:sp>
        <p:nvSpPr>
          <p:cNvPr id="4" name="Slide Number Placeholder 3"/>
          <p:cNvSpPr>
            <a:spLocks noGrp="1"/>
          </p:cNvSpPr>
          <p:nvPr>
            <p:ph type="sldNum" sz="quarter" idx="10"/>
          </p:nvPr>
        </p:nvSpPr>
        <p:spPr/>
        <p:txBody>
          <a:bodyPr/>
          <a:lstStyle/>
          <a:p>
            <a:fld id="{A04AAA91-0C4E-4867-A904-CA6C1FE7FD68}" type="slidenum">
              <a:rPr lang="en-US" smtClean="0"/>
              <a:t>7</a:t>
            </a:fld>
            <a:endParaRPr lang="en-US"/>
          </a:p>
        </p:txBody>
      </p:sp>
    </p:spTree>
    <p:extLst>
      <p:ext uri="{BB962C8B-B14F-4D97-AF65-F5344CB8AC3E}">
        <p14:creationId xmlns:p14="http://schemas.microsoft.com/office/powerpoint/2010/main" val="1434159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DA5F0-F296-474B-9002-4E4E22BF689D}" type="slidenum">
              <a:rPr lang="en-US" smtClean="0"/>
              <a:t>14</a:t>
            </a:fld>
            <a:endParaRPr lang="en-US"/>
          </a:p>
        </p:txBody>
      </p:sp>
    </p:spTree>
    <p:extLst>
      <p:ext uri="{BB962C8B-B14F-4D97-AF65-F5344CB8AC3E}">
        <p14:creationId xmlns:p14="http://schemas.microsoft.com/office/powerpoint/2010/main" val="3980500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DA5F0-F296-474B-9002-4E4E22BF689D}" type="slidenum">
              <a:rPr lang="en-US" smtClean="0"/>
              <a:t>16</a:t>
            </a:fld>
            <a:endParaRPr lang="en-US"/>
          </a:p>
        </p:txBody>
      </p:sp>
    </p:spTree>
    <p:extLst>
      <p:ext uri="{BB962C8B-B14F-4D97-AF65-F5344CB8AC3E}">
        <p14:creationId xmlns:p14="http://schemas.microsoft.com/office/powerpoint/2010/main" val="3980500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CDA5F0-F296-474B-9002-4E4E22BF689D}" type="slidenum">
              <a:rPr lang="en-US" smtClean="0"/>
              <a:t>18</a:t>
            </a:fld>
            <a:endParaRPr lang="en-US"/>
          </a:p>
        </p:txBody>
      </p:sp>
    </p:spTree>
    <p:extLst>
      <p:ext uri="{BB962C8B-B14F-4D97-AF65-F5344CB8AC3E}">
        <p14:creationId xmlns:p14="http://schemas.microsoft.com/office/powerpoint/2010/main" val="3980500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8F1268-290D-4073-A9A7-74B3395C806C}" type="slidenum">
              <a:rPr lang="en-US" smtClean="0"/>
              <a:t>19</a:t>
            </a:fld>
            <a:endParaRPr lang="en-US"/>
          </a:p>
        </p:txBody>
      </p:sp>
    </p:spTree>
    <p:extLst>
      <p:ext uri="{BB962C8B-B14F-4D97-AF65-F5344CB8AC3E}">
        <p14:creationId xmlns:p14="http://schemas.microsoft.com/office/powerpoint/2010/main" val="4087714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Younger were more likely</a:t>
            </a:r>
            <a:r>
              <a:rPr lang="en-US" baseline="0" dirty="0" smtClean="0"/>
              <a:t> to meet criteria and to be referred to a provider.</a:t>
            </a:r>
            <a:endParaRPr lang="en-US" dirty="0" smtClean="0"/>
          </a:p>
          <a:p>
            <a:r>
              <a:rPr lang="en-US" dirty="0" smtClean="0"/>
              <a:t>Those</a:t>
            </a:r>
            <a:r>
              <a:rPr lang="en-US" baseline="0" dirty="0" smtClean="0"/>
              <a:t> who lived with family more likely to meet criteria, those from jail were less likely to meet criteria,</a:t>
            </a:r>
          </a:p>
          <a:p>
            <a:r>
              <a:rPr lang="en-US" baseline="0" dirty="0" smtClean="0"/>
              <a:t>Those who were homeless were less likely to be connected to a treatment provider and those living with family were more likely</a:t>
            </a:r>
            <a:endParaRPr lang="en-US" dirty="0"/>
          </a:p>
        </p:txBody>
      </p:sp>
      <p:sp>
        <p:nvSpPr>
          <p:cNvPr id="4" name="Slide Number Placeholder 3"/>
          <p:cNvSpPr>
            <a:spLocks noGrp="1"/>
          </p:cNvSpPr>
          <p:nvPr>
            <p:ph type="sldNum" sz="quarter" idx="10"/>
          </p:nvPr>
        </p:nvSpPr>
        <p:spPr/>
        <p:txBody>
          <a:bodyPr/>
          <a:lstStyle/>
          <a:p>
            <a:fld id="{848F1268-290D-4073-A9A7-74B3395C806C}" type="slidenum">
              <a:rPr lang="en-US" smtClean="0"/>
              <a:t>20</a:t>
            </a:fld>
            <a:endParaRPr lang="en-US"/>
          </a:p>
        </p:txBody>
      </p:sp>
    </p:spTree>
    <p:extLst>
      <p:ext uri="{BB962C8B-B14F-4D97-AF65-F5344CB8AC3E}">
        <p14:creationId xmlns:p14="http://schemas.microsoft.com/office/powerpoint/2010/main" val="4087714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268358" y="4844840"/>
            <a:ext cx="6103447" cy="273844"/>
          </a:xfrm>
        </p:spPr>
        <p:txBody>
          <a:bodyPr/>
          <a:lstStyle/>
          <a:p>
            <a:r>
              <a:rPr lang="en-US" dirty="0" smtClean="0"/>
              <a:t>Center for Social Medicine and Humanities, </a:t>
            </a:r>
            <a:r>
              <a:rPr lang="en-US" dirty="0" err="1" smtClean="0"/>
              <a:t>Semel</a:t>
            </a:r>
            <a:r>
              <a:rPr lang="en-US" dirty="0" smtClean="0"/>
              <a:t> Institute, University of California, Los Angeles</a:t>
            </a:r>
            <a:endParaRPr lang="en-US" dirty="0"/>
          </a:p>
        </p:txBody>
      </p:sp>
      <p:sp>
        <p:nvSpPr>
          <p:cNvPr id="6" name="Slide Number Placeholder 5"/>
          <p:cNvSpPr>
            <a:spLocks noGrp="1"/>
          </p:cNvSpPr>
          <p:nvPr>
            <p:ph type="sldNum" sz="quarter" idx="12"/>
          </p:nvPr>
        </p:nvSpPr>
        <p:spPr/>
        <p:txBody>
          <a:bodyPr/>
          <a:lstStyle/>
          <a:p>
            <a:fld id="{DCB2CABB-5D3A-4CD8-94AA-404DEE745C6D}"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7800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156174" y="311085"/>
            <a:ext cx="1359176" cy="431806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11083"/>
            <a:ext cx="6448011" cy="4318067"/>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Center for Social Medicine and Humanities, </a:t>
            </a:r>
            <a:r>
              <a:rPr lang="en-US" dirty="0" err="1" smtClean="0"/>
              <a:t>Semel</a:t>
            </a:r>
            <a:r>
              <a:rPr lang="en-US" dirty="0" smtClean="0"/>
              <a:t> Institute, University of California, Los Angeles</a:t>
            </a:r>
            <a:endParaRPr lang="en-US" dirty="0"/>
          </a:p>
        </p:txBody>
      </p:sp>
      <p:sp>
        <p:nvSpPr>
          <p:cNvPr id="6" name="Slide Number Placeholder 5"/>
          <p:cNvSpPr>
            <a:spLocks noGrp="1"/>
          </p:cNvSpPr>
          <p:nvPr>
            <p:ph type="sldNum" sz="quarter" idx="12"/>
          </p:nvPr>
        </p:nvSpPr>
        <p:spPr/>
        <p:txBody>
          <a:bodyPr/>
          <a:lstStyle/>
          <a:p>
            <a:fld id="{DCB2CABB-5D3A-4CD8-94AA-404DEE745C6D}" type="slidenum">
              <a:rPr lang="en-US" smtClean="0"/>
              <a:t>‹#›</a:t>
            </a:fld>
            <a:endParaRPr lang="en-US"/>
          </a:p>
        </p:txBody>
      </p:sp>
    </p:spTree>
    <p:extLst>
      <p:ext uri="{BB962C8B-B14F-4D97-AF65-F5344CB8AC3E}">
        <p14:creationId xmlns:p14="http://schemas.microsoft.com/office/powerpoint/2010/main" val="3086593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More Slide Space">
    <p:spTree>
      <p:nvGrpSpPr>
        <p:cNvPr id="1" name=""/>
        <p:cNvGrpSpPr/>
        <p:nvPr/>
      </p:nvGrpSpPr>
      <p:grpSpPr>
        <a:xfrm>
          <a:off x="0" y="0"/>
          <a:ext cx="0" cy="0"/>
          <a:chOff x="0" y="0"/>
          <a:chExt cx="0" cy="0"/>
        </a:xfrm>
      </p:grpSpPr>
      <p:sp>
        <p:nvSpPr>
          <p:cNvPr id="5" name="Rectangle 4"/>
          <p:cNvSpPr/>
          <p:nvPr userDrawn="1"/>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DCB2CABB-5D3A-4CD8-94AA-404DEE745C6D}" type="slidenum">
              <a:rPr lang="en-US" smtClean="0"/>
              <a:t>‹#›</a:t>
            </a:fld>
            <a:endParaRPr lang="en-US"/>
          </a:p>
        </p:txBody>
      </p:sp>
      <p:sp>
        <p:nvSpPr>
          <p:cNvPr id="10" name="Title 1"/>
          <p:cNvSpPr>
            <a:spLocks noGrp="1"/>
          </p:cNvSpPr>
          <p:nvPr>
            <p:ph type="title"/>
          </p:nvPr>
        </p:nvSpPr>
        <p:spPr>
          <a:xfrm>
            <a:off x="822960" y="81998"/>
            <a:ext cx="7543800" cy="790162"/>
          </a:xfrm>
        </p:spPr>
        <p:txBody>
          <a:bodyPr/>
          <a:lstStyle/>
          <a:p>
            <a:r>
              <a:rPr lang="en-US" dirty="0" smtClean="0"/>
              <a:t>Click to edit Master title style</a:t>
            </a:r>
            <a:endParaRPr lang="en-US" dirty="0"/>
          </a:p>
        </p:txBody>
      </p:sp>
      <p:sp>
        <p:nvSpPr>
          <p:cNvPr id="12" name="Content Placeholder 2"/>
          <p:cNvSpPr>
            <a:spLocks noGrp="1"/>
          </p:cNvSpPr>
          <p:nvPr>
            <p:ph idx="1"/>
          </p:nvPr>
        </p:nvSpPr>
        <p:spPr>
          <a:xfrm>
            <a:off x="822960" y="939248"/>
            <a:ext cx="7543800" cy="374208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8" name="Straight Connector 17"/>
          <p:cNvCxnSpPr/>
          <p:nvPr userDrawn="1"/>
        </p:nvCxnSpPr>
        <p:spPr>
          <a:xfrm>
            <a:off x="824948" y="879614"/>
            <a:ext cx="754380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1" name="Footer Placeholder 4"/>
          <p:cNvSpPr>
            <a:spLocks noGrp="1"/>
          </p:cNvSpPr>
          <p:nvPr>
            <p:ph type="ftr" sz="quarter" idx="11"/>
          </p:nvPr>
        </p:nvSpPr>
        <p:spPr>
          <a:xfrm>
            <a:off x="268358" y="4844840"/>
            <a:ext cx="6103447" cy="273844"/>
          </a:xfrm>
        </p:spPr>
        <p:txBody>
          <a:bodyPr/>
          <a:lstStyle/>
          <a:p>
            <a:r>
              <a:rPr lang="en-US" smtClean="0"/>
              <a:t>Center for Social Medicine and Humanities, Semel Institute, University of California, Los Angeles</a:t>
            </a:r>
            <a:endParaRPr lang="en-US" dirty="0"/>
          </a:p>
        </p:txBody>
      </p:sp>
    </p:spTree>
    <p:extLst>
      <p:ext uri="{BB962C8B-B14F-4D97-AF65-F5344CB8AC3E}">
        <p14:creationId xmlns:p14="http://schemas.microsoft.com/office/powerpoint/2010/main" val="42091167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5" name="Rectangle 4"/>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DCB2CABB-5D3A-4CD8-94AA-404DEE745C6D}" type="slidenum">
              <a:rPr lang="en-US" smtClean="0"/>
              <a:t>‹#›</a:t>
            </a:fld>
            <a:endParaRPr lang="en-US"/>
          </a:p>
        </p:txBody>
      </p:sp>
      <p:sp>
        <p:nvSpPr>
          <p:cNvPr id="10" name="Title 1"/>
          <p:cNvSpPr>
            <a:spLocks noGrp="1"/>
          </p:cNvSpPr>
          <p:nvPr>
            <p:ph type="title"/>
          </p:nvPr>
        </p:nvSpPr>
        <p:spPr>
          <a:xfrm>
            <a:off x="822960" y="81998"/>
            <a:ext cx="7543800" cy="790162"/>
          </a:xfrm>
        </p:spPr>
        <p:txBody>
          <a:bodyPr/>
          <a:lstStyle/>
          <a:p>
            <a:r>
              <a:rPr lang="en-US" smtClean="0"/>
              <a:t>Click to edit Master title style</a:t>
            </a:r>
            <a:endParaRPr lang="en-US" dirty="0"/>
          </a:p>
        </p:txBody>
      </p:sp>
      <p:sp>
        <p:nvSpPr>
          <p:cNvPr id="12" name="Content Placeholder 2"/>
          <p:cNvSpPr>
            <a:spLocks noGrp="1"/>
          </p:cNvSpPr>
          <p:nvPr>
            <p:ph idx="1"/>
          </p:nvPr>
        </p:nvSpPr>
        <p:spPr>
          <a:xfrm>
            <a:off x="822960" y="939248"/>
            <a:ext cx="7543800" cy="37420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8" name="Straight Connector 17"/>
          <p:cNvCxnSpPr/>
          <p:nvPr/>
        </p:nvCxnSpPr>
        <p:spPr>
          <a:xfrm>
            <a:off x="824948" y="879614"/>
            <a:ext cx="754380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1" name="Footer Placeholder 4"/>
          <p:cNvSpPr>
            <a:spLocks noGrp="1"/>
          </p:cNvSpPr>
          <p:nvPr>
            <p:ph type="ftr" sz="quarter" idx="11"/>
          </p:nvPr>
        </p:nvSpPr>
        <p:spPr>
          <a:xfrm>
            <a:off x="268358" y="4844840"/>
            <a:ext cx="6103447" cy="273844"/>
          </a:xfrm>
        </p:spPr>
        <p:txBody>
          <a:bodyPr/>
          <a:lstStyle/>
          <a:p>
            <a:r>
              <a:rPr lang="en-US" dirty="0" smtClean="0"/>
              <a:t>Center for Social Medicine and Humanities, </a:t>
            </a:r>
            <a:r>
              <a:rPr lang="en-US" dirty="0" err="1" smtClean="0"/>
              <a:t>Semel</a:t>
            </a:r>
            <a:r>
              <a:rPr lang="en-US" dirty="0" smtClean="0"/>
              <a:t> Institute, University of California, Los Angeles</a:t>
            </a:r>
            <a:endParaRPr lang="en-US" dirty="0"/>
          </a:p>
        </p:txBody>
      </p:sp>
    </p:spTree>
    <p:extLst>
      <p:ext uri="{BB962C8B-B14F-4D97-AF65-F5344CB8AC3E}">
        <p14:creationId xmlns:p14="http://schemas.microsoft.com/office/powerpoint/2010/main" val="42091167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DCB2CABB-5D3A-4CD8-94AA-404DEE745C6D}"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268358" y="4844840"/>
            <a:ext cx="6103447" cy="273844"/>
          </a:xfrm>
        </p:spPr>
        <p:txBody>
          <a:bodyPr/>
          <a:lstStyle/>
          <a:p>
            <a:r>
              <a:rPr lang="en-US" dirty="0" smtClean="0"/>
              <a:t>Center for Social Medicine and Humanities, </a:t>
            </a:r>
            <a:r>
              <a:rPr lang="en-US" dirty="0" err="1" smtClean="0"/>
              <a:t>Semel</a:t>
            </a:r>
            <a:r>
              <a:rPr lang="en-US" dirty="0" smtClean="0"/>
              <a:t> Institute, University of California, Los Angeles</a:t>
            </a:r>
            <a:endParaRPr lang="en-US" dirty="0"/>
          </a:p>
        </p:txBody>
      </p:sp>
    </p:spTree>
    <p:extLst>
      <p:ext uri="{BB962C8B-B14F-4D97-AF65-F5344CB8AC3E}">
        <p14:creationId xmlns:p14="http://schemas.microsoft.com/office/powerpoint/2010/main" val="38993690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5" name="Rectangle 4"/>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DCB2CABB-5D3A-4CD8-94AA-404DEE745C6D}" type="slidenum">
              <a:rPr lang="en-US" smtClean="0"/>
              <a:t>‹#›</a:t>
            </a:fld>
            <a:endParaRPr lang="en-US"/>
          </a:p>
        </p:txBody>
      </p:sp>
      <p:sp>
        <p:nvSpPr>
          <p:cNvPr id="10" name="Title 1"/>
          <p:cNvSpPr>
            <a:spLocks noGrp="1"/>
          </p:cNvSpPr>
          <p:nvPr>
            <p:ph type="title"/>
          </p:nvPr>
        </p:nvSpPr>
        <p:spPr>
          <a:xfrm>
            <a:off x="822960" y="81998"/>
            <a:ext cx="7543800" cy="790162"/>
          </a:xfrm>
        </p:spPr>
        <p:txBody>
          <a:bodyPr/>
          <a:lstStyle/>
          <a:p>
            <a:r>
              <a:rPr lang="en-US" smtClean="0"/>
              <a:t>Click to edit Master title style</a:t>
            </a:r>
            <a:endParaRPr lang="en-US" dirty="0"/>
          </a:p>
        </p:txBody>
      </p:sp>
      <p:sp>
        <p:nvSpPr>
          <p:cNvPr id="12" name="Content Placeholder 2"/>
          <p:cNvSpPr>
            <a:spLocks noGrp="1"/>
          </p:cNvSpPr>
          <p:nvPr>
            <p:ph idx="1"/>
          </p:nvPr>
        </p:nvSpPr>
        <p:spPr>
          <a:xfrm>
            <a:off x="830505" y="939248"/>
            <a:ext cx="3740316" cy="37420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8" name="Straight Connector 17"/>
          <p:cNvCxnSpPr/>
          <p:nvPr/>
        </p:nvCxnSpPr>
        <p:spPr>
          <a:xfrm>
            <a:off x="824948" y="879614"/>
            <a:ext cx="754380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1" name="Footer Placeholder 4"/>
          <p:cNvSpPr>
            <a:spLocks noGrp="1"/>
          </p:cNvSpPr>
          <p:nvPr>
            <p:ph type="ftr" sz="quarter" idx="11"/>
          </p:nvPr>
        </p:nvSpPr>
        <p:spPr>
          <a:xfrm>
            <a:off x="268358" y="4844840"/>
            <a:ext cx="6103447" cy="273844"/>
          </a:xfrm>
        </p:spPr>
        <p:txBody>
          <a:bodyPr/>
          <a:lstStyle/>
          <a:p>
            <a:r>
              <a:rPr lang="en-US" dirty="0" smtClean="0"/>
              <a:t>Center for Social Medicine and Humanities, </a:t>
            </a:r>
            <a:r>
              <a:rPr lang="en-US" dirty="0" err="1" smtClean="0"/>
              <a:t>Semel</a:t>
            </a:r>
            <a:r>
              <a:rPr lang="en-US" dirty="0" smtClean="0"/>
              <a:t> Institute, University of California, Los Angeles</a:t>
            </a:r>
            <a:endParaRPr lang="en-US" dirty="0"/>
          </a:p>
        </p:txBody>
      </p:sp>
      <p:sp>
        <p:nvSpPr>
          <p:cNvPr id="14" name="Content Placeholder 2"/>
          <p:cNvSpPr>
            <a:spLocks noGrp="1"/>
          </p:cNvSpPr>
          <p:nvPr>
            <p:ph idx="13"/>
          </p:nvPr>
        </p:nvSpPr>
        <p:spPr>
          <a:xfrm>
            <a:off x="4628432" y="941732"/>
            <a:ext cx="3740316" cy="37420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77910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5" name="Rectangle 4"/>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DCB2CABB-5D3A-4CD8-94AA-404DEE745C6D}" type="slidenum">
              <a:rPr lang="en-US" smtClean="0"/>
              <a:t>‹#›</a:t>
            </a:fld>
            <a:endParaRPr lang="en-US"/>
          </a:p>
        </p:txBody>
      </p:sp>
      <p:sp>
        <p:nvSpPr>
          <p:cNvPr id="10" name="Title 1"/>
          <p:cNvSpPr>
            <a:spLocks noGrp="1"/>
          </p:cNvSpPr>
          <p:nvPr>
            <p:ph type="title"/>
          </p:nvPr>
        </p:nvSpPr>
        <p:spPr>
          <a:xfrm>
            <a:off x="822960" y="81998"/>
            <a:ext cx="7543800" cy="790162"/>
          </a:xfrm>
        </p:spPr>
        <p:txBody>
          <a:bodyPr/>
          <a:lstStyle/>
          <a:p>
            <a:r>
              <a:rPr lang="en-US" smtClean="0"/>
              <a:t>Click to edit Master title style</a:t>
            </a:r>
            <a:endParaRPr lang="en-US" dirty="0"/>
          </a:p>
        </p:txBody>
      </p:sp>
      <p:sp>
        <p:nvSpPr>
          <p:cNvPr id="12" name="Content Placeholder 2"/>
          <p:cNvSpPr>
            <a:spLocks noGrp="1"/>
          </p:cNvSpPr>
          <p:nvPr>
            <p:ph idx="1"/>
          </p:nvPr>
        </p:nvSpPr>
        <p:spPr>
          <a:xfrm>
            <a:off x="830505" y="1483415"/>
            <a:ext cx="3740316" cy="3197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8" name="Straight Connector 17"/>
          <p:cNvCxnSpPr/>
          <p:nvPr/>
        </p:nvCxnSpPr>
        <p:spPr>
          <a:xfrm>
            <a:off x="824948" y="879614"/>
            <a:ext cx="754380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1" name="Footer Placeholder 4"/>
          <p:cNvSpPr>
            <a:spLocks noGrp="1"/>
          </p:cNvSpPr>
          <p:nvPr>
            <p:ph type="ftr" sz="quarter" idx="11"/>
          </p:nvPr>
        </p:nvSpPr>
        <p:spPr>
          <a:xfrm>
            <a:off x="268358" y="4844840"/>
            <a:ext cx="6103447" cy="273844"/>
          </a:xfrm>
        </p:spPr>
        <p:txBody>
          <a:bodyPr/>
          <a:lstStyle/>
          <a:p>
            <a:r>
              <a:rPr lang="en-US" dirty="0" smtClean="0"/>
              <a:t>Center for Social Medicine and Humanities, </a:t>
            </a:r>
            <a:r>
              <a:rPr lang="en-US" dirty="0" err="1" smtClean="0"/>
              <a:t>Semel</a:t>
            </a:r>
            <a:r>
              <a:rPr lang="en-US" dirty="0" smtClean="0"/>
              <a:t> Institute, University of California, Los Angeles</a:t>
            </a:r>
            <a:endParaRPr lang="en-US" dirty="0"/>
          </a:p>
        </p:txBody>
      </p:sp>
      <p:sp>
        <p:nvSpPr>
          <p:cNvPr id="13" name="Text Placeholder 2"/>
          <p:cNvSpPr>
            <a:spLocks noGrp="1"/>
          </p:cNvSpPr>
          <p:nvPr>
            <p:ph type="body" idx="14"/>
          </p:nvPr>
        </p:nvSpPr>
        <p:spPr>
          <a:xfrm>
            <a:off x="834887" y="937278"/>
            <a:ext cx="3735934" cy="55359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2"/>
          <p:cNvSpPr>
            <a:spLocks noGrp="1"/>
          </p:cNvSpPr>
          <p:nvPr>
            <p:ph idx="15"/>
          </p:nvPr>
        </p:nvSpPr>
        <p:spPr>
          <a:xfrm>
            <a:off x="4628432" y="1485900"/>
            <a:ext cx="3740316" cy="3197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2"/>
          <p:cNvSpPr>
            <a:spLocks noGrp="1"/>
          </p:cNvSpPr>
          <p:nvPr>
            <p:ph type="body" idx="16"/>
          </p:nvPr>
        </p:nvSpPr>
        <p:spPr>
          <a:xfrm>
            <a:off x="4632814" y="939763"/>
            <a:ext cx="3735934" cy="55359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6415649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5" name="Rectangle 4"/>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DCB2CABB-5D3A-4CD8-94AA-404DEE745C6D}" type="slidenum">
              <a:rPr lang="en-US" smtClean="0"/>
              <a:t>‹#›</a:t>
            </a:fld>
            <a:endParaRPr lang="en-US"/>
          </a:p>
        </p:txBody>
      </p:sp>
      <p:sp>
        <p:nvSpPr>
          <p:cNvPr id="10" name="Title 1"/>
          <p:cNvSpPr>
            <a:spLocks noGrp="1"/>
          </p:cNvSpPr>
          <p:nvPr>
            <p:ph type="title"/>
          </p:nvPr>
        </p:nvSpPr>
        <p:spPr>
          <a:xfrm>
            <a:off x="822960" y="81998"/>
            <a:ext cx="7543800" cy="790162"/>
          </a:xfrm>
        </p:spPr>
        <p:txBody>
          <a:bodyPr/>
          <a:lstStyle/>
          <a:p>
            <a:r>
              <a:rPr lang="en-US" smtClean="0"/>
              <a:t>Click to edit Master title style</a:t>
            </a:r>
            <a:endParaRPr lang="en-US" dirty="0"/>
          </a:p>
        </p:txBody>
      </p:sp>
      <p:cxnSp>
        <p:nvCxnSpPr>
          <p:cNvPr id="18" name="Straight Connector 17"/>
          <p:cNvCxnSpPr/>
          <p:nvPr/>
        </p:nvCxnSpPr>
        <p:spPr>
          <a:xfrm>
            <a:off x="824948" y="879614"/>
            <a:ext cx="754380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1" name="Footer Placeholder 4"/>
          <p:cNvSpPr>
            <a:spLocks noGrp="1"/>
          </p:cNvSpPr>
          <p:nvPr>
            <p:ph type="ftr" sz="quarter" idx="11"/>
          </p:nvPr>
        </p:nvSpPr>
        <p:spPr>
          <a:xfrm>
            <a:off x="268358" y="4844840"/>
            <a:ext cx="6103447" cy="273844"/>
          </a:xfrm>
        </p:spPr>
        <p:txBody>
          <a:bodyPr/>
          <a:lstStyle/>
          <a:p>
            <a:r>
              <a:rPr lang="en-US" smtClean="0"/>
              <a:t>Center for Social Medicine and Humanities, Semel Institute, University of California, Los Angeles</a:t>
            </a:r>
            <a:endParaRPr lang="en-US"/>
          </a:p>
        </p:txBody>
      </p:sp>
    </p:spTree>
    <p:extLst>
      <p:ext uri="{BB962C8B-B14F-4D97-AF65-F5344CB8AC3E}">
        <p14:creationId xmlns:p14="http://schemas.microsoft.com/office/powerpoint/2010/main" val="19591851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600450" y="4844840"/>
            <a:ext cx="3486150" cy="273844"/>
          </a:xfrm>
        </p:spPr>
        <p:txBody>
          <a:bodyPr/>
          <a:lstStyle>
            <a:lvl1pPr algn="l">
              <a:defRPr>
                <a:solidFill>
                  <a:schemeClr val="tx2"/>
                </a:solidFill>
              </a:defRPr>
            </a:lvl1pPr>
          </a:lstStyle>
          <a:p>
            <a:r>
              <a:rPr lang="en-US" smtClean="0"/>
              <a:t>Center for Social Medicine and Humanities, Semel Institute, University of California, Los Angeles</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CB2CABB-5D3A-4CD8-94AA-404DEE745C6D}" type="slidenum">
              <a:rPr lang="en-US" smtClean="0"/>
              <a:t>‹#›</a:t>
            </a:fld>
            <a:endParaRPr lang="en-US"/>
          </a:p>
        </p:txBody>
      </p:sp>
    </p:spTree>
    <p:extLst>
      <p:ext uri="{BB962C8B-B14F-4D97-AF65-F5344CB8AC3E}">
        <p14:creationId xmlns:p14="http://schemas.microsoft.com/office/powerpoint/2010/main" val="2993948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 y="0"/>
            <a:ext cx="9143989" cy="3686307"/>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Center for Social Medicine and Humanities, </a:t>
            </a:r>
            <a:r>
              <a:rPr lang="en-US" dirty="0" err="1" smtClean="0"/>
              <a:t>Semel</a:t>
            </a:r>
            <a:r>
              <a:rPr lang="en-US" dirty="0" smtClean="0"/>
              <a:t> Institute, University of California, Los Angeles</a:t>
            </a:r>
            <a:endParaRPr lang="en-US" dirty="0"/>
          </a:p>
        </p:txBody>
      </p:sp>
      <p:sp>
        <p:nvSpPr>
          <p:cNvPr id="7" name="Slide Number Placeholder 6"/>
          <p:cNvSpPr>
            <a:spLocks noGrp="1"/>
          </p:cNvSpPr>
          <p:nvPr>
            <p:ph type="sldNum" sz="quarter" idx="12"/>
          </p:nvPr>
        </p:nvSpPr>
        <p:spPr/>
        <p:txBody>
          <a:bodyPr/>
          <a:lstStyle/>
          <a:p>
            <a:fld id="{DCB2CABB-5D3A-4CD8-94AA-404DEE745C6D}" type="slidenum">
              <a:rPr lang="en-US" smtClean="0"/>
              <a:t>‹#›</a:t>
            </a:fld>
            <a:endParaRPr lang="en-US"/>
          </a:p>
        </p:txBody>
      </p:sp>
    </p:spTree>
    <p:extLst>
      <p:ext uri="{BB962C8B-B14F-4D97-AF65-F5344CB8AC3E}">
        <p14:creationId xmlns:p14="http://schemas.microsoft.com/office/powerpoint/2010/main" val="1349156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and Vertical Text">
    <p:spTree>
      <p:nvGrpSpPr>
        <p:cNvPr id="1" name=""/>
        <p:cNvGrpSpPr/>
        <p:nvPr/>
      </p:nvGrpSpPr>
      <p:grpSpPr>
        <a:xfrm>
          <a:off x="0" y="0"/>
          <a:ext cx="0" cy="0"/>
          <a:chOff x="0" y="0"/>
          <a:chExt cx="0" cy="0"/>
        </a:xfrm>
      </p:grpSpPr>
      <p:sp>
        <p:nvSpPr>
          <p:cNvPr id="5" name="Rectangle 4"/>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DCB2CABB-5D3A-4CD8-94AA-404DEE745C6D}" type="slidenum">
              <a:rPr lang="en-US" smtClean="0"/>
              <a:t>‹#›</a:t>
            </a:fld>
            <a:endParaRPr lang="en-US"/>
          </a:p>
        </p:txBody>
      </p:sp>
      <p:sp>
        <p:nvSpPr>
          <p:cNvPr id="10" name="Title 1"/>
          <p:cNvSpPr>
            <a:spLocks noGrp="1"/>
          </p:cNvSpPr>
          <p:nvPr>
            <p:ph type="title"/>
          </p:nvPr>
        </p:nvSpPr>
        <p:spPr>
          <a:xfrm>
            <a:off x="822960" y="81998"/>
            <a:ext cx="7543800" cy="790162"/>
          </a:xfrm>
        </p:spPr>
        <p:txBody>
          <a:bodyPr/>
          <a:lstStyle/>
          <a:p>
            <a:r>
              <a:rPr lang="en-US" smtClean="0"/>
              <a:t>Click to edit Master title style</a:t>
            </a:r>
            <a:endParaRPr lang="en-US" dirty="0"/>
          </a:p>
        </p:txBody>
      </p:sp>
      <p:cxnSp>
        <p:nvCxnSpPr>
          <p:cNvPr id="18" name="Straight Connector 17"/>
          <p:cNvCxnSpPr/>
          <p:nvPr/>
        </p:nvCxnSpPr>
        <p:spPr>
          <a:xfrm>
            <a:off x="824948" y="879614"/>
            <a:ext cx="754380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1" name="Footer Placeholder 4"/>
          <p:cNvSpPr>
            <a:spLocks noGrp="1"/>
          </p:cNvSpPr>
          <p:nvPr>
            <p:ph type="ftr" sz="quarter" idx="11"/>
          </p:nvPr>
        </p:nvSpPr>
        <p:spPr>
          <a:xfrm>
            <a:off x="268358" y="4844840"/>
            <a:ext cx="6103447" cy="273844"/>
          </a:xfrm>
        </p:spPr>
        <p:txBody>
          <a:bodyPr/>
          <a:lstStyle/>
          <a:p>
            <a:r>
              <a:rPr lang="en-US" dirty="0" smtClean="0"/>
              <a:t>Center for Social Medicine and Humanities, </a:t>
            </a:r>
            <a:r>
              <a:rPr lang="en-US" dirty="0" err="1" smtClean="0"/>
              <a:t>Semel</a:t>
            </a:r>
            <a:r>
              <a:rPr lang="en-US" dirty="0" smtClean="0"/>
              <a:t> Institute, University of California, Los Angeles</a:t>
            </a:r>
            <a:endParaRPr lang="en-US" dirty="0"/>
          </a:p>
        </p:txBody>
      </p:sp>
      <p:sp>
        <p:nvSpPr>
          <p:cNvPr id="14" name="Vertical Text Placeholder 2"/>
          <p:cNvSpPr>
            <a:spLocks noGrp="1"/>
          </p:cNvSpPr>
          <p:nvPr>
            <p:ph type="body" orient="vert" idx="13"/>
          </p:nvPr>
        </p:nvSpPr>
        <p:spPr>
          <a:xfrm>
            <a:off x="822960" y="939248"/>
            <a:ext cx="7543800" cy="3742083"/>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83751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78297" y="4844840"/>
            <a:ext cx="6103447" cy="273844"/>
          </a:xfrm>
          <a:prstGeom prst="rect">
            <a:avLst/>
          </a:prstGeom>
        </p:spPr>
        <p:txBody>
          <a:bodyPr vert="horz" lIns="91440" tIns="45720" rIns="91440" bIns="45720" rtlCol="0" anchor="ctr"/>
          <a:lstStyle>
            <a:lvl1pPr algn="l">
              <a:defRPr sz="900" cap="all" baseline="0">
                <a:solidFill>
                  <a:srgbClr val="FFFFFF"/>
                </a:solidFill>
              </a:defRPr>
            </a:lvl1pPr>
          </a:lstStyle>
          <a:p>
            <a:r>
              <a:rPr lang="en-US" dirty="0" smtClean="0"/>
              <a:t>Center for Social Medicine and Humanities, </a:t>
            </a:r>
            <a:r>
              <a:rPr lang="en-US" dirty="0" err="1" smtClean="0"/>
              <a:t>Semel</a:t>
            </a:r>
            <a:r>
              <a:rPr lang="en-US" dirty="0" smtClean="0"/>
              <a:t> Institute, University of California, Los Angeles</a:t>
            </a:r>
            <a:endParaRPr lang="en-US" dirty="0"/>
          </a:p>
        </p:txBody>
      </p:sp>
      <p:sp>
        <p:nvSpPr>
          <p:cNvPr id="6" name="Slide Number Placeholder 5"/>
          <p:cNvSpPr>
            <a:spLocks noGrp="1"/>
          </p:cNvSpPr>
          <p:nvPr>
            <p:ph type="sldNum" sz="quarter" idx="4"/>
          </p:nvPr>
        </p:nvSpPr>
        <p:spPr>
          <a:xfrm>
            <a:off x="7922295" y="4844840"/>
            <a:ext cx="984019" cy="273844"/>
          </a:xfrm>
          <a:prstGeom prst="rect">
            <a:avLst/>
          </a:prstGeom>
        </p:spPr>
        <p:txBody>
          <a:bodyPr vert="horz" lIns="91440" tIns="45720" rIns="91440" bIns="45720" rtlCol="0" anchor="ctr"/>
          <a:lstStyle>
            <a:lvl1pPr algn="r">
              <a:defRPr sz="1050">
                <a:solidFill>
                  <a:srgbClr val="FFFFFF"/>
                </a:solidFill>
              </a:defRPr>
            </a:lvl1pPr>
          </a:lstStyle>
          <a:p>
            <a:fld id="{DCB2CABB-5D3A-4CD8-94AA-404DEE745C6D}" type="slidenum">
              <a:rPr lang="en-US" smtClean="0"/>
              <a:t>‹#›</a:t>
            </a:fld>
            <a:endParaRPr lang="en-US"/>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40970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iming>
    <p:tnLst>
      <p:par>
        <p:cTn id="1" dur="indefinite" restart="never" nodeType="tmRoot"/>
      </p:par>
    </p:tnLst>
  </p:timing>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Assisted Outpatient Treatment in Los Angeles County: Implications for Involuntary Outpatient Services Nationally</a:t>
            </a:r>
            <a:endParaRPr lang="en-US" sz="4800" dirty="0"/>
          </a:p>
        </p:txBody>
      </p:sp>
      <p:sp>
        <p:nvSpPr>
          <p:cNvPr id="3" name="Subtitle 2"/>
          <p:cNvSpPr>
            <a:spLocks noGrp="1"/>
          </p:cNvSpPr>
          <p:nvPr>
            <p:ph type="subTitle" idx="1"/>
          </p:nvPr>
        </p:nvSpPr>
        <p:spPr>
          <a:xfrm>
            <a:off x="825038" y="3341714"/>
            <a:ext cx="7543800" cy="1349555"/>
          </a:xfrm>
        </p:spPr>
        <p:txBody>
          <a:bodyPr>
            <a:normAutofit fontScale="62500" lnSpcReduction="20000"/>
          </a:bodyPr>
          <a:lstStyle/>
          <a:p>
            <a:r>
              <a:rPr lang="en-US" dirty="0" smtClean="0"/>
              <a:t>24</a:t>
            </a:r>
            <a:r>
              <a:rPr lang="en-US" baseline="30000" dirty="0" smtClean="0"/>
              <a:t>th</a:t>
            </a:r>
            <a:r>
              <a:rPr lang="en-US" dirty="0" smtClean="0"/>
              <a:t> NIMH Mental Health Services Research Conference</a:t>
            </a:r>
          </a:p>
          <a:p>
            <a:r>
              <a:rPr lang="en-US" dirty="0" smtClean="0"/>
              <a:t>Chair: Erin Kelly, Ph.D.</a:t>
            </a:r>
          </a:p>
          <a:p>
            <a:r>
              <a:rPr lang="en-US" dirty="0" smtClean="0"/>
              <a:t>Presenters: Sarah Starks, Ph.D. and Ryan </a:t>
            </a:r>
            <a:r>
              <a:rPr lang="en-US" dirty="0" err="1" smtClean="0"/>
              <a:t>dougherty</a:t>
            </a:r>
            <a:r>
              <a:rPr lang="en-US" dirty="0" smtClean="0"/>
              <a:t>, MSW</a:t>
            </a:r>
          </a:p>
          <a:p>
            <a:r>
              <a:rPr lang="en-US" dirty="0" smtClean="0"/>
              <a:t>August 1, 2018</a:t>
            </a:r>
            <a:endParaRPr lang="en-US" dirty="0"/>
          </a:p>
        </p:txBody>
      </p:sp>
      <p:sp>
        <p:nvSpPr>
          <p:cNvPr id="4" name="Footer Placeholder 3"/>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5" name="Slide Number Placeholder 4"/>
          <p:cNvSpPr>
            <a:spLocks noGrp="1"/>
          </p:cNvSpPr>
          <p:nvPr>
            <p:ph type="sldNum" sz="quarter" idx="12"/>
          </p:nvPr>
        </p:nvSpPr>
        <p:spPr/>
        <p:txBody>
          <a:bodyPr/>
          <a:lstStyle/>
          <a:p>
            <a:fld id="{DCB2CABB-5D3A-4CD8-94AA-404DEE745C6D}" type="slidenum">
              <a:rPr lang="en-US" smtClean="0"/>
              <a:t>1</a:t>
            </a:fld>
            <a:endParaRPr lang="en-US"/>
          </a:p>
        </p:txBody>
      </p:sp>
    </p:spTree>
    <p:extLst>
      <p:ext uri="{BB962C8B-B14F-4D97-AF65-F5344CB8AC3E}">
        <p14:creationId xmlns:p14="http://schemas.microsoft.com/office/powerpoint/2010/main" val="505947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Limits to evidence	</a:t>
            </a:r>
            <a:endParaRPr lang="en-US" dirty="0"/>
          </a:p>
        </p:txBody>
      </p:sp>
      <p:sp>
        <p:nvSpPr>
          <p:cNvPr id="3" name="Content Placeholder 2"/>
          <p:cNvSpPr>
            <a:spLocks noGrp="1"/>
          </p:cNvSpPr>
          <p:nvPr>
            <p:ph idx="1"/>
          </p:nvPr>
        </p:nvSpPr>
        <p:spPr>
          <a:xfrm>
            <a:off x="822960" y="939248"/>
            <a:ext cx="7973170" cy="3742083"/>
          </a:xfrm>
        </p:spPr>
        <p:txBody>
          <a:bodyPr>
            <a:noAutofit/>
          </a:bodyPr>
          <a:lstStyle/>
          <a:p>
            <a:r>
              <a:rPr lang="en-US" sz="1800" dirty="0"/>
              <a:t>Most research studies focus on individuals transitioning out of inpatient or jail settings</a:t>
            </a:r>
          </a:p>
          <a:p>
            <a:r>
              <a:rPr lang="en-US" sz="1800" dirty="0"/>
              <a:t>Evidence isn’t clear that coercion was the critical ingredient &gt; having more resources</a:t>
            </a:r>
          </a:p>
          <a:p>
            <a:r>
              <a:rPr lang="en-US" sz="1800" dirty="0"/>
              <a:t>Can divert resources from voluntary treatment (in NYC there was evidence of reduced resources for first 3 years then stabilization)</a:t>
            </a:r>
          </a:p>
          <a:p>
            <a:r>
              <a:rPr lang="en-US" sz="1800" dirty="0"/>
              <a:t>Methodological concerns: </a:t>
            </a:r>
          </a:p>
          <a:p>
            <a:pPr lvl="1"/>
            <a:r>
              <a:rPr lang="en-US" sz="1500" dirty="0"/>
              <a:t>not having a control group (</a:t>
            </a:r>
            <a:r>
              <a:rPr lang="en-US" sz="1500" dirty="0" err="1"/>
              <a:t>Rohland</a:t>
            </a:r>
            <a:r>
              <a:rPr lang="en-US" sz="1500" dirty="0"/>
              <a:t> et al., 2000; </a:t>
            </a:r>
            <a:r>
              <a:rPr lang="en-US" sz="1500" dirty="0" err="1"/>
              <a:t>Munetz</a:t>
            </a:r>
            <a:r>
              <a:rPr lang="en-US" sz="1500" dirty="0"/>
              <a:t> et al., 1996)</a:t>
            </a:r>
          </a:p>
          <a:p>
            <a:pPr lvl="1"/>
            <a:r>
              <a:rPr lang="en-US" sz="1500" dirty="0"/>
              <a:t>retrospective study designs (Gilbert et al., 2010; Van </a:t>
            </a:r>
            <a:r>
              <a:rPr lang="en-US" sz="1500" dirty="0" err="1"/>
              <a:t>Putton</a:t>
            </a:r>
            <a:r>
              <a:rPr lang="en-US" sz="1500" dirty="0"/>
              <a:t>, Santiago, &amp; </a:t>
            </a:r>
            <a:r>
              <a:rPr lang="en-US" sz="1500" dirty="0" err="1"/>
              <a:t>Berren</a:t>
            </a:r>
            <a:r>
              <a:rPr lang="en-US" sz="1500" dirty="0"/>
              <a:t>, 1988; Swartz et al., 2010)</a:t>
            </a:r>
          </a:p>
          <a:p>
            <a:pPr lvl="1"/>
            <a:r>
              <a:rPr lang="en-US" sz="1500" dirty="0"/>
              <a:t>non-random assignment into AOT (</a:t>
            </a:r>
            <a:r>
              <a:rPr lang="en-US" sz="1500" dirty="0" err="1"/>
              <a:t>Hiday</a:t>
            </a:r>
            <a:r>
              <a:rPr lang="en-US" sz="1500" dirty="0"/>
              <a:t> et al., 2002; Swanson et al., 2000; Swartz et al., 2010)</a:t>
            </a:r>
          </a:p>
          <a:p>
            <a:pPr lvl="1"/>
            <a:r>
              <a:rPr lang="en-US" sz="1500" dirty="0"/>
              <a:t>non-random extension of AOT orders (Swanson et al., 2003; Swartz et al., 1999)</a:t>
            </a:r>
          </a:p>
          <a:p>
            <a:pPr lvl="1"/>
            <a:r>
              <a:rPr lang="en-US" sz="1500" dirty="0"/>
              <a:t>exclusion of persons with a history of violence  (Steadman et al., 2001 ).  </a:t>
            </a:r>
          </a:p>
        </p:txBody>
      </p:sp>
      <p:sp>
        <p:nvSpPr>
          <p:cNvPr id="4" name="Footer Placeholder 3"/>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5" name="Slide Number Placeholder 4"/>
          <p:cNvSpPr>
            <a:spLocks noGrp="1"/>
          </p:cNvSpPr>
          <p:nvPr>
            <p:ph type="sldNum" sz="quarter" idx="12"/>
          </p:nvPr>
        </p:nvSpPr>
        <p:spPr/>
        <p:txBody>
          <a:bodyPr/>
          <a:lstStyle/>
          <a:p>
            <a:fld id="{DCB2CABB-5D3A-4CD8-94AA-404DEE745C6D}" type="slidenum">
              <a:rPr lang="en-US" smtClean="0"/>
              <a:t>10</a:t>
            </a:fld>
            <a:endParaRPr lang="en-US"/>
          </a:p>
        </p:txBody>
      </p:sp>
    </p:spTree>
    <p:extLst>
      <p:ext uri="{BB962C8B-B14F-4D97-AF65-F5344CB8AC3E}">
        <p14:creationId xmlns:p14="http://schemas.microsoft.com/office/powerpoint/2010/main" val="4173963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Background</a:t>
            </a:r>
            <a:endParaRPr lang="en-US" dirty="0"/>
          </a:p>
        </p:txBody>
      </p:sp>
      <p:sp>
        <p:nvSpPr>
          <p:cNvPr id="3" name="Content Placeholder 2"/>
          <p:cNvSpPr>
            <a:spLocks noGrp="1"/>
          </p:cNvSpPr>
          <p:nvPr>
            <p:ph idx="1"/>
          </p:nvPr>
        </p:nvSpPr>
        <p:spPr>
          <a:xfrm>
            <a:off x="822961" y="939248"/>
            <a:ext cx="4122527" cy="3742083"/>
          </a:xfrm>
        </p:spPr>
        <p:txBody>
          <a:bodyPr/>
          <a:lstStyle/>
          <a:p>
            <a:r>
              <a:rPr lang="en-US" sz="1800" dirty="0"/>
              <a:t>AOT in California</a:t>
            </a:r>
          </a:p>
          <a:p>
            <a:pPr lvl="1"/>
            <a:r>
              <a:rPr lang="en-US" sz="1500" dirty="0"/>
              <a:t>58 Counties in California</a:t>
            </a:r>
          </a:p>
          <a:p>
            <a:pPr lvl="1"/>
            <a:r>
              <a:rPr lang="en-US" sz="1500" dirty="0"/>
              <a:t>AOT adopted in &lt;1/3 of counties: Alameda, Contra Costa, Kern, Los Angeles, Mendocino, Nevada, Orange, Placer, Santa Barbara, San Diego, San Francisco, San Luis Obispo, San Mateo, Stanislaus, Ventura, Yolo</a:t>
            </a:r>
          </a:p>
          <a:p>
            <a:pPr lvl="1"/>
            <a:endParaRPr lang="en-US" dirty="0"/>
          </a:p>
        </p:txBody>
      </p:sp>
      <p:pic>
        <p:nvPicPr>
          <p:cNvPr id="2050" name="Picture 2" descr="CA-county_map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3951" y="577849"/>
            <a:ext cx="3498230" cy="404964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5" name="Slide Number Placeholder 4"/>
          <p:cNvSpPr>
            <a:spLocks noGrp="1"/>
          </p:cNvSpPr>
          <p:nvPr>
            <p:ph type="sldNum" sz="quarter" idx="12"/>
          </p:nvPr>
        </p:nvSpPr>
        <p:spPr/>
        <p:txBody>
          <a:bodyPr/>
          <a:lstStyle/>
          <a:p>
            <a:fld id="{DCB2CABB-5D3A-4CD8-94AA-404DEE745C6D}" type="slidenum">
              <a:rPr lang="en-US" smtClean="0"/>
              <a:t>11</a:t>
            </a:fld>
            <a:endParaRPr lang="en-US"/>
          </a:p>
        </p:txBody>
      </p:sp>
    </p:spTree>
    <p:extLst>
      <p:ext uri="{BB962C8B-B14F-4D97-AF65-F5344CB8AC3E}">
        <p14:creationId xmlns:p14="http://schemas.microsoft.com/office/powerpoint/2010/main" val="2434294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AOT in Los Angeles</a:t>
            </a:r>
            <a:endParaRPr lang="en-US" dirty="0"/>
          </a:p>
        </p:txBody>
      </p:sp>
      <p:sp>
        <p:nvSpPr>
          <p:cNvPr id="3" name="Content Placeholder 2"/>
          <p:cNvSpPr>
            <a:spLocks noGrp="1"/>
          </p:cNvSpPr>
          <p:nvPr>
            <p:ph idx="1"/>
          </p:nvPr>
        </p:nvSpPr>
        <p:spPr/>
        <p:txBody>
          <a:bodyPr/>
          <a:lstStyle/>
          <a:p>
            <a:r>
              <a:rPr lang="en-US" sz="2100" dirty="0"/>
              <a:t>Community gateway model primarily – some jail/hospital transition</a:t>
            </a:r>
          </a:p>
          <a:p>
            <a:pPr lvl="1"/>
            <a:r>
              <a:rPr lang="en-US" dirty="0"/>
              <a:t>30 days of outreach and engagement services are required by state law before a court order can be obtained – and voluntary agreement to services is preferred and most common</a:t>
            </a:r>
          </a:p>
          <a:p>
            <a:r>
              <a:rPr lang="en-US" sz="2100" dirty="0"/>
              <a:t>Involuntary treatment is by civil court-order or settlement agreement – but no consequences if court order is not followed</a:t>
            </a:r>
          </a:p>
          <a:p>
            <a:r>
              <a:rPr lang="en-US" sz="2100" dirty="0"/>
              <a:t>Even though law was passed in 2002 – LA County Board of Supervisors approved in 2014 and AOT was implemented in May 15th, 2015. </a:t>
            </a:r>
          </a:p>
          <a:p>
            <a:r>
              <a:rPr lang="en-US" sz="2100" dirty="0"/>
              <a:t>UCLA evaluation began in October 2016</a:t>
            </a:r>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5" name="Slide Number Placeholder 4"/>
          <p:cNvSpPr>
            <a:spLocks noGrp="1"/>
          </p:cNvSpPr>
          <p:nvPr>
            <p:ph type="sldNum" sz="quarter" idx="12"/>
          </p:nvPr>
        </p:nvSpPr>
        <p:spPr/>
        <p:txBody>
          <a:bodyPr/>
          <a:lstStyle/>
          <a:p>
            <a:fld id="{DCB2CABB-5D3A-4CD8-94AA-404DEE745C6D}" type="slidenum">
              <a:rPr lang="en-US" smtClean="0"/>
              <a:t>12</a:t>
            </a:fld>
            <a:endParaRPr lang="en-US"/>
          </a:p>
        </p:txBody>
      </p:sp>
    </p:spTree>
    <p:extLst>
      <p:ext uri="{BB962C8B-B14F-4D97-AF65-F5344CB8AC3E}">
        <p14:creationId xmlns:p14="http://schemas.microsoft.com/office/powerpoint/2010/main" val="2037659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Los Angeles AOT Program</a:t>
            </a:r>
            <a:endParaRPr lang="en-US" dirty="0"/>
          </a:p>
        </p:txBody>
      </p:sp>
      <p:sp>
        <p:nvSpPr>
          <p:cNvPr id="3" name="Content Placeholder 2"/>
          <p:cNvSpPr>
            <a:spLocks noGrp="1"/>
          </p:cNvSpPr>
          <p:nvPr>
            <p:ph idx="1"/>
          </p:nvPr>
        </p:nvSpPr>
        <p:spPr/>
        <p:txBody>
          <a:bodyPr>
            <a:normAutofit fontScale="92500"/>
          </a:bodyPr>
          <a:lstStyle/>
          <a:p>
            <a:r>
              <a:rPr lang="en-US" sz="1800" dirty="0" smtClean="0"/>
              <a:t>15 person Outreach and Engagement Team </a:t>
            </a:r>
          </a:p>
          <a:p>
            <a:r>
              <a:rPr lang="en-US" sz="1800" dirty="0" smtClean="0"/>
              <a:t>Length </a:t>
            </a:r>
            <a:r>
              <a:rPr lang="en-US" sz="1800" dirty="0"/>
              <a:t>of outreach and engagement: M = 53.16 days, SD = 63.12 for those referred to treatment; M = 116.33 days, SD = 115.88 for those not referred to treatment</a:t>
            </a:r>
          </a:p>
          <a:p>
            <a:r>
              <a:rPr lang="en-US" sz="1800" dirty="0"/>
              <a:t>23 agencies providing services – 20 slots per provider approximately</a:t>
            </a:r>
          </a:p>
          <a:p>
            <a:pPr lvl="1"/>
            <a:r>
              <a:rPr lang="en-US" sz="1500" dirty="0"/>
              <a:t>17 Full Service Partnership providers  </a:t>
            </a:r>
          </a:p>
          <a:p>
            <a:pPr lvl="1"/>
            <a:r>
              <a:rPr lang="en-US" sz="1500" dirty="0"/>
              <a:t>4 Enriched Residential Service providers</a:t>
            </a:r>
          </a:p>
          <a:p>
            <a:r>
              <a:rPr lang="en-US" sz="1800" dirty="0"/>
              <a:t>“Warm handoff” process to transition from outreach and engagement to enrollment</a:t>
            </a:r>
          </a:p>
          <a:p>
            <a:r>
              <a:rPr lang="en-US" sz="1800" dirty="0"/>
              <a:t>Providers complete monthly assessments of programmatic and clinical status. </a:t>
            </a:r>
          </a:p>
          <a:p>
            <a:r>
              <a:rPr lang="en-US" sz="1800" dirty="0"/>
              <a:t>Quarterly meetings with Department of Mental Health</a:t>
            </a:r>
          </a:p>
          <a:p>
            <a:r>
              <a:rPr lang="en-US" sz="1800" dirty="0"/>
              <a:t>Program and claims data provided to evaluation on a quarterly basis</a:t>
            </a:r>
          </a:p>
        </p:txBody>
      </p:sp>
      <p:sp>
        <p:nvSpPr>
          <p:cNvPr id="4" name="Footer Placeholder 3"/>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5" name="Slide Number Placeholder 4"/>
          <p:cNvSpPr>
            <a:spLocks noGrp="1"/>
          </p:cNvSpPr>
          <p:nvPr>
            <p:ph type="sldNum" sz="quarter" idx="12"/>
          </p:nvPr>
        </p:nvSpPr>
        <p:spPr/>
        <p:txBody>
          <a:bodyPr/>
          <a:lstStyle/>
          <a:p>
            <a:fld id="{DCB2CABB-5D3A-4CD8-94AA-404DEE745C6D}" type="slidenum">
              <a:rPr lang="en-US" smtClean="0"/>
              <a:t>13</a:t>
            </a:fld>
            <a:endParaRPr lang="en-US"/>
          </a:p>
        </p:txBody>
      </p:sp>
    </p:spTree>
    <p:extLst>
      <p:ext uri="{BB962C8B-B14F-4D97-AF65-F5344CB8AC3E}">
        <p14:creationId xmlns:p14="http://schemas.microsoft.com/office/powerpoint/2010/main" val="4091942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11815"/>
            <a:ext cx="7543800" cy="790162"/>
          </a:xfrm>
        </p:spPr>
        <p:txBody>
          <a:bodyPr>
            <a:noAutofit/>
          </a:bodyPr>
          <a:lstStyle/>
          <a:p>
            <a:r>
              <a:rPr lang="en-US" sz="3200" dirty="0" smtClean="0"/>
              <a:t>AOT Referral Process </a:t>
            </a:r>
            <a:br>
              <a:rPr lang="en-US" sz="3200" dirty="0" smtClean="0"/>
            </a:br>
            <a:r>
              <a:rPr lang="en-US" sz="3200" dirty="0" smtClean="0"/>
              <a:t>May 15, 2015 – January 10, 2018</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4629642"/>
              </p:ext>
            </p:extLst>
          </p:nvPr>
        </p:nvGraphicFramePr>
        <p:xfrm>
          <a:off x="0" y="939404"/>
          <a:ext cx="9144000" cy="3742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6415451" y="1020409"/>
            <a:ext cx="1712563" cy="616058"/>
          </a:xfrm>
          <a:prstGeom prst="ellipse">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600" dirty="0" smtClean="0"/>
              <a:t>Court Order</a:t>
            </a:r>
            <a:endParaRPr lang="en-US" sz="1600" dirty="0"/>
          </a:p>
        </p:txBody>
      </p:sp>
      <p:cxnSp>
        <p:nvCxnSpPr>
          <p:cNvPr id="18" name="Straight Arrow Connector 17"/>
          <p:cNvCxnSpPr/>
          <p:nvPr/>
        </p:nvCxnSpPr>
        <p:spPr>
          <a:xfrm flipH="1">
            <a:off x="6569765" y="1636467"/>
            <a:ext cx="416734" cy="6892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528687" y="1646817"/>
            <a:ext cx="244099" cy="10598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271732" y="1636467"/>
            <a:ext cx="33999" cy="21404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986499" y="1622760"/>
            <a:ext cx="144711" cy="18319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419860" y="1565929"/>
            <a:ext cx="1252797" cy="12819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5" name="Slide Number Placeholder 4"/>
          <p:cNvSpPr>
            <a:spLocks noGrp="1"/>
          </p:cNvSpPr>
          <p:nvPr>
            <p:ph type="sldNum" sz="quarter" idx="12"/>
          </p:nvPr>
        </p:nvSpPr>
        <p:spPr/>
        <p:txBody>
          <a:bodyPr/>
          <a:lstStyle/>
          <a:p>
            <a:fld id="{DCB2CABB-5D3A-4CD8-94AA-404DEE745C6D}" type="slidenum">
              <a:rPr lang="en-US" smtClean="0"/>
              <a:t>14</a:t>
            </a:fld>
            <a:endParaRPr lang="en-US"/>
          </a:p>
        </p:txBody>
      </p:sp>
    </p:spTree>
    <p:extLst>
      <p:ext uri="{BB962C8B-B14F-4D97-AF65-F5344CB8AC3E}">
        <p14:creationId xmlns:p14="http://schemas.microsoft.com/office/powerpoint/2010/main" val="2097869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CB2CABB-5D3A-4CD8-94AA-404DEE745C6D}" type="slidenum">
              <a:rPr lang="en-US" smtClean="0"/>
              <a:pPr/>
              <a:t>15</a:t>
            </a:fld>
            <a:endParaRPr lang="en-US"/>
          </a:p>
        </p:txBody>
      </p:sp>
      <p:sp>
        <p:nvSpPr>
          <p:cNvPr id="2" name="Title 1"/>
          <p:cNvSpPr>
            <a:spLocks noGrp="1"/>
          </p:cNvSpPr>
          <p:nvPr>
            <p:ph type="title"/>
          </p:nvPr>
        </p:nvSpPr>
        <p:spPr/>
        <p:txBody>
          <a:bodyPr>
            <a:normAutofit/>
          </a:bodyPr>
          <a:lstStyle/>
          <a:p>
            <a:r>
              <a:rPr lang="en-US" sz="4000" dirty="0" smtClean="0"/>
              <a:t>Reasons that criteria were not met</a:t>
            </a:r>
            <a:endParaRPr lang="en-US" sz="4000" dirty="0"/>
          </a:p>
        </p:txBody>
      </p:sp>
      <p:sp>
        <p:nvSpPr>
          <p:cNvPr id="3" name="Content Placeholder 2"/>
          <p:cNvSpPr>
            <a:spLocks noGrp="1"/>
          </p:cNvSpPr>
          <p:nvPr>
            <p:ph idx="1"/>
          </p:nvPr>
        </p:nvSpPr>
        <p:spPr/>
        <p:txBody>
          <a:bodyPr/>
          <a:lstStyle/>
          <a:p>
            <a:r>
              <a:rPr lang="en-US" smtClean="0"/>
              <a:t> </a:t>
            </a:r>
            <a:endParaRPr lang="en-US" dirty="0"/>
          </a:p>
        </p:txBody>
      </p:sp>
      <p:sp>
        <p:nvSpPr>
          <p:cNvPr id="5" name="Footer Placeholder 4"/>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71550970"/>
              </p:ext>
            </p:extLst>
          </p:nvPr>
        </p:nvGraphicFramePr>
        <p:xfrm>
          <a:off x="353505" y="917620"/>
          <a:ext cx="8446417" cy="38713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4278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11815"/>
            <a:ext cx="7543800" cy="790162"/>
          </a:xfrm>
        </p:spPr>
        <p:txBody>
          <a:bodyPr>
            <a:noAutofit/>
          </a:bodyPr>
          <a:lstStyle/>
          <a:p>
            <a:r>
              <a:rPr lang="en-US" sz="3200" dirty="0" smtClean="0"/>
              <a:t>AOT Referral Process </a:t>
            </a:r>
            <a:br>
              <a:rPr lang="en-US" sz="3200" dirty="0" smtClean="0"/>
            </a:br>
            <a:r>
              <a:rPr lang="en-US" sz="3200" dirty="0" smtClean="0"/>
              <a:t>May 15, 2015 – January 10, 2018</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2468187"/>
              </p:ext>
            </p:extLst>
          </p:nvPr>
        </p:nvGraphicFramePr>
        <p:xfrm>
          <a:off x="0" y="939404"/>
          <a:ext cx="9144000" cy="3742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6415451" y="1020409"/>
            <a:ext cx="1712563" cy="616058"/>
          </a:xfrm>
          <a:prstGeom prst="ellipse">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600" dirty="0" smtClean="0"/>
              <a:t>Court Order</a:t>
            </a:r>
            <a:endParaRPr lang="en-US" sz="1600" dirty="0"/>
          </a:p>
        </p:txBody>
      </p:sp>
      <p:cxnSp>
        <p:nvCxnSpPr>
          <p:cNvPr id="18" name="Straight Arrow Connector 17"/>
          <p:cNvCxnSpPr/>
          <p:nvPr/>
        </p:nvCxnSpPr>
        <p:spPr>
          <a:xfrm flipH="1">
            <a:off x="6569765" y="1636467"/>
            <a:ext cx="416734" cy="6892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528687" y="1646817"/>
            <a:ext cx="244099" cy="10598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271732" y="1636467"/>
            <a:ext cx="33999" cy="21404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986499" y="1622760"/>
            <a:ext cx="144711" cy="18319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419860" y="1565929"/>
            <a:ext cx="1252797" cy="12819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5" name="Slide Number Placeholder 4"/>
          <p:cNvSpPr>
            <a:spLocks noGrp="1"/>
          </p:cNvSpPr>
          <p:nvPr>
            <p:ph type="sldNum" sz="quarter" idx="12"/>
          </p:nvPr>
        </p:nvSpPr>
        <p:spPr/>
        <p:txBody>
          <a:bodyPr/>
          <a:lstStyle/>
          <a:p>
            <a:fld id="{DCB2CABB-5D3A-4CD8-94AA-404DEE745C6D}" type="slidenum">
              <a:rPr lang="en-US" smtClean="0"/>
              <a:t>16</a:t>
            </a:fld>
            <a:endParaRPr lang="en-US"/>
          </a:p>
        </p:txBody>
      </p:sp>
    </p:spTree>
    <p:extLst>
      <p:ext uri="{BB962C8B-B14F-4D97-AF65-F5344CB8AC3E}">
        <p14:creationId xmlns:p14="http://schemas.microsoft.com/office/powerpoint/2010/main" val="264219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Reasons for Cases Closed</a:t>
            </a:r>
            <a:endParaRPr lang="en-US" dirty="0"/>
          </a:p>
        </p:txBody>
      </p:sp>
      <p:sp>
        <p:nvSpPr>
          <p:cNvPr id="3" name="Content Placeholder 2"/>
          <p:cNvSpPr>
            <a:spLocks noGrp="1"/>
          </p:cNvSpPr>
          <p:nvPr>
            <p:ph idx="1"/>
          </p:nvPr>
        </p:nvSpPr>
        <p:spPr/>
        <p:txBody>
          <a:bodyPr/>
          <a:lstStyle/>
          <a:p>
            <a:r>
              <a:rPr lang="en-US" smtClean="0"/>
              <a:t> </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767501300"/>
              </p:ext>
            </p:extLst>
          </p:nvPr>
        </p:nvGraphicFramePr>
        <p:xfrm>
          <a:off x="822960" y="946598"/>
          <a:ext cx="7543800" cy="3617955"/>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6" name="Slide Number Placeholder 5"/>
          <p:cNvSpPr>
            <a:spLocks noGrp="1"/>
          </p:cNvSpPr>
          <p:nvPr>
            <p:ph type="sldNum" sz="quarter" idx="12"/>
          </p:nvPr>
        </p:nvSpPr>
        <p:spPr/>
        <p:txBody>
          <a:bodyPr/>
          <a:lstStyle/>
          <a:p>
            <a:fld id="{DCB2CABB-5D3A-4CD8-94AA-404DEE745C6D}" type="slidenum">
              <a:rPr lang="en-US" smtClean="0"/>
              <a:t>17</a:t>
            </a:fld>
            <a:endParaRPr lang="en-US"/>
          </a:p>
        </p:txBody>
      </p:sp>
    </p:spTree>
    <p:extLst>
      <p:ext uri="{BB962C8B-B14F-4D97-AF65-F5344CB8AC3E}">
        <p14:creationId xmlns:p14="http://schemas.microsoft.com/office/powerpoint/2010/main" val="1430752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11815"/>
            <a:ext cx="7543800" cy="790162"/>
          </a:xfrm>
        </p:spPr>
        <p:txBody>
          <a:bodyPr>
            <a:noAutofit/>
          </a:bodyPr>
          <a:lstStyle/>
          <a:p>
            <a:r>
              <a:rPr lang="en-US" sz="3200" dirty="0" smtClean="0"/>
              <a:t>AOT Referral Process </a:t>
            </a:r>
            <a:br>
              <a:rPr lang="en-US" sz="3200" dirty="0" smtClean="0"/>
            </a:br>
            <a:r>
              <a:rPr lang="en-US" sz="3200" dirty="0" smtClean="0"/>
              <a:t>May 15, 2015 – January 10, 2018</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2581401"/>
              </p:ext>
            </p:extLst>
          </p:nvPr>
        </p:nvGraphicFramePr>
        <p:xfrm>
          <a:off x="0" y="939404"/>
          <a:ext cx="9144000" cy="3742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6415451" y="1020409"/>
            <a:ext cx="1712563" cy="616058"/>
          </a:xfrm>
          <a:prstGeom prst="ellipse">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600" dirty="0" smtClean="0"/>
              <a:t>Court Order</a:t>
            </a:r>
            <a:endParaRPr lang="en-US" sz="1600" dirty="0"/>
          </a:p>
        </p:txBody>
      </p:sp>
      <p:cxnSp>
        <p:nvCxnSpPr>
          <p:cNvPr id="18" name="Straight Arrow Connector 17"/>
          <p:cNvCxnSpPr/>
          <p:nvPr/>
        </p:nvCxnSpPr>
        <p:spPr>
          <a:xfrm flipH="1">
            <a:off x="6569765" y="1636467"/>
            <a:ext cx="416734" cy="6892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528687" y="1646817"/>
            <a:ext cx="244099" cy="10598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271732" y="1636467"/>
            <a:ext cx="33999" cy="21404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986499" y="1622760"/>
            <a:ext cx="144711" cy="18319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419860" y="1565929"/>
            <a:ext cx="1252797" cy="12819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5" name="Slide Number Placeholder 4"/>
          <p:cNvSpPr>
            <a:spLocks noGrp="1"/>
          </p:cNvSpPr>
          <p:nvPr>
            <p:ph type="sldNum" sz="quarter" idx="12"/>
          </p:nvPr>
        </p:nvSpPr>
        <p:spPr/>
        <p:txBody>
          <a:bodyPr/>
          <a:lstStyle/>
          <a:p>
            <a:fld id="{DCB2CABB-5D3A-4CD8-94AA-404DEE745C6D}" type="slidenum">
              <a:rPr lang="en-US" smtClean="0"/>
              <a:t>18</a:t>
            </a:fld>
            <a:endParaRPr lang="en-US"/>
          </a:p>
        </p:txBody>
      </p:sp>
    </p:spTree>
    <p:extLst>
      <p:ext uri="{BB962C8B-B14F-4D97-AF65-F5344CB8AC3E}">
        <p14:creationId xmlns:p14="http://schemas.microsoft.com/office/powerpoint/2010/main" val="1414529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Demographics at Referral to AOT </a:t>
            </a:r>
            <a:endParaRPr lang="en-US" dirty="0"/>
          </a:p>
        </p:txBody>
      </p:sp>
      <p:sp>
        <p:nvSpPr>
          <p:cNvPr id="4" name="Footer Placeholder 3"/>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5" name="Slide Number Placeholder 4"/>
          <p:cNvSpPr>
            <a:spLocks noGrp="1"/>
          </p:cNvSpPr>
          <p:nvPr>
            <p:ph type="sldNum" sz="quarter" idx="12"/>
          </p:nvPr>
        </p:nvSpPr>
        <p:spPr/>
        <p:txBody>
          <a:bodyPr/>
          <a:lstStyle/>
          <a:p>
            <a:fld id="{DCB2CABB-5D3A-4CD8-94AA-404DEE745C6D}" type="slidenum">
              <a:rPr lang="en-US" smtClean="0"/>
              <a:t>19</a:t>
            </a:fld>
            <a:endParaRPr lang="en-US"/>
          </a:p>
        </p:txBody>
      </p:sp>
      <p:sp>
        <p:nvSpPr>
          <p:cNvPr id="8" name="Content Placeholder 2"/>
          <p:cNvSpPr>
            <a:spLocks noGrp="1"/>
          </p:cNvSpPr>
          <p:nvPr>
            <p:ph idx="1"/>
          </p:nvPr>
        </p:nvSpPr>
        <p:spPr/>
        <p:txBody>
          <a:bodyPr>
            <a:normAutofit/>
          </a:bodyPr>
          <a:lstStyle/>
          <a:p>
            <a:r>
              <a:rPr lang="en-US" dirty="0" smtClean="0"/>
              <a:t>1302 individuals referred (1378 referrals–some people had 2-3 referrals)</a:t>
            </a:r>
          </a:p>
        </p:txBody>
      </p:sp>
      <p:graphicFrame>
        <p:nvGraphicFramePr>
          <p:cNvPr id="9" name="Chart 8"/>
          <p:cNvGraphicFramePr>
            <a:graphicFrameLocks/>
          </p:cNvGraphicFramePr>
          <p:nvPr>
            <p:extLst>
              <p:ext uri="{D42A27DB-BD31-4B8C-83A1-F6EECF244321}">
                <p14:modId xmlns:p14="http://schemas.microsoft.com/office/powerpoint/2010/main" val="551028074"/>
              </p:ext>
            </p:extLst>
          </p:nvPr>
        </p:nvGraphicFramePr>
        <p:xfrm>
          <a:off x="0" y="1348212"/>
          <a:ext cx="2677186"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257536290"/>
              </p:ext>
            </p:extLst>
          </p:nvPr>
        </p:nvGraphicFramePr>
        <p:xfrm>
          <a:off x="2707363" y="1328336"/>
          <a:ext cx="3683497" cy="31009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2356685956"/>
              </p:ext>
            </p:extLst>
          </p:nvPr>
        </p:nvGraphicFramePr>
        <p:xfrm>
          <a:off x="5753039" y="1338274"/>
          <a:ext cx="3390961" cy="339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884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Graphic spid="11"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B2CABB-5D3A-4CD8-94AA-404DEE745C6D}" type="slidenum">
              <a:rPr lang="en-US" smtClean="0"/>
              <a:t>2</a:t>
            </a:fld>
            <a:endParaRPr lang="en-US"/>
          </a:p>
        </p:txBody>
      </p:sp>
      <p:sp>
        <p:nvSpPr>
          <p:cNvPr id="2" name="Title 1"/>
          <p:cNvSpPr>
            <a:spLocks noGrp="1"/>
          </p:cNvSpPr>
          <p:nvPr>
            <p:ph type="title"/>
          </p:nvPr>
        </p:nvSpPr>
        <p:spPr/>
        <p:txBody>
          <a:bodyPr/>
          <a:lstStyle/>
          <a:p>
            <a:r>
              <a:rPr lang="en-US" dirty="0" smtClean="0"/>
              <a:t>Symposium Overview</a:t>
            </a:r>
            <a:endParaRPr lang="en-US" dirty="0"/>
          </a:p>
        </p:txBody>
      </p:sp>
      <p:sp>
        <p:nvSpPr>
          <p:cNvPr id="3" name="Content Placeholder 2"/>
          <p:cNvSpPr>
            <a:spLocks noGrp="1"/>
          </p:cNvSpPr>
          <p:nvPr>
            <p:ph idx="1"/>
          </p:nvPr>
        </p:nvSpPr>
        <p:spPr>
          <a:xfrm>
            <a:off x="822960" y="939248"/>
            <a:ext cx="7684936" cy="3742083"/>
          </a:xfrm>
        </p:spPr>
        <p:txBody>
          <a:bodyPr>
            <a:normAutofit/>
          </a:bodyPr>
          <a:lstStyle/>
          <a:p>
            <a:r>
              <a:rPr lang="en-US" sz="2400" dirty="0" smtClean="0"/>
              <a:t>Introduction to Assisted Outpatient Treatment (AOT)</a:t>
            </a:r>
          </a:p>
          <a:p>
            <a:pPr lvl="1"/>
            <a:r>
              <a:rPr lang="en-US" sz="2200" dirty="0" smtClean="0"/>
              <a:t>Nationally</a:t>
            </a:r>
          </a:p>
          <a:p>
            <a:pPr lvl="1"/>
            <a:r>
              <a:rPr lang="en-US" sz="2200" dirty="0" smtClean="0"/>
              <a:t>Los Angeles County AOT-LA program</a:t>
            </a:r>
          </a:p>
          <a:p>
            <a:r>
              <a:rPr lang="en-US" sz="2400" dirty="0"/>
              <a:t>AOT </a:t>
            </a:r>
            <a:r>
              <a:rPr lang="en-US" sz="2400" dirty="0" smtClean="0"/>
              <a:t>outreach</a:t>
            </a:r>
            <a:r>
              <a:rPr lang="en-US" sz="2400" dirty="0"/>
              <a:t>: </a:t>
            </a:r>
            <a:r>
              <a:rPr lang="en-US" sz="2400" dirty="0" smtClean="0"/>
              <a:t>family </a:t>
            </a:r>
            <a:r>
              <a:rPr lang="en-US" sz="2400" dirty="0"/>
              <a:t>i</a:t>
            </a:r>
            <a:r>
              <a:rPr lang="en-US" sz="2400" dirty="0" smtClean="0"/>
              <a:t>nvolvement, barriers</a:t>
            </a:r>
            <a:r>
              <a:rPr lang="en-US" sz="2400" dirty="0"/>
              <a:t>, </a:t>
            </a:r>
            <a:r>
              <a:rPr lang="en-US" sz="2400" dirty="0" smtClean="0"/>
              <a:t>and strategies</a:t>
            </a:r>
          </a:p>
          <a:p>
            <a:r>
              <a:rPr lang="en-US" sz="2400" dirty="0"/>
              <a:t>Who engages in Assisted Outpatient Treatment? </a:t>
            </a:r>
            <a:endParaRPr lang="en-US" sz="2400" dirty="0" smtClean="0"/>
          </a:p>
          <a:p>
            <a:pPr lvl="1"/>
            <a:r>
              <a:rPr lang="en-US" sz="2200" dirty="0" smtClean="0"/>
              <a:t>Comparisons </a:t>
            </a:r>
            <a:r>
              <a:rPr lang="en-US" sz="2200" dirty="0"/>
              <a:t>of voluntary </a:t>
            </a:r>
            <a:r>
              <a:rPr lang="en-US" sz="2200" dirty="0" smtClean="0"/>
              <a:t>vs. involuntary </a:t>
            </a:r>
            <a:r>
              <a:rPr lang="en-US" sz="2200" dirty="0"/>
              <a:t>enrollment in </a:t>
            </a:r>
            <a:r>
              <a:rPr lang="en-US" sz="2200" dirty="0" smtClean="0"/>
              <a:t>services</a:t>
            </a:r>
          </a:p>
          <a:p>
            <a:r>
              <a:rPr lang="en-US" sz="2400" dirty="0"/>
              <a:t>Violence and victimization for participants, family members and providers in Assisted Outpatient </a:t>
            </a:r>
            <a:r>
              <a:rPr lang="en-US" sz="2400" dirty="0" smtClean="0"/>
              <a:t>Treatment</a:t>
            </a:r>
          </a:p>
        </p:txBody>
      </p:sp>
      <p:sp>
        <p:nvSpPr>
          <p:cNvPr id="7" name="Footer Placeholder 6"/>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Tree>
    <p:extLst>
      <p:ext uri="{BB962C8B-B14F-4D97-AF65-F5344CB8AC3E}">
        <p14:creationId xmlns:p14="http://schemas.microsoft.com/office/powerpoint/2010/main" val="2612921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Demographics at Referral to AOT </a:t>
            </a:r>
            <a:endParaRPr lang="en-US" dirty="0"/>
          </a:p>
        </p:txBody>
      </p:sp>
      <p:sp>
        <p:nvSpPr>
          <p:cNvPr id="4" name="Footer Placeholder 3"/>
          <p:cNvSpPr>
            <a:spLocks noGrp="1"/>
          </p:cNvSpPr>
          <p:nvPr>
            <p:ph type="ftr" sz="quarter" idx="11"/>
          </p:nvPr>
        </p:nvSpPr>
        <p:spPr/>
        <p:txBody>
          <a:bodyPr/>
          <a:lstStyle/>
          <a:p>
            <a:r>
              <a:rPr lang="en-US" dirty="0" smtClean="0"/>
              <a:t>Center for Social Medicine and Humanities, </a:t>
            </a:r>
            <a:r>
              <a:rPr lang="en-US" dirty="0" err="1" smtClean="0"/>
              <a:t>Semel</a:t>
            </a:r>
            <a:r>
              <a:rPr lang="en-US" dirty="0" smtClean="0"/>
              <a:t> Institute, University of California, Los Angeles</a:t>
            </a:r>
            <a:endParaRPr lang="en-US" dirty="0"/>
          </a:p>
        </p:txBody>
      </p:sp>
      <p:sp>
        <p:nvSpPr>
          <p:cNvPr id="5" name="Slide Number Placeholder 4"/>
          <p:cNvSpPr>
            <a:spLocks noGrp="1"/>
          </p:cNvSpPr>
          <p:nvPr>
            <p:ph type="sldNum" sz="quarter" idx="12"/>
          </p:nvPr>
        </p:nvSpPr>
        <p:spPr/>
        <p:txBody>
          <a:bodyPr/>
          <a:lstStyle/>
          <a:p>
            <a:fld id="{DCB2CABB-5D3A-4CD8-94AA-404DEE745C6D}" type="slidenum">
              <a:rPr lang="en-US" smtClean="0"/>
              <a:t>20</a:t>
            </a:fld>
            <a:endParaRPr lang="en-US"/>
          </a:p>
        </p:txBody>
      </p:sp>
      <p:sp>
        <p:nvSpPr>
          <p:cNvPr id="8" name="Content Placeholder 2"/>
          <p:cNvSpPr>
            <a:spLocks noGrp="1"/>
          </p:cNvSpPr>
          <p:nvPr>
            <p:ph idx="1"/>
          </p:nvPr>
        </p:nvSpPr>
        <p:spPr/>
        <p:txBody>
          <a:bodyPr>
            <a:normAutofit/>
          </a:bodyPr>
          <a:lstStyle/>
          <a:p>
            <a:r>
              <a:rPr lang="en-US" dirty="0" smtClean="0"/>
              <a:t>1302 individuals referred (1378 referrals–some people had 2-3 referrals)</a:t>
            </a:r>
          </a:p>
        </p:txBody>
      </p:sp>
      <p:sp>
        <p:nvSpPr>
          <p:cNvPr id="3" name="Rectangle 2"/>
          <p:cNvSpPr/>
          <p:nvPr/>
        </p:nvSpPr>
        <p:spPr>
          <a:xfrm>
            <a:off x="889316" y="1333536"/>
            <a:ext cx="2737352" cy="369332"/>
          </a:xfrm>
          <a:prstGeom prst="rect">
            <a:avLst/>
          </a:prstGeom>
        </p:spPr>
        <p:txBody>
          <a:bodyPr wrap="none">
            <a:spAutoFit/>
          </a:bodyPr>
          <a:lstStyle/>
          <a:p>
            <a:pPr marL="0" lvl="1"/>
            <a:r>
              <a:rPr lang="en-US" b="1" dirty="0"/>
              <a:t>Age: M = 37.75; SD = 13.81</a:t>
            </a:r>
          </a:p>
        </p:txBody>
      </p:sp>
      <p:graphicFrame>
        <p:nvGraphicFramePr>
          <p:cNvPr id="12" name="Chart 11"/>
          <p:cNvGraphicFramePr>
            <a:graphicFrameLocks/>
          </p:cNvGraphicFramePr>
          <p:nvPr>
            <p:extLst>
              <p:ext uri="{D42A27DB-BD31-4B8C-83A1-F6EECF244321}">
                <p14:modId xmlns:p14="http://schemas.microsoft.com/office/powerpoint/2010/main" val="3957062972"/>
              </p:ext>
            </p:extLst>
          </p:nvPr>
        </p:nvGraphicFramePr>
        <p:xfrm>
          <a:off x="332724" y="1702868"/>
          <a:ext cx="4124739" cy="30563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545497802"/>
              </p:ext>
            </p:extLst>
          </p:nvPr>
        </p:nvGraphicFramePr>
        <p:xfrm>
          <a:off x="3935896" y="1403110"/>
          <a:ext cx="5019261" cy="30893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161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AOT Services in Los Angeles</a:t>
            </a:r>
            <a:endParaRPr lang="en-US" dirty="0"/>
          </a:p>
        </p:txBody>
      </p:sp>
      <p:sp>
        <p:nvSpPr>
          <p:cNvPr id="3" name="Content Placeholder 2"/>
          <p:cNvSpPr>
            <a:spLocks noGrp="1"/>
          </p:cNvSpPr>
          <p:nvPr>
            <p:ph idx="1"/>
          </p:nvPr>
        </p:nvSpPr>
        <p:spPr/>
        <p:txBody>
          <a:bodyPr numCol="2">
            <a:normAutofit/>
          </a:bodyPr>
          <a:lstStyle/>
          <a:p>
            <a:pPr lvl="1"/>
            <a:r>
              <a:rPr lang="en-US" dirty="0" smtClean="0"/>
              <a:t>Recovery-focused, strength-based services </a:t>
            </a:r>
          </a:p>
          <a:p>
            <a:pPr lvl="1"/>
            <a:r>
              <a:rPr lang="en-US" dirty="0" smtClean="0"/>
              <a:t>Small case loads (10:1 ratio) </a:t>
            </a:r>
          </a:p>
          <a:p>
            <a:pPr lvl="1"/>
            <a:r>
              <a:rPr lang="en-US" dirty="0" smtClean="0"/>
              <a:t>300 FSP slots, 60 Enhanced Residential Services (ERS) slots </a:t>
            </a:r>
          </a:p>
          <a:p>
            <a:pPr lvl="1"/>
            <a:r>
              <a:rPr lang="en-US" dirty="0" smtClean="0"/>
              <a:t>Intensive case management/wrap-around-services </a:t>
            </a:r>
          </a:p>
          <a:p>
            <a:pPr lvl="1"/>
            <a:r>
              <a:rPr lang="en-US" dirty="0" smtClean="0"/>
              <a:t>Co-occurring disorder treatment </a:t>
            </a:r>
          </a:p>
          <a:p>
            <a:pPr lvl="1"/>
            <a:r>
              <a:rPr lang="en-US" dirty="0" smtClean="0"/>
              <a:t>24/7 on-call staff response if needed </a:t>
            </a:r>
          </a:p>
          <a:p>
            <a:pPr lvl="1"/>
            <a:r>
              <a:rPr lang="en-US" dirty="0" smtClean="0"/>
              <a:t>Field-based services</a:t>
            </a:r>
          </a:p>
          <a:p>
            <a:pPr lvl="1"/>
            <a:r>
              <a:rPr lang="en-US" dirty="0" smtClean="0"/>
              <a:t>Peer-run activities </a:t>
            </a:r>
          </a:p>
          <a:p>
            <a:pPr lvl="1"/>
            <a:r>
              <a:rPr lang="en-US" dirty="0" smtClean="0"/>
              <a:t>All-encompassing continuum of services available just as in regular Full Service Partnership services </a:t>
            </a:r>
          </a:p>
          <a:p>
            <a:pPr lvl="1"/>
            <a:r>
              <a:rPr lang="en-US" dirty="0" smtClean="0"/>
              <a:t>Carefully tailored treatment plan</a:t>
            </a:r>
          </a:p>
          <a:p>
            <a:pPr lvl="1"/>
            <a:r>
              <a:rPr lang="en-US" dirty="0" smtClean="0"/>
              <a:t>Assistance with entitlements (Social Security, </a:t>
            </a:r>
            <a:r>
              <a:rPr lang="en-US" dirty="0" err="1" smtClean="0"/>
              <a:t>Medi</a:t>
            </a:r>
            <a:r>
              <a:rPr lang="en-US" dirty="0" smtClean="0"/>
              <a:t>-Cal) </a:t>
            </a:r>
          </a:p>
          <a:p>
            <a:pPr lvl="1"/>
            <a:r>
              <a:rPr lang="en-US" dirty="0" smtClean="0"/>
              <a:t>Integrated Person focus (substance use disorders, Psychiatric, Medical, Life Skills training </a:t>
            </a:r>
          </a:p>
          <a:p>
            <a:pPr lvl="1"/>
            <a:r>
              <a:rPr lang="en-US" dirty="0" smtClean="0"/>
              <a:t>Community integration </a:t>
            </a:r>
            <a:endParaRPr lang="en-US" dirty="0"/>
          </a:p>
        </p:txBody>
      </p:sp>
      <p:sp>
        <p:nvSpPr>
          <p:cNvPr id="4" name="Footer Placeholder 3"/>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5" name="Slide Number Placeholder 4"/>
          <p:cNvSpPr>
            <a:spLocks noGrp="1"/>
          </p:cNvSpPr>
          <p:nvPr>
            <p:ph type="sldNum" sz="quarter" idx="12"/>
          </p:nvPr>
        </p:nvSpPr>
        <p:spPr/>
        <p:txBody>
          <a:bodyPr/>
          <a:lstStyle/>
          <a:p>
            <a:fld id="{DCB2CABB-5D3A-4CD8-94AA-404DEE745C6D}" type="slidenum">
              <a:rPr lang="en-US" smtClean="0"/>
              <a:t>21</a:t>
            </a:fld>
            <a:endParaRPr lang="en-US"/>
          </a:p>
        </p:txBody>
      </p:sp>
    </p:spTree>
    <p:extLst>
      <p:ext uri="{BB962C8B-B14F-4D97-AF65-F5344CB8AC3E}">
        <p14:creationId xmlns:p14="http://schemas.microsoft.com/office/powerpoint/2010/main" val="368888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569214"/>
            <a:ext cx="7980798" cy="2674620"/>
          </a:xfrm>
        </p:spPr>
        <p:txBody>
          <a:bodyPr>
            <a:normAutofit/>
          </a:bodyPr>
          <a:lstStyle/>
          <a:p>
            <a:r>
              <a:rPr lang="en-US" sz="6600" dirty="0" smtClean="0"/>
              <a:t>AOT outreach: </a:t>
            </a:r>
            <a:br>
              <a:rPr lang="en-US" sz="6600" dirty="0" smtClean="0"/>
            </a:br>
            <a:r>
              <a:rPr lang="en-US" sz="6600" dirty="0" smtClean="0"/>
              <a:t>family involvement, barriers</a:t>
            </a:r>
            <a:r>
              <a:rPr lang="en-US" sz="6600" dirty="0"/>
              <a:t>, </a:t>
            </a:r>
            <a:r>
              <a:rPr lang="en-US" sz="6600" dirty="0" smtClean="0"/>
              <a:t>and strategies</a:t>
            </a:r>
            <a:endParaRPr lang="en-US" sz="6600" dirty="0"/>
          </a:p>
        </p:txBody>
      </p:sp>
      <p:sp>
        <p:nvSpPr>
          <p:cNvPr id="3" name="Subtitle 2"/>
          <p:cNvSpPr>
            <a:spLocks noGrp="1"/>
          </p:cNvSpPr>
          <p:nvPr>
            <p:ph type="subTitle" idx="1"/>
          </p:nvPr>
        </p:nvSpPr>
        <p:spPr>
          <a:xfrm>
            <a:off x="825038" y="3341714"/>
            <a:ext cx="7543800" cy="1369434"/>
          </a:xfrm>
        </p:spPr>
        <p:txBody>
          <a:bodyPr>
            <a:normAutofit fontScale="85000" lnSpcReduction="20000"/>
          </a:bodyPr>
          <a:lstStyle/>
          <a:p>
            <a:r>
              <a:rPr lang="en-US" dirty="0"/>
              <a:t>Presenting author: Sarah </a:t>
            </a:r>
            <a:r>
              <a:rPr lang="en-US" dirty="0" smtClean="0"/>
              <a:t>starks, </a:t>
            </a:r>
            <a:r>
              <a:rPr lang="en-US" dirty="0" err="1" smtClean="0"/>
              <a:t>ph.d.</a:t>
            </a:r>
            <a:endParaRPr lang="en-US" dirty="0" smtClean="0"/>
          </a:p>
          <a:p>
            <a:r>
              <a:rPr lang="en-US" dirty="0"/>
              <a:t>Co-authors: Ryan Dougherty, </a:t>
            </a:r>
            <a:r>
              <a:rPr lang="en-US" dirty="0" err="1" smtClean="0"/>
              <a:t>erin</a:t>
            </a:r>
            <a:r>
              <a:rPr lang="en-US" dirty="0" smtClean="0"/>
              <a:t> </a:t>
            </a:r>
            <a:r>
              <a:rPr lang="en-US" dirty="0" err="1" smtClean="0"/>
              <a:t>kelly</a:t>
            </a:r>
            <a:r>
              <a:rPr lang="en-US" dirty="0" smtClean="0"/>
              <a:t>, Marcia </a:t>
            </a:r>
            <a:r>
              <a:rPr lang="en-US" dirty="0"/>
              <a:t>Meldrum, </a:t>
            </a:r>
            <a:r>
              <a:rPr lang="en-US" dirty="0" smtClean="0"/>
              <a:t>Enrico </a:t>
            </a:r>
            <a:r>
              <a:rPr lang="en-US" dirty="0"/>
              <a:t>G. Castillo, Charlotte </a:t>
            </a:r>
            <a:r>
              <a:rPr lang="en-US" dirty="0" err="1"/>
              <a:t>Neary</a:t>
            </a:r>
            <a:r>
              <a:rPr lang="en-US" dirty="0"/>
              <a:t>-Bremer, Ronald Calderon, Rachel </a:t>
            </a:r>
            <a:r>
              <a:rPr lang="en-US" dirty="0" err="1"/>
              <a:t>Ohman</a:t>
            </a:r>
            <a:r>
              <a:rPr lang="en-US" dirty="0"/>
              <a:t>, Philippe </a:t>
            </a:r>
            <a:r>
              <a:rPr lang="en-US" dirty="0" err="1"/>
              <a:t>Bourgois</a:t>
            </a:r>
            <a:r>
              <a:rPr lang="en-US" dirty="0"/>
              <a:t>, &amp; Joel T. </a:t>
            </a:r>
            <a:r>
              <a:rPr lang="en-US" dirty="0" err="1"/>
              <a:t>Braslow</a:t>
            </a:r>
            <a:endParaRPr lang="en-US" dirty="0"/>
          </a:p>
          <a:p>
            <a:endParaRPr lang="en-US" dirty="0"/>
          </a:p>
        </p:txBody>
      </p:sp>
      <p:sp>
        <p:nvSpPr>
          <p:cNvPr id="6" name="Footer Placeholder 5"/>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4" name="Slide Number Placeholder 3"/>
          <p:cNvSpPr>
            <a:spLocks noGrp="1"/>
          </p:cNvSpPr>
          <p:nvPr>
            <p:ph type="sldNum" sz="quarter" idx="12"/>
          </p:nvPr>
        </p:nvSpPr>
        <p:spPr/>
        <p:txBody>
          <a:bodyPr/>
          <a:lstStyle/>
          <a:p>
            <a:fld id="{DCB2CABB-5D3A-4CD8-94AA-404DEE745C6D}" type="slidenum">
              <a:rPr lang="en-US" smtClean="0"/>
              <a:t>22</a:t>
            </a:fld>
            <a:endParaRPr lang="en-US" dirty="0"/>
          </a:p>
        </p:txBody>
      </p:sp>
    </p:spTree>
    <p:extLst>
      <p:ext uri="{BB962C8B-B14F-4D97-AF65-F5344CB8AC3E}">
        <p14:creationId xmlns:p14="http://schemas.microsoft.com/office/powerpoint/2010/main" val="5591307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37F0F63-474E-44D5-95CB-80285BAD4C70}" type="slidenum">
              <a:rPr lang="en-US" smtClean="0"/>
              <a:pPr/>
              <a:t>23</a:t>
            </a:fld>
            <a:endParaRPr lang="en-US" dirty="0"/>
          </a:p>
        </p:txBody>
      </p:sp>
      <p:sp>
        <p:nvSpPr>
          <p:cNvPr id="6" name="Title 5"/>
          <p:cNvSpPr>
            <a:spLocks noGrp="1"/>
          </p:cNvSpPr>
          <p:nvPr>
            <p:ph type="title"/>
          </p:nvPr>
        </p:nvSpPr>
        <p:spPr/>
        <p:txBody>
          <a:bodyPr/>
          <a:lstStyle/>
          <a:p>
            <a:r>
              <a:rPr lang="en-US" dirty="0" smtClean="0"/>
              <a:t>Post-Outreach Surveys</a:t>
            </a:r>
            <a:endParaRPr lang="en-US" dirty="0"/>
          </a:p>
        </p:txBody>
      </p:sp>
      <p:sp>
        <p:nvSpPr>
          <p:cNvPr id="7" name="Content Placeholder 6"/>
          <p:cNvSpPr>
            <a:spLocks noGrp="1"/>
          </p:cNvSpPr>
          <p:nvPr>
            <p:ph idx="1"/>
          </p:nvPr>
        </p:nvSpPr>
        <p:spPr>
          <a:xfrm>
            <a:off x="822960" y="901976"/>
            <a:ext cx="7543800" cy="3906079"/>
          </a:xfrm>
        </p:spPr>
        <p:txBody>
          <a:bodyPr>
            <a:normAutofit fontScale="85000" lnSpcReduction="20000"/>
          </a:bodyPr>
          <a:lstStyle/>
          <a:p>
            <a:r>
              <a:rPr lang="en-US" sz="2800" dirty="0" smtClean="0"/>
              <a:t>Completed by Outreach and Engagement (O&amp;E) Team at the end of outreach for each outreached client, to:</a:t>
            </a:r>
          </a:p>
          <a:p>
            <a:pPr lvl="1"/>
            <a:r>
              <a:rPr lang="en-US" sz="2400" dirty="0" smtClean="0"/>
              <a:t>Provide a clearer picture of all clients who receive outreach, including those who do not enroll in treatment</a:t>
            </a:r>
          </a:p>
          <a:p>
            <a:pPr lvl="1"/>
            <a:r>
              <a:rPr lang="en-US" sz="2400" dirty="0" smtClean="0"/>
              <a:t>Understand the outreach and engagement process</a:t>
            </a:r>
          </a:p>
          <a:p>
            <a:r>
              <a:rPr lang="en-US" sz="2800" dirty="0" smtClean="0"/>
              <a:t>Survey Development:</a:t>
            </a:r>
          </a:p>
          <a:p>
            <a:pPr lvl="1"/>
            <a:r>
              <a:rPr lang="en-US" sz="2400" dirty="0"/>
              <a:t>Developed with input from O&amp;E staff</a:t>
            </a:r>
          </a:p>
          <a:p>
            <a:pPr lvl="1"/>
            <a:r>
              <a:rPr lang="en-US" sz="2400" dirty="0"/>
              <a:t>Programmed into </a:t>
            </a:r>
            <a:r>
              <a:rPr lang="en-US" sz="2400" dirty="0" err="1"/>
              <a:t>REDCap</a:t>
            </a:r>
            <a:r>
              <a:rPr lang="en-US" sz="2400" dirty="0"/>
              <a:t> (UCLA CTSI; UL1TR001881)</a:t>
            </a:r>
          </a:p>
          <a:p>
            <a:r>
              <a:rPr lang="en-US" sz="2600" dirty="0" smtClean="0"/>
              <a:t>Survey is ongoing:</a:t>
            </a:r>
          </a:p>
          <a:p>
            <a:pPr lvl="1"/>
            <a:r>
              <a:rPr lang="en-US" sz="2400" dirty="0"/>
              <a:t>Rolled out in July 2017</a:t>
            </a:r>
          </a:p>
          <a:p>
            <a:pPr lvl="1"/>
            <a:r>
              <a:rPr lang="en-US" sz="2400" dirty="0" smtClean="0"/>
              <a:t>320 </a:t>
            </a:r>
            <a:r>
              <a:rPr lang="en-US" sz="2400" dirty="0"/>
              <a:t>surveys completed to date (7/24/2018)</a:t>
            </a:r>
          </a:p>
          <a:p>
            <a:pPr lvl="1"/>
            <a:r>
              <a:rPr lang="en-US" sz="2400" dirty="0" smtClean="0"/>
              <a:t>158 surveys included in this analysis (through 1/24/18)</a:t>
            </a:r>
          </a:p>
        </p:txBody>
      </p:sp>
      <p:sp>
        <p:nvSpPr>
          <p:cNvPr id="5" name="Footer Placeholder 4"/>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Tree>
    <p:extLst>
      <p:ext uri="{BB962C8B-B14F-4D97-AF65-F5344CB8AC3E}">
        <p14:creationId xmlns:p14="http://schemas.microsoft.com/office/powerpoint/2010/main" val="2691170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CB2CABB-5D3A-4CD8-94AA-404DEE745C6D}" type="slidenum">
              <a:rPr lang="en-US" smtClean="0"/>
              <a:pPr/>
              <a:t>24</a:t>
            </a:fld>
            <a:endParaRPr lang="en-US"/>
          </a:p>
        </p:txBody>
      </p:sp>
      <p:sp>
        <p:nvSpPr>
          <p:cNvPr id="2" name="Title 1"/>
          <p:cNvSpPr>
            <a:spLocks noGrp="1"/>
          </p:cNvSpPr>
          <p:nvPr>
            <p:ph type="title"/>
          </p:nvPr>
        </p:nvSpPr>
        <p:spPr>
          <a:xfrm>
            <a:off x="506897" y="81998"/>
            <a:ext cx="8289235" cy="790162"/>
          </a:xfrm>
        </p:spPr>
        <p:txBody>
          <a:bodyPr>
            <a:noAutofit/>
          </a:bodyPr>
          <a:lstStyle/>
          <a:p>
            <a:r>
              <a:rPr lang="en-US" sz="4000" dirty="0" smtClean="0"/>
              <a:t>Outreach Sample Demographics (n=158)</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7384721"/>
              </p:ext>
            </p:extLst>
          </p:nvPr>
        </p:nvGraphicFramePr>
        <p:xfrm>
          <a:off x="1351722" y="954313"/>
          <a:ext cx="6500192" cy="3657600"/>
        </p:xfrm>
        <a:graphic>
          <a:graphicData uri="http://schemas.openxmlformats.org/drawingml/2006/table">
            <a:tbl>
              <a:tblPr firstRow="1" bandRow="1">
                <a:tableStyleId>{5C22544A-7EE6-4342-B048-85BDC9FD1C3A}</a:tableStyleId>
              </a:tblPr>
              <a:tblGrid>
                <a:gridCol w="3419061">
                  <a:extLst>
                    <a:ext uri="{9D8B030D-6E8A-4147-A177-3AD203B41FA5}">
                      <a16:colId xmlns:a16="http://schemas.microsoft.com/office/drawing/2014/main" val="20000"/>
                    </a:ext>
                  </a:extLst>
                </a:gridCol>
                <a:gridCol w="1510747">
                  <a:extLst>
                    <a:ext uri="{9D8B030D-6E8A-4147-A177-3AD203B41FA5}">
                      <a16:colId xmlns:a16="http://schemas.microsoft.com/office/drawing/2014/main" val="20001"/>
                    </a:ext>
                  </a:extLst>
                </a:gridCol>
                <a:gridCol w="1570384">
                  <a:extLst>
                    <a:ext uri="{9D8B030D-6E8A-4147-A177-3AD203B41FA5}">
                      <a16:colId xmlns:a16="http://schemas.microsoft.com/office/drawing/2014/main" val="20002"/>
                    </a:ext>
                  </a:extLst>
                </a:gridCol>
              </a:tblGrid>
              <a:tr h="228600">
                <a:tc>
                  <a:txBody>
                    <a:bodyPr/>
                    <a:lstStyle/>
                    <a:p>
                      <a:pPr marL="0" marR="0" algn="l">
                        <a:spcBef>
                          <a:spcPts val="0"/>
                        </a:spcBef>
                        <a:spcAft>
                          <a:spcPts val="0"/>
                        </a:spcAft>
                      </a:pPr>
                      <a:endParaRPr lang="en-US" sz="15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1500" dirty="0">
                          <a:effectLst/>
                          <a:latin typeface="Calibri" panose="020F0502020204030204" pitchFamily="34" charset="0"/>
                        </a:rPr>
                        <a:t> </a:t>
                      </a:r>
                      <a:r>
                        <a:rPr lang="en-US" sz="1500" dirty="0" smtClean="0">
                          <a:effectLst/>
                          <a:latin typeface="Calibri" panose="020F0502020204030204" pitchFamily="34" charset="0"/>
                        </a:rPr>
                        <a:t>Number</a:t>
                      </a:r>
                      <a:endParaRPr lang="en-US" sz="15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1500" dirty="0" smtClean="0">
                          <a:effectLst/>
                          <a:latin typeface="Calibri" panose="020F0502020204030204" pitchFamily="34" charset="0"/>
                        </a:rPr>
                        <a:t>Percent</a:t>
                      </a:r>
                      <a:endParaRPr lang="en-US" sz="1500" dirty="0">
                        <a:effectLst/>
                        <a:latin typeface="Calibri" panose="020F0502020204030204" pitchFamily="34" charset="0"/>
                        <a:ea typeface="Calibri"/>
                        <a:cs typeface="Times New Roman"/>
                      </a:endParaRPr>
                    </a:p>
                  </a:txBody>
                  <a:tcPr marL="68580" marR="68580" marT="0" marB="0"/>
                </a:tc>
                <a:extLst>
                  <a:ext uri="{0D108BD9-81ED-4DB2-BD59-A6C34878D82A}">
                    <a16:rowId xmlns:a16="http://schemas.microsoft.com/office/drawing/2014/main" val="10000"/>
                  </a:ext>
                </a:extLst>
              </a:tr>
              <a:tr h="228600">
                <a:tc>
                  <a:txBody>
                    <a:bodyPr/>
                    <a:lstStyle/>
                    <a:p>
                      <a:pPr marL="0" marR="0" indent="0" algn="l">
                        <a:spcBef>
                          <a:spcPts val="0"/>
                        </a:spcBef>
                        <a:spcAft>
                          <a:spcPts val="0"/>
                        </a:spcAft>
                      </a:pPr>
                      <a:r>
                        <a:rPr lang="en-US" sz="1500" b="1" dirty="0" smtClean="0">
                          <a:effectLst/>
                          <a:latin typeface="Calibri" panose="020F0502020204030204" pitchFamily="34" charset="0"/>
                        </a:rPr>
                        <a:t>Gender</a:t>
                      </a:r>
                      <a:endParaRPr lang="en-US" sz="1500" b="1"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endParaRPr lang="en-US" sz="15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endParaRPr lang="en-US" sz="1500" dirty="0">
                        <a:effectLst/>
                        <a:latin typeface="Calibri" panose="020F0502020204030204" pitchFamily="34" charset="0"/>
                        <a:ea typeface="Calibri"/>
                        <a:cs typeface="Times New Roman"/>
                      </a:endParaRPr>
                    </a:p>
                  </a:txBody>
                  <a:tcPr marL="68580" marR="68580" marT="0" marB="0"/>
                </a:tc>
                <a:extLst>
                  <a:ext uri="{0D108BD9-81ED-4DB2-BD59-A6C34878D82A}">
                    <a16:rowId xmlns:a16="http://schemas.microsoft.com/office/drawing/2014/main" val="10001"/>
                  </a:ext>
                </a:extLst>
              </a:tr>
              <a:tr h="228600">
                <a:tc>
                  <a:txBody>
                    <a:bodyPr/>
                    <a:lstStyle/>
                    <a:p>
                      <a:pPr marL="114300" marR="0" algn="l">
                        <a:spcBef>
                          <a:spcPts val="0"/>
                        </a:spcBef>
                        <a:spcAft>
                          <a:spcPts val="0"/>
                        </a:spcAft>
                      </a:pPr>
                      <a:r>
                        <a:rPr lang="en-US" sz="1500" dirty="0" smtClean="0">
                          <a:effectLst/>
                          <a:latin typeface="Calibri" panose="020F0502020204030204" pitchFamily="34" charset="0"/>
                          <a:ea typeface="Calibri"/>
                          <a:cs typeface="Times New Roman"/>
                        </a:rPr>
                        <a:t>Male</a:t>
                      </a:r>
                      <a:endParaRPr lang="en-US" sz="15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1500" dirty="0" smtClean="0">
                          <a:effectLst/>
                          <a:latin typeface="Calibri" panose="020F0502020204030204" pitchFamily="34" charset="0"/>
                          <a:ea typeface="Calibri"/>
                          <a:cs typeface="Times New Roman"/>
                        </a:rPr>
                        <a:t>100</a:t>
                      </a:r>
                      <a:endParaRPr lang="en-US" sz="15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1500" dirty="0" smtClean="0">
                          <a:effectLst/>
                          <a:latin typeface="Calibri" panose="020F0502020204030204" pitchFamily="34" charset="0"/>
                          <a:ea typeface="Calibri"/>
                          <a:cs typeface="Times New Roman"/>
                        </a:rPr>
                        <a:t>63%</a:t>
                      </a:r>
                      <a:endParaRPr lang="en-US" sz="1500" dirty="0">
                        <a:effectLst/>
                        <a:latin typeface="Calibri" panose="020F0502020204030204" pitchFamily="34" charset="0"/>
                        <a:ea typeface="Calibri"/>
                        <a:cs typeface="Times New Roman"/>
                      </a:endParaRPr>
                    </a:p>
                  </a:txBody>
                  <a:tcPr marL="68580" marR="68580" marT="0" marB="0"/>
                </a:tc>
                <a:extLst>
                  <a:ext uri="{0D108BD9-81ED-4DB2-BD59-A6C34878D82A}">
                    <a16:rowId xmlns:a16="http://schemas.microsoft.com/office/drawing/2014/main" val="10002"/>
                  </a:ext>
                </a:extLst>
              </a:tr>
              <a:tr h="228600">
                <a:tc>
                  <a:txBody>
                    <a:bodyPr/>
                    <a:lstStyle/>
                    <a:p>
                      <a:pPr marL="114300" marR="0" algn="l">
                        <a:spcBef>
                          <a:spcPts val="0"/>
                        </a:spcBef>
                        <a:spcAft>
                          <a:spcPts val="0"/>
                        </a:spcAft>
                      </a:pPr>
                      <a:r>
                        <a:rPr lang="en-US" sz="1500" dirty="0" smtClean="0">
                          <a:effectLst/>
                          <a:latin typeface="Calibri" panose="020F0502020204030204" pitchFamily="34" charset="0"/>
                          <a:ea typeface="Calibri"/>
                          <a:cs typeface="Times New Roman"/>
                        </a:rPr>
                        <a:t>Female</a:t>
                      </a:r>
                      <a:endParaRPr lang="en-US" sz="15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1500" dirty="0" smtClean="0">
                          <a:effectLst/>
                          <a:latin typeface="Calibri" panose="020F0502020204030204" pitchFamily="34" charset="0"/>
                          <a:ea typeface="Calibri"/>
                          <a:cs typeface="Times New Roman"/>
                        </a:rPr>
                        <a:t>59</a:t>
                      </a:r>
                      <a:endParaRPr lang="en-US" sz="15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1500" dirty="0" smtClean="0">
                          <a:effectLst/>
                          <a:latin typeface="Calibri" panose="020F0502020204030204" pitchFamily="34" charset="0"/>
                          <a:ea typeface="Calibri"/>
                          <a:cs typeface="Times New Roman"/>
                        </a:rPr>
                        <a:t>37%</a:t>
                      </a:r>
                      <a:endParaRPr lang="en-US" sz="1500" dirty="0">
                        <a:effectLst/>
                        <a:latin typeface="Calibri" panose="020F0502020204030204" pitchFamily="34" charset="0"/>
                        <a:ea typeface="Calibri"/>
                        <a:cs typeface="Times New Roman"/>
                      </a:endParaRPr>
                    </a:p>
                  </a:txBody>
                  <a:tcPr marL="68580" marR="68580" marT="0" marB="0"/>
                </a:tc>
                <a:extLst>
                  <a:ext uri="{0D108BD9-81ED-4DB2-BD59-A6C34878D82A}">
                    <a16:rowId xmlns:a16="http://schemas.microsoft.com/office/drawing/2014/main" val="10003"/>
                  </a:ext>
                </a:extLst>
              </a:tr>
              <a:tr h="228600">
                <a:tc>
                  <a:txBody>
                    <a:bodyPr/>
                    <a:lstStyle/>
                    <a:p>
                      <a:pPr marL="0" marR="0" indent="0" algn="l">
                        <a:spcBef>
                          <a:spcPts val="0"/>
                        </a:spcBef>
                        <a:spcAft>
                          <a:spcPts val="0"/>
                        </a:spcAft>
                      </a:pPr>
                      <a:r>
                        <a:rPr lang="en-US" sz="1500" b="1" dirty="0" smtClean="0">
                          <a:effectLst/>
                          <a:latin typeface="Calibri" panose="020F0502020204030204" pitchFamily="34" charset="0"/>
                          <a:ea typeface="Calibri"/>
                          <a:cs typeface="Times New Roman"/>
                        </a:rPr>
                        <a:t>Race/Ethnicity</a:t>
                      </a:r>
                      <a:endParaRPr lang="en-US" sz="1500" b="1"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endParaRPr lang="en-US" sz="15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endParaRPr lang="en-US" sz="1500" dirty="0">
                        <a:effectLst/>
                        <a:latin typeface="Calibri" panose="020F0502020204030204" pitchFamily="34" charset="0"/>
                        <a:ea typeface="Calibri"/>
                        <a:cs typeface="Times New Roman"/>
                      </a:endParaRPr>
                    </a:p>
                  </a:txBody>
                  <a:tcPr marL="68580" marR="68580" marT="0" marB="0"/>
                </a:tc>
                <a:extLst>
                  <a:ext uri="{0D108BD9-81ED-4DB2-BD59-A6C34878D82A}">
                    <a16:rowId xmlns:a16="http://schemas.microsoft.com/office/drawing/2014/main" val="10004"/>
                  </a:ext>
                </a:extLst>
              </a:tr>
              <a:tr h="228600">
                <a:tc>
                  <a:txBody>
                    <a:bodyPr/>
                    <a:lstStyle/>
                    <a:p>
                      <a:pPr marL="114300" marR="0" algn="l">
                        <a:spcBef>
                          <a:spcPts val="0"/>
                        </a:spcBef>
                        <a:spcAft>
                          <a:spcPts val="0"/>
                        </a:spcAft>
                      </a:pPr>
                      <a:r>
                        <a:rPr lang="en-US" sz="1500" dirty="0" smtClean="0">
                          <a:effectLst/>
                          <a:latin typeface="Calibri" panose="020F0502020204030204" pitchFamily="34" charset="0"/>
                          <a:ea typeface="Calibri"/>
                          <a:cs typeface="Times New Roman"/>
                        </a:rPr>
                        <a:t>Asian</a:t>
                      </a:r>
                      <a:endParaRPr lang="en-US" sz="15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1500" dirty="0" smtClean="0">
                          <a:effectLst/>
                          <a:latin typeface="Calibri" panose="020F0502020204030204" pitchFamily="34" charset="0"/>
                          <a:ea typeface="Calibri"/>
                          <a:cs typeface="Times New Roman"/>
                        </a:rPr>
                        <a:t>11</a:t>
                      </a:r>
                      <a:endParaRPr lang="en-US" sz="15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1500" dirty="0" smtClean="0">
                          <a:effectLst/>
                          <a:latin typeface="Calibri" panose="020F0502020204030204" pitchFamily="34" charset="0"/>
                          <a:ea typeface="Calibri"/>
                          <a:cs typeface="Times New Roman"/>
                        </a:rPr>
                        <a:t>7%</a:t>
                      </a:r>
                      <a:endParaRPr lang="en-US" sz="1500" dirty="0">
                        <a:effectLst/>
                        <a:latin typeface="Calibri" panose="020F0502020204030204" pitchFamily="34" charset="0"/>
                        <a:ea typeface="Calibri"/>
                        <a:cs typeface="Times New Roman"/>
                      </a:endParaRPr>
                    </a:p>
                  </a:txBody>
                  <a:tcPr marL="68580" marR="68580" marT="0" marB="0"/>
                </a:tc>
                <a:extLst>
                  <a:ext uri="{0D108BD9-81ED-4DB2-BD59-A6C34878D82A}">
                    <a16:rowId xmlns:a16="http://schemas.microsoft.com/office/drawing/2014/main" val="10005"/>
                  </a:ext>
                </a:extLst>
              </a:tr>
              <a:tr h="228600">
                <a:tc>
                  <a:txBody>
                    <a:bodyPr/>
                    <a:lstStyle/>
                    <a:p>
                      <a:pPr marL="114300" marR="0" algn="l">
                        <a:spcBef>
                          <a:spcPts val="0"/>
                        </a:spcBef>
                        <a:spcAft>
                          <a:spcPts val="0"/>
                        </a:spcAft>
                      </a:pPr>
                      <a:r>
                        <a:rPr lang="en-US" sz="1500" dirty="0" smtClean="0">
                          <a:effectLst/>
                          <a:latin typeface="Calibri" panose="020F0502020204030204" pitchFamily="34" charset="0"/>
                          <a:ea typeface="Calibri"/>
                          <a:cs typeface="Times New Roman"/>
                        </a:rPr>
                        <a:t>Black</a:t>
                      </a:r>
                      <a:endParaRPr lang="en-US" sz="15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1500" dirty="0" smtClean="0">
                          <a:effectLst/>
                          <a:latin typeface="Calibri" panose="020F0502020204030204" pitchFamily="34" charset="0"/>
                          <a:ea typeface="Calibri"/>
                          <a:cs typeface="Times New Roman"/>
                        </a:rPr>
                        <a:t>30</a:t>
                      </a:r>
                      <a:endParaRPr lang="en-US" sz="15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1500" dirty="0" smtClean="0">
                          <a:effectLst/>
                          <a:latin typeface="Calibri" panose="020F0502020204030204" pitchFamily="34" charset="0"/>
                          <a:ea typeface="Calibri"/>
                          <a:cs typeface="Times New Roman"/>
                        </a:rPr>
                        <a:t>19%</a:t>
                      </a:r>
                      <a:endParaRPr lang="en-US" sz="1500" dirty="0">
                        <a:effectLst/>
                        <a:latin typeface="Calibri" panose="020F0502020204030204" pitchFamily="34" charset="0"/>
                        <a:ea typeface="Calibri"/>
                        <a:cs typeface="Times New Roman"/>
                      </a:endParaRPr>
                    </a:p>
                  </a:txBody>
                  <a:tcPr marL="68580" marR="68580" marT="0" marB="0"/>
                </a:tc>
                <a:extLst>
                  <a:ext uri="{0D108BD9-81ED-4DB2-BD59-A6C34878D82A}">
                    <a16:rowId xmlns:a16="http://schemas.microsoft.com/office/drawing/2014/main" val="10006"/>
                  </a:ext>
                </a:extLst>
              </a:tr>
              <a:tr h="228600">
                <a:tc>
                  <a:txBody>
                    <a:bodyPr/>
                    <a:lstStyle/>
                    <a:p>
                      <a:pPr marL="114300" marR="0" algn="l">
                        <a:spcBef>
                          <a:spcPts val="0"/>
                        </a:spcBef>
                        <a:spcAft>
                          <a:spcPts val="0"/>
                        </a:spcAft>
                      </a:pPr>
                      <a:r>
                        <a:rPr lang="en-US" sz="1500" dirty="0" smtClean="0">
                          <a:effectLst/>
                          <a:latin typeface="Calibri" panose="020F0502020204030204" pitchFamily="34" charset="0"/>
                          <a:ea typeface="Calibri"/>
                          <a:cs typeface="Times New Roman"/>
                        </a:rPr>
                        <a:t>Hispanic</a:t>
                      </a:r>
                      <a:endParaRPr lang="en-US" sz="15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1500" dirty="0" smtClean="0">
                          <a:effectLst/>
                          <a:latin typeface="Calibri" panose="020F0502020204030204" pitchFamily="34" charset="0"/>
                          <a:ea typeface="Calibri"/>
                          <a:cs typeface="Times New Roman"/>
                        </a:rPr>
                        <a:t>54</a:t>
                      </a:r>
                      <a:endParaRPr lang="en-US" sz="15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1500" dirty="0" smtClean="0">
                          <a:effectLst/>
                          <a:latin typeface="Calibri" panose="020F0502020204030204" pitchFamily="34" charset="0"/>
                          <a:ea typeface="Calibri"/>
                          <a:cs typeface="Times New Roman"/>
                        </a:rPr>
                        <a:t>34%</a:t>
                      </a:r>
                      <a:endParaRPr lang="en-US" sz="1500" dirty="0">
                        <a:effectLst/>
                        <a:latin typeface="Calibri" panose="020F0502020204030204" pitchFamily="34" charset="0"/>
                        <a:ea typeface="Calibri"/>
                        <a:cs typeface="Times New Roman"/>
                      </a:endParaRPr>
                    </a:p>
                  </a:txBody>
                  <a:tcPr marL="68580" marR="68580" marT="0" marB="0"/>
                </a:tc>
                <a:extLst>
                  <a:ext uri="{0D108BD9-81ED-4DB2-BD59-A6C34878D82A}">
                    <a16:rowId xmlns:a16="http://schemas.microsoft.com/office/drawing/2014/main" val="10007"/>
                  </a:ext>
                </a:extLst>
              </a:tr>
              <a:tr h="228600">
                <a:tc>
                  <a:txBody>
                    <a:bodyPr/>
                    <a:lstStyle/>
                    <a:p>
                      <a:pPr marL="114300" marR="0" algn="l">
                        <a:spcBef>
                          <a:spcPts val="0"/>
                        </a:spcBef>
                        <a:spcAft>
                          <a:spcPts val="0"/>
                        </a:spcAft>
                      </a:pPr>
                      <a:r>
                        <a:rPr lang="en-US" sz="1500" dirty="0" smtClean="0">
                          <a:effectLst/>
                          <a:latin typeface="Calibri" panose="020F0502020204030204" pitchFamily="34" charset="0"/>
                          <a:ea typeface="Calibri"/>
                          <a:cs typeface="Times New Roman"/>
                        </a:rPr>
                        <a:t>White</a:t>
                      </a:r>
                      <a:endParaRPr lang="en-US" sz="15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1500" dirty="0" smtClean="0">
                          <a:effectLst/>
                          <a:latin typeface="Calibri" panose="020F0502020204030204" pitchFamily="34" charset="0"/>
                          <a:ea typeface="Calibri"/>
                          <a:cs typeface="Times New Roman"/>
                        </a:rPr>
                        <a:t>57</a:t>
                      </a:r>
                      <a:endParaRPr lang="en-US" sz="15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1500" dirty="0" smtClean="0">
                          <a:effectLst/>
                          <a:latin typeface="Calibri" panose="020F0502020204030204" pitchFamily="34" charset="0"/>
                          <a:ea typeface="Calibri"/>
                          <a:cs typeface="Times New Roman"/>
                        </a:rPr>
                        <a:t>36%</a:t>
                      </a:r>
                      <a:endParaRPr lang="en-US" sz="1500" dirty="0">
                        <a:effectLst/>
                        <a:latin typeface="Calibri" panose="020F0502020204030204" pitchFamily="34" charset="0"/>
                        <a:ea typeface="Calibri"/>
                        <a:cs typeface="Times New Roman"/>
                      </a:endParaRPr>
                    </a:p>
                  </a:txBody>
                  <a:tcPr marL="68580" marR="68580" marT="0" marB="0"/>
                </a:tc>
                <a:extLst>
                  <a:ext uri="{0D108BD9-81ED-4DB2-BD59-A6C34878D82A}">
                    <a16:rowId xmlns:a16="http://schemas.microsoft.com/office/drawing/2014/main" val="10008"/>
                  </a:ext>
                </a:extLst>
              </a:tr>
              <a:tr h="228600">
                <a:tc>
                  <a:txBody>
                    <a:bodyPr/>
                    <a:lstStyle/>
                    <a:p>
                      <a:pPr marL="114300" marR="0" algn="l">
                        <a:spcBef>
                          <a:spcPts val="0"/>
                        </a:spcBef>
                        <a:spcAft>
                          <a:spcPts val="0"/>
                        </a:spcAft>
                      </a:pPr>
                      <a:r>
                        <a:rPr lang="en-US" sz="1500" dirty="0" smtClean="0">
                          <a:effectLst/>
                          <a:latin typeface="Calibri" panose="020F0502020204030204" pitchFamily="34" charset="0"/>
                          <a:ea typeface="Calibri"/>
                          <a:cs typeface="Times New Roman"/>
                        </a:rPr>
                        <a:t>Multiple/Other</a:t>
                      </a:r>
                      <a:endParaRPr lang="en-US" sz="15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1500" dirty="0" smtClean="0">
                          <a:effectLst/>
                          <a:latin typeface="Calibri" panose="020F0502020204030204" pitchFamily="34" charset="0"/>
                          <a:ea typeface="Calibri"/>
                          <a:cs typeface="Times New Roman"/>
                        </a:rPr>
                        <a:t>6</a:t>
                      </a:r>
                      <a:endParaRPr lang="en-US" sz="15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1500" dirty="0" smtClean="0">
                          <a:effectLst/>
                          <a:latin typeface="Calibri" panose="020F0502020204030204" pitchFamily="34" charset="0"/>
                          <a:ea typeface="Calibri"/>
                          <a:cs typeface="Times New Roman"/>
                        </a:rPr>
                        <a:t>4%</a:t>
                      </a:r>
                      <a:endParaRPr lang="en-US" sz="1500" dirty="0">
                        <a:effectLst/>
                        <a:latin typeface="Calibri" panose="020F0502020204030204" pitchFamily="34" charset="0"/>
                        <a:ea typeface="Calibri"/>
                        <a:cs typeface="Times New Roman"/>
                      </a:endParaRPr>
                    </a:p>
                  </a:txBody>
                  <a:tcPr marL="68580" marR="68580" marT="0" marB="0"/>
                </a:tc>
                <a:extLst>
                  <a:ext uri="{0D108BD9-81ED-4DB2-BD59-A6C34878D82A}">
                    <a16:rowId xmlns:a16="http://schemas.microsoft.com/office/drawing/2014/main" val="10009"/>
                  </a:ext>
                </a:extLst>
              </a:tr>
              <a:tr h="228600">
                <a:tc>
                  <a:txBody>
                    <a:bodyPr/>
                    <a:lstStyle/>
                    <a:p>
                      <a:pPr marL="0" marR="0" indent="0" algn="l">
                        <a:spcBef>
                          <a:spcPts val="0"/>
                        </a:spcBef>
                        <a:spcAft>
                          <a:spcPts val="0"/>
                        </a:spcAft>
                      </a:pPr>
                      <a:r>
                        <a:rPr lang="en-US" sz="1500" b="1" dirty="0" smtClean="0">
                          <a:effectLst/>
                          <a:latin typeface="Calibri" panose="020F0502020204030204" pitchFamily="34" charset="0"/>
                          <a:ea typeface="Calibri"/>
                          <a:cs typeface="Times New Roman"/>
                        </a:rPr>
                        <a:t>Age (roughly;</a:t>
                      </a:r>
                      <a:r>
                        <a:rPr lang="en-US" sz="1500" b="1" baseline="0" dirty="0" smtClean="0">
                          <a:effectLst/>
                          <a:latin typeface="Calibri" panose="020F0502020204030204" pitchFamily="34" charset="0"/>
                          <a:ea typeface="Calibri"/>
                          <a:cs typeface="Times New Roman"/>
                        </a:rPr>
                        <a:t> by birth year)</a:t>
                      </a:r>
                      <a:endParaRPr lang="en-US" sz="1500" b="1"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endParaRPr lang="en-US" sz="15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endParaRPr lang="en-US" sz="1500" dirty="0">
                        <a:effectLst/>
                        <a:latin typeface="Calibri" panose="020F0502020204030204" pitchFamily="34" charset="0"/>
                        <a:ea typeface="Calibri"/>
                        <a:cs typeface="Times New Roman"/>
                      </a:endParaRPr>
                    </a:p>
                  </a:txBody>
                  <a:tcPr marL="68580" marR="68580" marT="0" marB="0"/>
                </a:tc>
                <a:extLst>
                  <a:ext uri="{0D108BD9-81ED-4DB2-BD59-A6C34878D82A}">
                    <a16:rowId xmlns:a16="http://schemas.microsoft.com/office/drawing/2014/main" val="10010"/>
                  </a:ext>
                </a:extLst>
              </a:tr>
              <a:tr h="228600">
                <a:tc>
                  <a:txBody>
                    <a:bodyPr/>
                    <a:lstStyle/>
                    <a:p>
                      <a:pPr marL="114300" marR="0" algn="l">
                        <a:spcBef>
                          <a:spcPts val="0"/>
                        </a:spcBef>
                        <a:spcAft>
                          <a:spcPts val="0"/>
                        </a:spcAft>
                      </a:pPr>
                      <a:r>
                        <a:rPr lang="en-US" sz="1500" dirty="0" smtClean="0">
                          <a:effectLst/>
                          <a:latin typeface="Calibri" panose="020F0502020204030204" pitchFamily="34" charset="0"/>
                          <a:ea typeface="Calibri"/>
                          <a:cs typeface="Times New Roman"/>
                        </a:rPr>
                        <a:t>18-30</a:t>
                      </a:r>
                      <a:endParaRPr lang="en-US" sz="15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1500" dirty="0" smtClean="0">
                          <a:effectLst/>
                          <a:latin typeface="Calibri" panose="020F0502020204030204" pitchFamily="34" charset="0"/>
                          <a:ea typeface="Calibri"/>
                          <a:cs typeface="Times New Roman"/>
                        </a:rPr>
                        <a:t>51</a:t>
                      </a:r>
                      <a:endParaRPr lang="en-US" sz="15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1500" dirty="0" smtClean="0">
                          <a:effectLst/>
                          <a:latin typeface="Calibri" panose="020F0502020204030204" pitchFamily="34" charset="0"/>
                          <a:ea typeface="Calibri"/>
                          <a:cs typeface="Times New Roman"/>
                        </a:rPr>
                        <a:t>32%</a:t>
                      </a:r>
                      <a:endParaRPr lang="en-US" sz="1500" dirty="0">
                        <a:effectLst/>
                        <a:latin typeface="Calibri" panose="020F0502020204030204" pitchFamily="34" charset="0"/>
                        <a:ea typeface="Calibri"/>
                        <a:cs typeface="Times New Roman"/>
                      </a:endParaRPr>
                    </a:p>
                  </a:txBody>
                  <a:tcPr marL="68580" marR="68580" marT="0" marB="0"/>
                </a:tc>
                <a:extLst>
                  <a:ext uri="{0D108BD9-81ED-4DB2-BD59-A6C34878D82A}">
                    <a16:rowId xmlns:a16="http://schemas.microsoft.com/office/drawing/2014/main" val="10011"/>
                  </a:ext>
                </a:extLst>
              </a:tr>
              <a:tr h="228600">
                <a:tc>
                  <a:txBody>
                    <a:bodyPr/>
                    <a:lstStyle/>
                    <a:p>
                      <a:pPr marL="114300" marR="0" algn="l">
                        <a:spcBef>
                          <a:spcPts val="0"/>
                        </a:spcBef>
                        <a:spcAft>
                          <a:spcPts val="0"/>
                        </a:spcAft>
                      </a:pPr>
                      <a:r>
                        <a:rPr lang="en-US" sz="1500" dirty="0" smtClean="0">
                          <a:effectLst/>
                          <a:latin typeface="Calibri" panose="020F0502020204030204" pitchFamily="34" charset="0"/>
                          <a:ea typeface="Calibri"/>
                          <a:cs typeface="Times New Roman"/>
                        </a:rPr>
                        <a:t>31-40</a:t>
                      </a:r>
                      <a:endParaRPr lang="en-US" sz="15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1500" dirty="0" smtClean="0">
                          <a:effectLst/>
                          <a:latin typeface="Calibri" panose="020F0502020204030204" pitchFamily="34" charset="0"/>
                          <a:ea typeface="Calibri"/>
                          <a:cs typeface="Times New Roman"/>
                        </a:rPr>
                        <a:t>51</a:t>
                      </a:r>
                      <a:endParaRPr lang="en-US" sz="15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1500" dirty="0" smtClean="0">
                          <a:effectLst/>
                          <a:latin typeface="Calibri" panose="020F0502020204030204" pitchFamily="34" charset="0"/>
                          <a:ea typeface="Calibri"/>
                          <a:cs typeface="Times New Roman"/>
                        </a:rPr>
                        <a:t>32%</a:t>
                      </a:r>
                      <a:endParaRPr lang="en-US" sz="1500" dirty="0">
                        <a:effectLst/>
                        <a:latin typeface="Calibri" panose="020F0502020204030204" pitchFamily="34" charset="0"/>
                        <a:ea typeface="Calibri"/>
                        <a:cs typeface="Times New Roman"/>
                      </a:endParaRPr>
                    </a:p>
                  </a:txBody>
                  <a:tcPr marL="68580" marR="68580" marT="0" marB="0"/>
                </a:tc>
                <a:extLst>
                  <a:ext uri="{0D108BD9-81ED-4DB2-BD59-A6C34878D82A}">
                    <a16:rowId xmlns:a16="http://schemas.microsoft.com/office/drawing/2014/main" val="10012"/>
                  </a:ext>
                </a:extLst>
              </a:tr>
              <a:tr h="228600">
                <a:tc>
                  <a:txBody>
                    <a:bodyPr/>
                    <a:lstStyle/>
                    <a:p>
                      <a:pPr marL="114300" marR="0" algn="l">
                        <a:spcBef>
                          <a:spcPts val="0"/>
                        </a:spcBef>
                        <a:spcAft>
                          <a:spcPts val="0"/>
                        </a:spcAft>
                      </a:pPr>
                      <a:r>
                        <a:rPr lang="en-US" sz="1500" dirty="0" smtClean="0">
                          <a:effectLst/>
                          <a:latin typeface="Calibri" panose="020F0502020204030204" pitchFamily="34" charset="0"/>
                          <a:ea typeface="Calibri"/>
                          <a:cs typeface="Times New Roman"/>
                        </a:rPr>
                        <a:t>41-50</a:t>
                      </a:r>
                      <a:endParaRPr lang="en-US" sz="15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1500" i="0" dirty="0" smtClean="0">
                          <a:effectLst/>
                          <a:latin typeface="Calibri" panose="020F0502020204030204" pitchFamily="34" charset="0"/>
                          <a:ea typeface="Calibri"/>
                          <a:cs typeface="Times New Roman"/>
                        </a:rPr>
                        <a:t>27</a:t>
                      </a:r>
                      <a:endParaRPr lang="en-US" sz="1500" i="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1500" dirty="0" smtClean="0">
                          <a:effectLst/>
                          <a:latin typeface="Calibri" panose="020F0502020204030204" pitchFamily="34" charset="0"/>
                          <a:ea typeface="Calibri"/>
                          <a:cs typeface="Times New Roman"/>
                        </a:rPr>
                        <a:t>17%</a:t>
                      </a:r>
                      <a:endParaRPr lang="en-US" sz="1500" dirty="0">
                        <a:effectLst/>
                        <a:latin typeface="Calibri" panose="020F0502020204030204" pitchFamily="34" charset="0"/>
                        <a:ea typeface="Calibri"/>
                        <a:cs typeface="Times New Roman"/>
                      </a:endParaRPr>
                    </a:p>
                  </a:txBody>
                  <a:tcPr marL="68580" marR="68580" marT="0" marB="0"/>
                </a:tc>
                <a:extLst>
                  <a:ext uri="{0D108BD9-81ED-4DB2-BD59-A6C34878D82A}">
                    <a16:rowId xmlns:a16="http://schemas.microsoft.com/office/drawing/2014/main" val="10013"/>
                  </a:ext>
                </a:extLst>
              </a:tr>
              <a:tr h="228600">
                <a:tc>
                  <a:txBody>
                    <a:bodyPr/>
                    <a:lstStyle/>
                    <a:p>
                      <a:pPr marL="114300" marR="0" algn="l">
                        <a:spcBef>
                          <a:spcPts val="0"/>
                        </a:spcBef>
                        <a:spcAft>
                          <a:spcPts val="0"/>
                        </a:spcAft>
                      </a:pPr>
                      <a:r>
                        <a:rPr lang="en-US" sz="1500" dirty="0" smtClean="0">
                          <a:effectLst/>
                          <a:latin typeface="Calibri" panose="020F0502020204030204" pitchFamily="34" charset="0"/>
                          <a:ea typeface="Calibri"/>
                          <a:cs typeface="Times New Roman"/>
                        </a:rPr>
                        <a:t>51-60</a:t>
                      </a:r>
                      <a:endParaRPr lang="en-US" sz="15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1500" dirty="0" smtClean="0">
                          <a:effectLst/>
                          <a:latin typeface="Calibri" panose="020F0502020204030204" pitchFamily="34" charset="0"/>
                          <a:ea typeface="Calibri"/>
                          <a:cs typeface="Times New Roman"/>
                        </a:rPr>
                        <a:t>22</a:t>
                      </a:r>
                      <a:endParaRPr lang="en-US" sz="15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1500" dirty="0" smtClean="0">
                          <a:effectLst/>
                          <a:latin typeface="Calibri" panose="020F0502020204030204" pitchFamily="34" charset="0"/>
                          <a:ea typeface="Calibri"/>
                          <a:cs typeface="Times New Roman"/>
                        </a:rPr>
                        <a:t>14%</a:t>
                      </a:r>
                      <a:endParaRPr lang="en-US" sz="1500" dirty="0">
                        <a:effectLst/>
                        <a:latin typeface="Calibri" panose="020F0502020204030204" pitchFamily="34" charset="0"/>
                        <a:ea typeface="Calibri"/>
                        <a:cs typeface="Times New Roman"/>
                      </a:endParaRPr>
                    </a:p>
                  </a:txBody>
                  <a:tcPr marL="68580" marR="68580" marT="0" marB="0"/>
                </a:tc>
                <a:extLst>
                  <a:ext uri="{0D108BD9-81ED-4DB2-BD59-A6C34878D82A}">
                    <a16:rowId xmlns:a16="http://schemas.microsoft.com/office/drawing/2014/main" val="10014"/>
                  </a:ext>
                </a:extLst>
              </a:tr>
              <a:tr h="228600">
                <a:tc>
                  <a:txBody>
                    <a:bodyPr/>
                    <a:lstStyle/>
                    <a:p>
                      <a:pPr marL="114300" marR="0" algn="l">
                        <a:spcBef>
                          <a:spcPts val="0"/>
                        </a:spcBef>
                        <a:spcAft>
                          <a:spcPts val="0"/>
                        </a:spcAft>
                      </a:pPr>
                      <a:r>
                        <a:rPr lang="en-US" sz="1500" dirty="0" smtClean="0">
                          <a:effectLst/>
                          <a:latin typeface="Calibri" panose="020F0502020204030204" pitchFamily="34" charset="0"/>
                          <a:ea typeface="Calibri"/>
                          <a:cs typeface="Times New Roman"/>
                        </a:rPr>
                        <a:t>61-70</a:t>
                      </a:r>
                      <a:endParaRPr lang="en-US" sz="15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1500" dirty="0" smtClean="0">
                          <a:effectLst/>
                          <a:latin typeface="Calibri" panose="020F0502020204030204" pitchFamily="34" charset="0"/>
                          <a:ea typeface="Calibri"/>
                          <a:cs typeface="Times New Roman"/>
                        </a:rPr>
                        <a:t>7</a:t>
                      </a:r>
                      <a:endParaRPr lang="en-US" sz="15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1500" dirty="0" smtClean="0">
                          <a:effectLst/>
                          <a:latin typeface="Calibri" panose="020F0502020204030204" pitchFamily="34" charset="0"/>
                          <a:ea typeface="Calibri"/>
                          <a:cs typeface="Times New Roman"/>
                        </a:rPr>
                        <a:t>4%</a:t>
                      </a:r>
                      <a:endParaRPr lang="en-US" sz="1500" dirty="0">
                        <a:effectLst/>
                        <a:latin typeface="Calibri" panose="020F0502020204030204" pitchFamily="34" charset="0"/>
                        <a:ea typeface="Calibri"/>
                        <a:cs typeface="Times New Roman"/>
                      </a:endParaRPr>
                    </a:p>
                  </a:txBody>
                  <a:tcPr marL="68580" marR="68580" marT="0" marB="0"/>
                </a:tc>
                <a:extLst>
                  <a:ext uri="{0D108BD9-81ED-4DB2-BD59-A6C34878D82A}">
                    <a16:rowId xmlns:a16="http://schemas.microsoft.com/office/drawing/2014/main" val="10015"/>
                  </a:ext>
                </a:extLst>
              </a:tr>
            </a:tbl>
          </a:graphicData>
        </a:graphic>
      </p:graphicFrame>
      <p:sp>
        <p:nvSpPr>
          <p:cNvPr id="7" name="Footer Placeholder 6"/>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Tree>
    <p:extLst>
      <p:ext uri="{BB962C8B-B14F-4D97-AF65-F5344CB8AC3E}">
        <p14:creationId xmlns:p14="http://schemas.microsoft.com/office/powerpoint/2010/main" val="3388102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CB2CABB-5D3A-4CD8-94AA-404DEE745C6D}" type="slidenum">
              <a:rPr lang="en-US" smtClean="0"/>
              <a:pPr/>
              <a:t>25</a:t>
            </a:fld>
            <a:endParaRPr lang="en-US"/>
          </a:p>
        </p:txBody>
      </p:sp>
      <p:sp>
        <p:nvSpPr>
          <p:cNvPr id="2" name="Title 1"/>
          <p:cNvSpPr>
            <a:spLocks noGrp="1"/>
          </p:cNvSpPr>
          <p:nvPr>
            <p:ph type="title"/>
          </p:nvPr>
        </p:nvSpPr>
        <p:spPr/>
        <p:txBody>
          <a:bodyPr>
            <a:normAutofit/>
          </a:bodyPr>
          <a:lstStyle/>
          <a:p>
            <a:r>
              <a:rPr lang="en-US" sz="4000" dirty="0" smtClean="0"/>
              <a:t>Outreach Sample Diagnoses (n=158)</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422496"/>
              </p:ext>
            </p:extLst>
          </p:nvPr>
        </p:nvGraphicFramePr>
        <p:xfrm>
          <a:off x="822325" y="939404"/>
          <a:ext cx="7543800" cy="2743200"/>
        </p:xfrm>
        <a:graphic>
          <a:graphicData uri="http://schemas.openxmlformats.org/drawingml/2006/table">
            <a:tbl>
              <a:tblPr firstRow="1" bandRow="1">
                <a:tableStyleId>{5C22544A-7EE6-4342-B048-85BDC9FD1C3A}</a:tableStyleId>
              </a:tblPr>
              <a:tblGrid>
                <a:gridCol w="5091458">
                  <a:extLst>
                    <a:ext uri="{9D8B030D-6E8A-4147-A177-3AD203B41FA5}">
                      <a16:colId xmlns:a16="http://schemas.microsoft.com/office/drawing/2014/main" val="20000"/>
                    </a:ext>
                  </a:extLst>
                </a:gridCol>
                <a:gridCol w="1262269">
                  <a:extLst>
                    <a:ext uri="{9D8B030D-6E8A-4147-A177-3AD203B41FA5}">
                      <a16:colId xmlns:a16="http://schemas.microsoft.com/office/drawing/2014/main" val="20001"/>
                    </a:ext>
                  </a:extLst>
                </a:gridCol>
                <a:gridCol w="1190073">
                  <a:extLst>
                    <a:ext uri="{9D8B030D-6E8A-4147-A177-3AD203B41FA5}">
                      <a16:colId xmlns:a16="http://schemas.microsoft.com/office/drawing/2014/main" val="20002"/>
                    </a:ext>
                  </a:extLst>
                </a:gridCol>
              </a:tblGrid>
              <a:tr h="228600">
                <a:tc>
                  <a:txBody>
                    <a:bodyPr/>
                    <a:lstStyle/>
                    <a:p>
                      <a:pPr marL="0" marR="0" algn="l">
                        <a:spcBef>
                          <a:spcPts val="0"/>
                        </a:spcBef>
                        <a:spcAft>
                          <a:spcPts val="0"/>
                        </a:spcAft>
                      </a:pPr>
                      <a:endParaRPr lang="en-US" sz="20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2000" dirty="0">
                          <a:effectLst/>
                          <a:latin typeface="Calibri" panose="020F0502020204030204" pitchFamily="34" charset="0"/>
                        </a:rPr>
                        <a:t> </a:t>
                      </a:r>
                      <a:r>
                        <a:rPr lang="en-US" sz="2000" dirty="0" smtClean="0">
                          <a:effectLst/>
                          <a:latin typeface="Calibri" panose="020F0502020204030204" pitchFamily="34" charset="0"/>
                        </a:rPr>
                        <a:t>Number</a:t>
                      </a:r>
                      <a:endParaRPr lang="en-US" sz="20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2000" dirty="0" smtClean="0">
                          <a:effectLst/>
                          <a:latin typeface="Calibri" panose="020F0502020204030204" pitchFamily="34" charset="0"/>
                        </a:rPr>
                        <a:t>Percent</a:t>
                      </a:r>
                      <a:endParaRPr lang="en-US" sz="2000" dirty="0">
                        <a:effectLst/>
                        <a:latin typeface="Calibri" panose="020F0502020204030204" pitchFamily="34" charset="0"/>
                        <a:ea typeface="Calibri"/>
                        <a:cs typeface="Times New Roman"/>
                      </a:endParaRPr>
                    </a:p>
                  </a:txBody>
                  <a:tcPr marL="68580" marR="68580" marT="0" marB="0"/>
                </a:tc>
                <a:extLst>
                  <a:ext uri="{0D108BD9-81ED-4DB2-BD59-A6C34878D82A}">
                    <a16:rowId xmlns:a16="http://schemas.microsoft.com/office/drawing/2014/main" val="10000"/>
                  </a:ext>
                </a:extLst>
              </a:tr>
              <a:tr h="228600">
                <a:tc>
                  <a:txBody>
                    <a:bodyPr/>
                    <a:lstStyle/>
                    <a:p>
                      <a:pPr marL="0" marR="0" indent="0" algn="l">
                        <a:spcBef>
                          <a:spcPts val="0"/>
                        </a:spcBef>
                        <a:spcAft>
                          <a:spcPts val="0"/>
                        </a:spcAft>
                      </a:pPr>
                      <a:r>
                        <a:rPr lang="en-US" sz="2000" b="0" dirty="0" smtClean="0">
                          <a:effectLst/>
                          <a:latin typeface="+mn-lt"/>
                          <a:ea typeface="Calibri"/>
                          <a:cs typeface="Times New Roman"/>
                        </a:rPr>
                        <a:t>Schizophrenia</a:t>
                      </a:r>
                      <a:endParaRPr lang="en-US" sz="2000" b="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2000" dirty="0" smtClean="0">
                          <a:effectLst/>
                          <a:latin typeface="+mn-lt"/>
                          <a:ea typeface="Calibri"/>
                          <a:cs typeface="Times New Roman"/>
                        </a:rPr>
                        <a:t>72</a:t>
                      </a:r>
                      <a:endParaRPr lang="en-US" sz="2000" dirty="0">
                        <a:effectLst/>
                        <a:latin typeface="+mn-lt"/>
                        <a:ea typeface="Calibri"/>
                        <a:cs typeface="Times New Roman"/>
                      </a:endParaRPr>
                    </a:p>
                  </a:txBody>
                  <a:tcPr marL="68580" marR="68580" marT="0" marB="0"/>
                </a:tc>
                <a:tc>
                  <a:txBody>
                    <a:bodyPr/>
                    <a:lstStyle/>
                    <a:p>
                      <a:pPr marL="0" marR="0" algn="r">
                        <a:spcBef>
                          <a:spcPts val="0"/>
                        </a:spcBef>
                        <a:spcAft>
                          <a:spcPts val="0"/>
                        </a:spcAft>
                      </a:pPr>
                      <a:r>
                        <a:rPr lang="en-US" sz="2000" dirty="0" smtClean="0">
                          <a:effectLst/>
                          <a:latin typeface="+mn-lt"/>
                          <a:ea typeface="Calibri"/>
                          <a:cs typeface="Times New Roman"/>
                        </a:rPr>
                        <a:t>46%</a:t>
                      </a:r>
                      <a:endParaRPr lang="en-US" sz="2000" dirty="0">
                        <a:effectLst/>
                        <a:latin typeface="+mn-lt"/>
                        <a:ea typeface="Calibri"/>
                        <a:cs typeface="Times New Roman"/>
                      </a:endParaRPr>
                    </a:p>
                  </a:txBody>
                  <a:tcPr marL="68580" marR="68580" marT="0" marB="0"/>
                </a:tc>
                <a:extLst>
                  <a:ext uri="{0D108BD9-81ED-4DB2-BD59-A6C34878D82A}">
                    <a16:rowId xmlns:a16="http://schemas.microsoft.com/office/drawing/2014/main" val="10001"/>
                  </a:ext>
                </a:extLst>
              </a:tr>
              <a:tr h="228600">
                <a:tc>
                  <a:txBody>
                    <a:bodyPr/>
                    <a:lstStyle/>
                    <a:p>
                      <a:r>
                        <a:rPr lang="en-US" sz="2000" dirty="0" smtClean="0">
                          <a:latin typeface="+mn-lt"/>
                        </a:rPr>
                        <a:t>Schizoaffective</a:t>
                      </a:r>
                      <a:endParaRPr lang="en-US" sz="2000" dirty="0">
                        <a:latin typeface="+mn-lt"/>
                      </a:endParaRPr>
                    </a:p>
                  </a:txBody>
                  <a:tcPr marL="68580" marR="68580" marT="0" marB="0"/>
                </a:tc>
                <a:tc>
                  <a:txBody>
                    <a:bodyPr/>
                    <a:lstStyle/>
                    <a:p>
                      <a:pPr algn="r"/>
                      <a:r>
                        <a:rPr lang="en-US" sz="2000" dirty="0" smtClean="0">
                          <a:latin typeface="+mn-lt"/>
                        </a:rPr>
                        <a:t>25</a:t>
                      </a:r>
                      <a:endParaRPr lang="en-US" sz="2000" dirty="0">
                        <a:latin typeface="+mn-lt"/>
                      </a:endParaRPr>
                    </a:p>
                  </a:txBody>
                  <a:tcPr marL="68580" marR="68580" marT="0" marB="0"/>
                </a:tc>
                <a:tc>
                  <a:txBody>
                    <a:bodyPr/>
                    <a:lstStyle/>
                    <a:p>
                      <a:pPr algn="r"/>
                      <a:r>
                        <a:rPr lang="en-US" sz="2000" dirty="0" smtClean="0">
                          <a:latin typeface="+mn-lt"/>
                        </a:rPr>
                        <a:t>16%</a:t>
                      </a:r>
                      <a:endParaRPr lang="en-US" sz="2000" dirty="0">
                        <a:latin typeface="+mn-lt"/>
                      </a:endParaRPr>
                    </a:p>
                  </a:txBody>
                  <a:tcPr marL="68580" marR="68580" marT="0" marB="0"/>
                </a:tc>
                <a:extLst>
                  <a:ext uri="{0D108BD9-81ED-4DB2-BD59-A6C34878D82A}">
                    <a16:rowId xmlns:a16="http://schemas.microsoft.com/office/drawing/2014/main" val="10002"/>
                  </a:ext>
                </a:extLst>
              </a:tr>
              <a:tr h="228600">
                <a:tc>
                  <a:txBody>
                    <a:bodyPr/>
                    <a:lstStyle/>
                    <a:p>
                      <a:r>
                        <a:rPr lang="en-US" sz="2000" dirty="0" smtClean="0">
                          <a:latin typeface="+mn-lt"/>
                        </a:rPr>
                        <a:t>Psychotic</a:t>
                      </a:r>
                      <a:r>
                        <a:rPr lang="en-US" sz="2000" baseline="0" dirty="0" smtClean="0">
                          <a:latin typeface="+mn-lt"/>
                        </a:rPr>
                        <a:t> Disorder</a:t>
                      </a:r>
                      <a:endParaRPr lang="en-US" sz="2000" dirty="0">
                        <a:latin typeface="+mn-lt"/>
                      </a:endParaRPr>
                    </a:p>
                  </a:txBody>
                  <a:tcPr marL="68580" marR="68580" marT="0" marB="0"/>
                </a:tc>
                <a:tc>
                  <a:txBody>
                    <a:bodyPr/>
                    <a:lstStyle/>
                    <a:p>
                      <a:pPr algn="r"/>
                      <a:r>
                        <a:rPr lang="en-US" sz="2000" dirty="0" smtClean="0">
                          <a:latin typeface="+mn-lt"/>
                        </a:rPr>
                        <a:t>28</a:t>
                      </a:r>
                      <a:endParaRPr lang="en-US" sz="2000" dirty="0">
                        <a:latin typeface="+mn-lt"/>
                      </a:endParaRPr>
                    </a:p>
                  </a:txBody>
                  <a:tcPr marL="68580" marR="68580" marT="0" marB="0"/>
                </a:tc>
                <a:tc>
                  <a:txBody>
                    <a:bodyPr/>
                    <a:lstStyle/>
                    <a:p>
                      <a:pPr algn="r"/>
                      <a:r>
                        <a:rPr lang="en-US" sz="2000" dirty="0" smtClean="0">
                          <a:latin typeface="+mn-lt"/>
                        </a:rPr>
                        <a:t>18%</a:t>
                      </a:r>
                      <a:endParaRPr lang="en-US" sz="2000" dirty="0">
                        <a:latin typeface="+mn-lt"/>
                      </a:endParaRPr>
                    </a:p>
                  </a:txBody>
                  <a:tcPr marL="68580" marR="68580" marT="0" marB="0"/>
                </a:tc>
                <a:extLst>
                  <a:ext uri="{0D108BD9-81ED-4DB2-BD59-A6C34878D82A}">
                    <a16:rowId xmlns:a16="http://schemas.microsoft.com/office/drawing/2014/main" val="10003"/>
                  </a:ext>
                </a:extLst>
              </a:tr>
              <a:tr h="228600">
                <a:tc>
                  <a:txBody>
                    <a:bodyPr/>
                    <a:lstStyle/>
                    <a:p>
                      <a:r>
                        <a:rPr lang="en-US" sz="2000" dirty="0" smtClean="0">
                          <a:latin typeface="+mn-lt"/>
                        </a:rPr>
                        <a:t>Bipolar</a:t>
                      </a:r>
                      <a:endParaRPr lang="en-US" sz="2000" dirty="0">
                        <a:latin typeface="+mn-lt"/>
                      </a:endParaRPr>
                    </a:p>
                  </a:txBody>
                  <a:tcPr marL="68580" marR="68580" marT="0" marB="0"/>
                </a:tc>
                <a:tc>
                  <a:txBody>
                    <a:bodyPr/>
                    <a:lstStyle/>
                    <a:p>
                      <a:pPr algn="r"/>
                      <a:r>
                        <a:rPr lang="en-US" sz="2000" dirty="0" smtClean="0">
                          <a:latin typeface="+mn-lt"/>
                        </a:rPr>
                        <a:t>21</a:t>
                      </a:r>
                      <a:endParaRPr lang="en-US" sz="2000" dirty="0">
                        <a:latin typeface="+mn-lt"/>
                      </a:endParaRPr>
                    </a:p>
                  </a:txBody>
                  <a:tcPr marL="68580" marR="68580" marT="0" marB="0"/>
                </a:tc>
                <a:tc>
                  <a:txBody>
                    <a:bodyPr/>
                    <a:lstStyle/>
                    <a:p>
                      <a:pPr algn="r"/>
                      <a:r>
                        <a:rPr lang="en-US" sz="2000" dirty="0" smtClean="0">
                          <a:latin typeface="+mn-lt"/>
                        </a:rPr>
                        <a:t>13%</a:t>
                      </a:r>
                      <a:endParaRPr lang="en-US" sz="2000" dirty="0">
                        <a:latin typeface="+mn-lt"/>
                      </a:endParaRPr>
                    </a:p>
                  </a:txBody>
                  <a:tcPr marL="68580" marR="68580" marT="0" marB="0"/>
                </a:tc>
                <a:extLst>
                  <a:ext uri="{0D108BD9-81ED-4DB2-BD59-A6C34878D82A}">
                    <a16:rowId xmlns:a16="http://schemas.microsoft.com/office/drawing/2014/main" val="10004"/>
                  </a:ext>
                </a:extLst>
              </a:tr>
              <a:tr h="228600">
                <a:tc>
                  <a:txBody>
                    <a:bodyPr/>
                    <a:lstStyle/>
                    <a:p>
                      <a:r>
                        <a:rPr lang="en-US" sz="2000" dirty="0" smtClean="0">
                          <a:latin typeface="+mn-lt"/>
                        </a:rPr>
                        <a:t>Mood Disorder</a:t>
                      </a:r>
                      <a:endParaRPr lang="en-US" sz="2000" dirty="0">
                        <a:latin typeface="+mn-lt"/>
                      </a:endParaRPr>
                    </a:p>
                  </a:txBody>
                  <a:tcPr marL="68580" marR="68580" marT="0" marB="0"/>
                </a:tc>
                <a:tc>
                  <a:txBody>
                    <a:bodyPr/>
                    <a:lstStyle/>
                    <a:p>
                      <a:pPr algn="r"/>
                      <a:r>
                        <a:rPr lang="en-US" sz="2000" dirty="0" smtClean="0">
                          <a:latin typeface="+mn-lt"/>
                        </a:rPr>
                        <a:t>9</a:t>
                      </a:r>
                      <a:endParaRPr lang="en-US" sz="2000" dirty="0">
                        <a:latin typeface="+mn-lt"/>
                      </a:endParaRPr>
                    </a:p>
                  </a:txBody>
                  <a:tcPr marL="68580" marR="68580" marT="0" marB="0"/>
                </a:tc>
                <a:tc>
                  <a:txBody>
                    <a:bodyPr/>
                    <a:lstStyle/>
                    <a:p>
                      <a:pPr algn="r"/>
                      <a:r>
                        <a:rPr lang="en-US" sz="2000" dirty="0" smtClean="0">
                          <a:latin typeface="+mn-lt"/>
                        </a:rPr>
                        <a:t>6%</a:t>
                      </a:r>
                      <a:endParaRPr lang="en-US" sz="2000" dirty="0">
                        <a:latin typeface="+mn-lt"/>
                      </a:endParaRPr>
                    </a:p>
                  </a:txBody>
                  <a:tcPr marL="68580" marR="68580" marT="0" marB="0"/>
                </a:tc>
                <a:extLst>
                  <a:ext uri="{0D108BD9-81ED-4DB2-BD59-A6C34878D82A}">
                    <a16:rowId xmlns:a16="http://schemas.microsoft.com/office/drawing/2014/main" val="10005"/>
                  </a:ext>
                </a:extLst>
              </a:tr>
              <a:tr h="228600">
                <a:tc>
                  <a:txBody>
                    <a:bodyPr/>
                    <a:lstStyle/>
                    <a:p>
                      <a:r>
                        <a:rPr lang="en-US" sz="2000" dirty="0" smtClean="0">
                          <a:latin typeface="+mn-lt"/>
                        </a:rPr>
                        <a:t>Conduct Disorder;</a:t>
                      </a:r>
                      <a:r>
                        <a:rPr lang="en-US" sz="2000" baseline="0" dirty="0" smtClean="0">
                          <a:latin typeface="+mn-lt"/>
                        </a:rPr>
                        <a:t> ODD</a:t>
                      </a:r>
                      <a:endParaRPr lang="en-US" sz="2000" dirty="0">
                        <a:latin typeface="+mn-lt"/>
                      </a:endParaRPr>
                    </a:p>
                  </a:txBody>
                  <a:tcPr marL="68580" marR="68580" marT="0" marB="0"/>
                </a:tc>
                <a:tc>
                  <a:txBody>
                    <a:bodyPr/>
                    <a:lstStyle/>
                    <a:p>
                      <a:pPr algn="r"/>
                      <a:r>
                        <a:rPr lang="en-US" sz="2000" dirty="0" smtClean="0">
                          <a:latin typeface="+mn-lt"/>
                        </a:rPr>
                        <a:t>1</a:t>
                      </a:r>
                      <a:endParaRPr lang="en-US" sz="2000" dirty="0">
                        <a:latin typeface="+mn-lt"/>
                      </a:endParaRPr>
                    </a:p>
                  </a:txBody>
                  <a:tcPr marL="68580" marR="68580" marT="0" marB="0"/>
                </a:tc>
                <a:tc>
                  <a:txBody>
                    <a:bodyPr/>
                    <a:lstStyle/>
                    <a:p>
                      <a:pPr algn="r"/>
                      <a:r>
                        <a:rPr lang="en-US" sz="2000" dirty="0" smtClean="0">
                          <a:latin typeface="+mn-lt"/>
                        </a:rPr>
                        <a:t>1%</a:t>
                      </a:r>
                      <a:endParaRPr lang="en-US" sz="2000" dirty="0">
                        <a:latin typeface="+mn-lt"/>
                      </a:endParaRPr>
                    </a:p>
                  </a:txBody>
                  <a:tcPr marL="68580" marR="68580" marT="0" marB="0"/>
                </a:tc>
                <a:extLst>
                  <a:ext uri="{0D108BD9-81ED-4DB2-BD59-A6C34878D82A}">
                    <a16:rowId xmlns:a16="http://schemas.microsoft.com/office/drawing/2014/main" val="10006"/>
                  </a:ext>
                </a:extLst>
              </a:tr>
              <a:tr h="228600">
                <a:tc>
                  <a:txBody>
                    <a:bodyPr/>
                    <a:lstStyle/>
                    <a:p>
                      <a:r>
                        <a:rPr lang="en-US" sz="2000" dirty="0" smtClean="0">
                          <a:latin typeface="+mn-lt"/>
                        </a:rPr>
                        <a:t>Major Depression</a:t>
                      </a:r>
                      <a:r>
                        <a:rPr lang="en-US" sz="2000" baseline="0" dirty="0" smtClean="0">
                          <a:latin typeface="+mn-lt"/>
                        </a:rPr>
                        <a:t>; </a:t>
                      </a:r>
                      <a:r>
                        <a:rPr lang="en-US" sz="2000" dirty="0" smtClean="0">
                          <a:latin typeface="+mn-lt"/>
                        </a:rPr>
                        <a:t>r/o Lewy Body Dementia</a:t>
                      </a:r>
                      <a:endParaRPr lang="en-US" sz="2000" dirty="0">
                        <a:latin typeface="+mn-lt"/>
                      </a:endParaRPr>
                    </a:p>
                  </a:txBody>
                  <a:tcPr marL="68580" marR="68580" marT="0" marB="0"/>
                </a:tc>
                <a:tc>
                  <a:txBody>
                    <a:bodyPr/>
                    <a:lstStyle/>
                    <a:p>
                      <a:pPr algn="r"/>
                      <a:r>
                        <a:rPr lang="en-US" sz="2000" dirty="0" smtClean="0">
                          <a:latin typeface="+mn-lt"/>
                        </a:rPr>
                        <a:t>1</a:t>
                      </a:r>
                      <a:endParaRPr lang="en-US" sz="2000" dirty="0">
                        <a:latin typeface="+mn-lt"/>
                      </a:endParaRPr>
                    </a:p>
                  </a:txBody>
                  <a:tcPr marL="68580" marR="68580" marT="0" marB="0"/>
                </a:tc>
                <a:tc>
                  <a:txBody>
                    <a:bodyPr/>
                    <a:lstStyle/>
                    <a:p>
                      <a:pPr algn="r"/>
                      <a:r>
                        <a:rPr lang="en-US" sz="2000" dirty="0" smtClean="0">
                          <a:latin typeface="+mn-lt"/>
                        </a:rPr>
                        <a:t>1%</a:t>
                      </a:r>
                      <a:endParaRPr lang="en-US" sz="2000" dirty="0">
                        <a:latin typeface="+mn-lt"/>
                      </a:endParaRPr>
                    </a:p>
                  </a:txBody>
                  <a:tcPr marL="68580" marR="68580" marT="0" marB="0"/>
                </a:tc>
                <a:extLst>
                  <a:ext uri="{0D108BD9-81ED-4DB2-BD59-A6C34878D82A}">
                    <a16:rowId xmlns:a16="http://schemas.microsoft.com/office/drawing/2014/main" val="10007"/>
                  </a:ext>
                </a:extLst>
              </a:tr>
              <a:tr h="228600">
                <a:tc>
                  <a:txBody>
                    <a:bodyPr/>
                    <a:lstStyle/>
                    <a:p>
                      <a:r>
                        <a:rPr lang="en-US" sz="2000" dirty="0" smtClean="0">
                          <a:latin typeface="+mn-lt"/>
                        </a:rPr>
                        <a:t>Schizoaffective; Autism Spectrum DO</a:t>
                      </a:r>
                      <a:endParaRPr lang="en-US" sz="2000" dirty="0">
                        <a:latin typeface="+mn-lt"/>
                      </a:endParaRPr>
                    </a:p>
                  </a:txBody>
                  <a:tcPr marL="68580" marR="68580" marT="0" marB="0"/>
                </a:tc>
                <a:tc>
                  <a:txBody>
                    <a:bodyPr/>
                    <a:lstStyle/>
                    <a:p>
                      <a:pPr algn="r"/>
                      <a:r>
                        <a:rPr lang="en-US" sz="2000" dirty="0" smtClean="0">
                          <a:latin typeface="+mn-lt"/>
                        </a:rPr>
                        <a:t>1</a:t>
                      </a:r>
                      <a:endParaRPr lang="en-US" sz="2000" dirty="0">
                        <a:latin typeface="+mn-lt"/>
                      </a:endParaRPr>
                    </a:p>
                  </a:txBody>
                  <a:tcPr marL="68580" marR="68580" marT="0" marB="0"/>
                </a:tc>
                <a:tc>
                  <a:txBody>
                    <a:bodyPr/>
                    <a:lstStyle/>
                    <a:p>
                      <a:pPr algn="r"/>
                      <a:r>
                        <a:rPr lang="en-US" sz="2000" dirty="0" smtClean="0">
                          <a:latin typeface="+mn-lt"/>
                        </a:rPr>
                        <a:t>1%</a:t>
                      </a:r>
                      <a:endParaRPr lang="en-US" sz="2000" dirty="0">
                        <a:latin typeface="+mn-lt"/>
                      </a:endParaRPr>
                    </a:p>
                  </a:txBody>
                  <a:tcPr marL="68580" marR="68580" marT="0" marB="0"/>
                </a:tc>
                <a:extLst>
                  <a:ext uri="{0D108BD9-81ED-4DB2-BD59-A6C34878D82A}">
                    <a16:rowId xmlns:a16="http://schemas.microsoft.com/office/drawing/2014/main" val="10008"/>
                  </a:ext>
                </a:extLst>
              </a:tr>
            </a:tbl>
          </a:graphicData>
        </a:graphic>
      </p:graphicFrame>
      <p:sp>
        <p:nvSpPr>
          <p:cNvPr id="7" name="Footer Placeholder 6"/>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Tree>
    <p:extLst>
      <p:ext uri="{BB962C8B-B14F-4D97-AF65-F5344CB8AC3E}">
        <p14:creationId xmlns:p14="http://schemas.microsoft.com/office/powerpoint/2010/main" val="1329021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CB2CABB-5D3A-4CD8-94AA-404DEE745C6D}" type="slidenum">
              <a:rPr lang="en-US" smtClean="0"/>
              <a:t>26</a:t>
            </a:fld>
            <a:endParaRPr lang="en-US"/>
          </a:p>
        </p:txBody>
      </p:sp>
      <p:sp>
        <p:nvSpPr>
          <p:cNvPr id="2" name="Title 1"/>
          <p:cNvSpPr>
            <a:spLocks noGrp="1"/>
          </p:cNvSpPr>
          <p:nvPr>
            <p:ph type="title"/>
          </p:nvPr>
        </p:nvSpPr>
        <p:spPr/>
        <p:txBody>
          <a:bodyPr>
            <a:normAutofit fontScale="90000"/>
          </a:bodyPr>
          <a:lstStyle/>
          <a:p>
            <a:r>
              <a:rPr lang="en-US" dirty="0" smtClean="0"/>
              <a:t>Source of Referral to AOT (n=156)</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0957909"/>
              </p:ext>
            </p:extLst>
          </p:nvPr>
        </p:nvGraphicFramePr>
        <p:xfrm>
          <a:off x="822325" y="939404"/>
          <a:ext cx="7543800" cy="3352800"/>
        </p:xfrm>
        <a:graphic>
          <a:graphicData uri="http://schemas.openxmlformats.org/drawingml/2006/table">
            <a:tbl>
              <a:tblPr firstRow="1" bandRow="1">
                <a:tableStyleId>{5C22544A-7EE6-4342-B048-85BDC9FD1C3A}</a:tableStyleId>
              </a:tblPr>
              <a:tblGrid>
                <a:gridCol w="5002005">
                  <a:extLst>
                    <a:ext uri="{9D8B030D-6E8A-4147-A177-3AD203B41FA5}">
                      <a16:colId xmlns:a16="http://schemas.microsoft.com/office/drawing/2014/main" val="20000"/>
                    </a:ext>
                  </a:extLst>
                </a:gridCol>
                <a:gridCol w="1272209">
                  <a:extLst>
                    <a:ext uri="{9D8B030D-6E8A-4147-A177-3AD203B41FA5}">
                      <a16:colId xmlns:a16="http://schemas.microsoft.com/office/drawing/2014/main" val="20001"/>
                    </a:ext>
                  </a:extLst>
                </a:gridCol>
                <a:gridCol w="1269586">
                  <a:extLst>
                    <a:ext uri="{9D8B030D-6E8A-4147-A177-3AD203B41FA5}">
                      <a16:colId xmlns:a16="http://schemas.microsoft.com/office/drawing/2014/main" val="20002"/>
                    </a:ext>
                  </a:extLst>
                </a:gridCol>
              </a:tblGrid>
              <a:tr h="278130">
                <a:tc>
                  <a:txBody>
                    <a:bodyPr/>
                    <a:lstStyle/>
                    <a:p>
                      <a:pPr marL="0" marR="0" algn="l">
                        <a:spcBef>
                          <a:spcPts val="0"/>
                        </a:spcBef>
                        <a:spcAft>
                          <a:spcPts val="0"/>
                        </a:spcAft>
                      </a:pPr>
                      <a:r>
                        <a:rPr lang="en-US" sz="2000" dirty="0">
                          <a:effectLst/>
                          <a:latin typeface="Calibri" panose="020F0502020204030204" pitchFamily="34" charset="0"/>
                        </a:rPr>
                        <a:t>Referral </a:t>
                      </a:r>
                      <a:r>
                        <a:rPr lang="en-US" sz="2000" dirty="0" smtClean="0">
                          <a:effectLst/>
                          <a:latin typeface="Calibri" panose="020F0502020204030204" pitchFamily="34" charset="0"/>
                        </a:rPr>
                        <a:t>Source</a:t>
                      </a:r>
                      <a:endParaRPr lang="en-US" sz="20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2000" dirty="0">
                          <a:effectLst/>
                          <a:latin typeface="Calibri" panose="020F0502020204030204" pitchFamily="34" charset="0"/>
                        </a:rPr>
                        <a:t> </a:t>
                      </a:r>
                      <a:r>
                        <a:rPr lang="en-US" sz="2000" dirty="0" smtClean="0">
                          <a:effectLst/>
                          <a:latin typeface="Calibri" panose="020F0502020204030204" pitchFamily="34" charset="0"/>
                        </a:rPr>
                        <a:t>Number</a:t>
                      </a:r>
                      <a:endParaRPr lang="en-US" sz="20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2000" dirty="0" smtClean="0">
                          <a:effectLst/>
                          <a:latin typeface="Calibri" panose="020F0502020204030204" pitchFamily="34" charset="0"/>
                        </a:rPr>
                        <a:t>Percent</a:t>
                      </a:r>
                      <a:endParaRPr lang="en-US" sz="2000" dirty="0">
                        <a:effectLst/>
                        <a:latin typeface="Calibri" panose="020F0502020204030204" pitchFamily="34" charset="0"/>
                        <a:ea typeface="Calibri"/>
                        <a:cs typeface="Times New Roman"/>
                      </a:endParaRPr>
                    </a:p>
                  </a:txBody>
                  <a:tcPr marL="68580" marR="68580" marT="0" marB="0"/>
                </a:tc>
                <a:extLst>
                  <a:ext uri="{0D108BD9-81ED-4DB2-BD59-A6C34878D82A}">
                    <a16:rowId xmlns:a16="http://schemas.microsoft.com/office/drawing/2014/main" val="10000"/>
                  </a:ext>
                </a:extLst>
              </a:tr>
              <a:tr h="278130">
                <a:tc>
                  <a:txBody>
                    <a:bodyPr/>
                    <a:lstStyle/>
                    <a:p>
                      <a:pPr marL="0" marR="0" indent="0" algn="l">
                        <a:spcBef>
                          <a:spcPts val="0"/>
                        </a:spcBef>
                        <a:spcAft>
                          <a:spcPts val="0"/>
                        </a:spcAft>
                      </a:pPr>
                      <a:r>
                        <a:rPr lang="en-US" sz="2000" dirty="0">
                          <a:effectLst/>
                          <a:latin typeface="Calibri" panose="020F0502020204030204" pitchFamily="34" charset="0"/>
                        </a:rPr>
                        <a:t>Clinician/hospital</a:t>
                      </a:r>
                      <a:endParaRPr lang="en-US" sz="20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2000" dirty="0">
                          <a:effectLst/>
                          <a:latin typeface="Calibri" panose="020F0502020204030204" pitchFamily="34" charset="0"/>
                        </a:rPr>
                        <a:t>47</a:t>
                      </a:r>
                      <a:endParaRPr lang="en-US" sz="20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2000">
                          <a:effectLst/>
                          <a:latin typeface="Calibri" panose="020F0502020204030204" pitchFamily="34" charset="0"/>
                        </a:rPr>
                        <a:t>29%</a:t>
                      </a:r>
                      <a:endParaRPr lang="en-US" sz="2000">
                        <a:effectLst/>
                        <a:latin typeface="Calibri" panose="020F0502020204030204" pitchFamily="34" charset="0"/>
                        <a:ea typeface="Calibri"/>
                        <a:cs typeface="Times New Roman"/>
                      </a:endParaRPr>
                    </a:p>
                  </a:txBody>
                  <a:tcPr marL="68580" marR="68580" marT="0" marB="0"/>
                </a:tc>
                <a:extLst>
                  <a:ext uri="{0D108BD9-81ED-4DB2-BD59-A6C34878D82A}">
                    <a16:rowId xmlns:a16="http://schemas.microsoft.com/office/drawing/2014/main" val="10001"/>
                  </a:ext>
                </a:extLst>
              </a:tr>
              <a:tr h="278130">
                <a:tc>
                  <a:txBody>
                    <a:bodyPr/>
                    <a:lstStyle/>
                    <a:p>
                      <a:pPr marL="0" marR="0" indent="0" algn="l">
                        <a:spcBef>
                          <a:spcPts val="0"/>
                        </a:spcBef>
                        <a:spcAft>
                          <a:spcPts val="0"/>
                        </a:spcAft>
                      </a:pPr>
                      <a:r>
                        <a:rPr lang="en-US" sz="2000" dirty="0">
                          <a:effectLst/>
                          <a:latin typeface="Calibri" panose="020F0502020204030204" pitchFamily="34" charset="0"/>
                        </a:rPr>
                        <a:t>Family member</a:t>
                      </a:r>
                      <a:endParaRPr lang="en-US" sz="20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2000" dirty="0">
                          <a:effectLst/>
                          <a:latin typeface="Calibri" panose="020F0502020204030204" pitchFamily="34" charset="0"/>
                        </a:rPr>
                        <a:t>46</a:t>
                      </a:r>
                      <a:endParaRPr lang="en-US" sz="20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2000" dirty="0">
                          <a:effectLst/>
                          <a:latin typeface="Calibri" panose="020F0502020204030204" pitchFamily="34" charset="0"/>
                        </a:rPr>
                        <a:t>29%</a:t>
                      </a:r>
                      <a:endParaRPr lang="en-US" sz="2000" dirty="0">
                        <a:effectLst/>
                        <a:latin typeface="Calibri" panose="020F0502020204030204" pitchFamily="34" charset="0"/>
                        <a:ea typeface="Calibri"/>
                        <a:cs typeface="Times New Roman"/>
                      </a:endParaRPr>
                    </a:p>
                  </a:txBody>
                  <a:tcPr marL="68580" marR="68580" marT="0" marB="0"/>
                </a:tc>
                <a:extLst>
                  <a:ext uri="{0D108BD9-81ED-4DB2-BD59-A6C34878D82A}">
                    <a16:rowId xmlns:a16="http://schemas.microsoft.com/office/drawing/2014/main" val="10002"/>
                  </a:ext>
                </a:extLst>
              </a:tr>
              <a:tr h="685800">
                <a:tc>
                  <a:txBody>
                    <a:bodyPr/>
                    <a:lstStyle/>
                    <a:p>
                      <a:pPr marL="0" marR="0" indent="0" algn="l">
                        <a:spcBef>
                          <a:spcPts val="0"/>
                        </a:spcBef>
                        <a:spcAft>
                          <a:spcPts val="0"/>
                        </a:spcAft>
                      </a:pPr>
                      <a:r>
                        <a:rPr lang="en-US" sz="2000" dirty="0" smtClean="0">
                          <a:effectLst/>
                          <a:latin typeface="Calibri" panose="020F0502020204030204" pitchFamily="34" charset="0"/>
                        </a:rPr>
                        <a:t>Mobile Crisis Team: </a:t>
                      </a:r>
                    </a:p>
                    <a:p>
                      <a:pPr marL="0" marR="0" indent="0" algn="l">
                        <a:spcBef>
                          <a:spcPts val="0"/>
                        </a:spcBef>
                        <a:spcAft>
                          <a:spcPts val="0"/>
                        </a:spcAft>
                      </a:pPr>
                      <a:r>
                        <a:rPr lang="en-US" sz="2000" dirty="0" smtClean="0">
                          <a:effectLst/>
                          <a:latin typeface="Calibri" panose="020F0502020204030204" pitchFamily="34" charset="0"/>
                        </a:rPr>
                        <a:t>Psychiatric Mobile Response Team or </a:t>
                      </a:r>
                    </a:p>
                    <a:p>
                      <a:pPr marL="0" marR="0" indent="0" algn="l">
                        <a:spcBef>
                          <a:spcPts val="0"/>
                        </a:spcBef>
                        <a:spcAft>
                          <a:spcPts val="0"/>
                        </a:spcAft>
                      </a:pPr>
                      <a:r>
                        <a:rPr lang="en-US" sz="2000" dirty="0" smtClean="0">
                          <a:effectLst/>
                          <a:latin typeface="Calibri" panose="020F0502020204030204" pitchFamily="34" charset="0"/>
                        </a:rPr>
                        <a:t>DMH-Law Enforcement</a:t>
                      </a:r>
                      <a:r>
                        <a:rPr lang="en-US" sz="2000" baseline="0" dirty="0" smtClean="0">
                          <a:effectLst/>
                          <a:latin typeface="Calibri" panose="020F0502020204030204" pitchFamily="34" charset="0"/>
                        </a:rPr>
                        <a:t> Team</a:t>
                      </a:r>
                      <a:endParaRPr lang="en-US" sz="20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2000" dirty="0">
                          <a:effectLst/>
                          <a:latin typeface="Calibri" panose="020F0502020204030204" pitchFamily="34" charset="0"/>
                        </a:rPr>
                        <a:t>39</a:t>
                      </a:r>
                      <a:endParaRPr lang="en-US" sz="20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2000" dirty="0">
                          <a:effectLst/>
                          <a:latin typeface="Calibri" panose="020F0502020204030204" pitchFamily="34" charset="0"/>
                        </a:rPr>
                        <a:t>25%</a:t>
                      </a:r>
                      <a:endParaRPr lang="en-US" sz="2000" dirty="0">
                        <a:effectLst/>
                        <a:latin typeface="Calibri" panose="020F0502020204030204" pitchFamily="34" charset="0"/>
                        <a:ea typeface="Calibri"/>
                        <a:cs typeface="Times New Roman"/>
                      </a:endParaRPr>
                    </a:p>
                  </a:txBody>
                  <a:tcPr marL="68580" marR="68580" marT="0" marB="0"/>
                </a:tc>
                <a:extLst>
                  <a:ext uri="{0D108BD9-81ED-4DB2-BD59-A6C34878D82A}">
                    <a16:rowId xmlns:a16="http://schemas.microsoft.com/office/drawing/2014/main" val="10003"/>
                  </a:ext>
                </a:extLst>
              </a:tr>
              <a:tr h="278130">
                <a:tc>
                  <a:txBody>
                    <a:bodyPr/>
                    <a:lstStyle/>
                    <a:p>
                      <a:pPr marL="0" marR="0" indent="0" algn="l">
                        <a:spcBef>
                          <a:spcPts val="0"/>
                        </a:spcBef>
                        <a:spcAft>
                          <a:spcPts val="0"/>
                        </a:spcAft>
                      </a:pPr>
                      <a:r>
                        <a:rPr lang="en-US" sz="2000" dirty="0">
                          <a:effectLst/>
                          <a:latin typeface="Calibri" panose="020F0502020204030204" pitchFamily="34" charset="0"/>
                        </a:rPr>
                        <a:t>Social service agency</a:t>
                      </a:r>
                      <a:endParaRPr lang="en-US" sz="20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2000" dirty="0">
                          <a:effectLst/>
                          <a:latin typeface="Calibri" panose="020F0502020204030204" pitchFamily="34" charset="0"/>
                        </a:rPr>
                        <a:t>15</a:t>
                      </a:r>
                      <a:endParaRPr lang="en-US" sz="20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2000" dirty="0">
                          <a:effectLst/>
                          <a:latin typeface="Calibri" panose="020F0502020204030204" pitchFamily="34" charset="0"/>
                        </a:rPr>
                        <a:t>10%</a:t>
                      </a:r>
                      <a:endParaRPr lang="en-US" sz="2000" dirty="0">
                        <a:effectLst/>
                        <a:latin typeface="Calibri" panose="020F0502020204030204" pitchFamily="34" charset="0"/>
                        <a:ea typeface="Calibri"/>
                        <a:cs typeface="Times New Roman"/>
                      </a:endParaRPr>
                    </a:p>
                  </a:txBody>
                  <a:tcPr marL="68580" marR="68580" marT="0" marB="0"/>
                </a:tc>
                <a:extLst>
                  <a:ext uri="{0D108BD9-81ED-4DB2-BD59-A6C34878D82A}">
                    <a16:rowId xmlns:a16="http://schemas.microsoft.com/office/drawing/2014/main" val="10004"/>
                  </a:ext>
                </a:extLst>
              </a:tr>
              <a:tr h="278130">
                <a:tc>
                  <a:txBody>
                    <a:bodyPr/>
                    <a:lstStyle/>
                    <a:p>
                      <a:pPr marL="0" marR="0" indent="0" algn="l">
                        <a:spcBef>
                          <a:spcPts val="0"/>
                        </a:spcBef>
                        <a:spcAft>
                          <a:spcPts val="0"/>
                        </a:spcAft>
                      </a:pPr>
                      <a:r>
                        <a:rPr lang="en-US" sz="2000" dirty="0">
                          <a:effectLst/>
                          <a:latin typeface="Calibri" panose="020F0502020204030204" pitchFamily="34" charset="0"/>
                        </a:rPr>
                        <a:t>Law enforcement/probation officer</a:t>
                      </a:r>
                      <a:endParaRPr lang="en-US" sz="20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2000" dirty="0">
                          <a:effectLst/>
                          <a:latin typeface="Calibri" panose="020F0502020204030204" pitchFamily="34" charset="0"/>
                        </a:rPr>
                        <a:t>7</a:t>
                      </a:r>
                      <a:endParaRPr lang="en-US" sz="20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2000">
                          <a:effectLst/>
                          <a:latin typeface="Calibri" panose="020F0502020204030204" pitchFamily="34" charset="0"/>
                        </a:rPr>
                        <a:t>4%</a:t>
                      </a:r>
                      <a:endParaRPr lang="en-US" sz="2000">
                        <a:effectLst/>
                        <a:latin typeface="Calibri" panose="020F0502020204030204" pitchFamily="34" charset="0"/>
                        <a:ea typeface="Calibri"/>
                        <a:cs typeface="Times New Roman"/>
                      </a:endParaRPr>
                    </a:p>
                  </a:txBody>
                  <a:tcPr marL="68580" marR="68580" marT="0" marB="0"/>
                </a:tc>
                <a:extLst>
                  <a:ext uri="{0D108BD9-81ED-4DB2-BD59-A6C34878D82A}">
                    <a16:rowId xmlns:a16="http://schemas.microsoft.com/office/drawing/2014/main" val="10005"/>
                  </a:ext>
                </a:extLst>
              </a:tr>
              <a:tr h="278130">
                <a:tc>
                  <a:txBody>
                    <a:bodyPr/>
                    <a:lstStyle/>
                    <a:p>
                      <a:pPr marL="0" marR="0" indent="0" algn="l">
                        <a:spcBef>
                          <a:spcPts val="0"/>
                        </a:spcBef>
                        <a:spcAft>
                          <a:spcPts val="0"/>
                        </a:spcAft>
                      </a:pPr>
                      <a:r>
                        <a:rPr lang="en-US" sz="2000" dirty="0">
                          <a:effectLst/>
                          <a:latin typeface="Calibri" panose="020F0502020204030204" pitchFamily="34" charset="0"/>
                        </a:rPr>
                        <a:t>Roommate</a:t>
                      </a:r>
                      <a:endParaRPr lang="en-US" sz="20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2000" dirty="0">
                          <a:effectLst/>
                          <a:latin typeface="Calibri" panose="020F0502020204030204" pitchFamily="34" charset="0"/>
                        </a:rPr>
                        <a:t>1</a:t>
                      </a:r>
                      <a:endParaRPr lang="en-US" sz="20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2000" dirty="0">
                          <a:effectLst/>
                          <a:latin typeface="Calibri" panose="020F0502020204030204" pitchFamily="34" charset="0"/>
                        </a:rPr>
                        <a:t>1%</a:t>
                      </a:r>
                      <a:endParaRPr lang="en-US" sz="2000" dirty="0">
                        <a:effectLst/>
                        <a:latin typeface="Calibri" panose="020F0502020204030204" pitchFamily="34" charset="0"/>
                        <a:ea typeface="Calibri"/>
                        <a:cs typeface="Times New Roman"/>
                      </a:endParaRPr>
                    </a:p>
                  </a:txBody>
                  <a:tcPr marL="68580" marR="68580" marT="0" marB="0"/>
                </a:tc>
                <a:extLst>
                  <a:ext uri="{0D108BD9-81ED-4DB2-BD59-A6C34878D82A}">
                    <a16:rowId xmlns:a16="http://schemas.microsoft.com/office/drawing/2014/main" val="10006"/>
                  </a:ext>
                </a:extLst>
              </a:tr>
              <a:tr h="457200">
                <a:tc>
                  <a:txBody>
                    <a:bodyPr/>
                    <a:lstStyle/>
                    <a:p>
                      <a:pPr marL="0" marR="0" indent="0" algn="l">
                        <a:spcBef>
                          <a:spcPts val="0"/>
                        </a:spcBef>
                        <a:spcAft>
                          <a:spcPts val="0"/>
                        </a:spcAft>
                      </a:pPr>
                      <a:r>
                        <a:rPr lang="en-US" sz="2000" dirty="0">
                          <a:effectLst/>
                          <a:latin typeface="Calibri" panose="020F0502020204030204" pitchFamily="34" charset="0"/>
                        </a:rPr>
                        <a:t>Other: DMH Homeless Outreach </a:t>
                      </a:r>
                      <a:br>
                        <a:rPr lang="en-US" sz="2000" dirty="0">
                          <a:effectLst/>
                          <a:latin typeface="Calibri" panose="020F0502020204030204" pitchFamily="34" charset="0"/>
                        </a:rPr>
                      </a:br>
                      <a:r>
                        <a:rPr lang="en-US" sz="2000" dirty="0">
                          <a:effectLst/>
                          <a:latin typeface="Calibri" panose="020F0502020204030204" pitchFamily="34" charset="0"/>
                        </a:rPr>
                        <a:t>&amp; Mobile Engagement</a:t>
                      </a:r>
                      <a:endParaRPr lang="en-US" sz="20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2000" dirty="0">
                          <a:effectLst/>
                          <a:latin typeface="Calibri" panose="020F0502020204030204" pitchFamily="34" charset="0"/>
                        </a:rPr>
                        <a:t>1</a:t>
                      </a:r>
                      <a:endParaRPr lang="en-US" sz="2000" dirty="0">
                        <a:effectLst/>
                        <a:latin typeface="Calibri" panose="020F0502020204030204" pitchFamily="34" charset="0"/>
                        <a:ea typeface="Calibri"/>
                        <a:cs typeface="Times New Roman"/>
                      </a:endParaRPr>
                    </a:p>
                  </a:txBody>
                  <a:tcPr marL="68580" marR="68580" marT="0" marB="0"/>
                </a:tc>
                <a:tc>
                  <a:txBody>
                    <a:bodyPr/>
                    <a:lstStyle/>
                    <a:p>
                      <a:pPr marL="0" marR="0" algn="r">
                        <a:spcBef>
                          <a:spcPts val="0"/>
                        </a:spcBef>
                        <a:spcAft>
                          <a:spcPts val="0"/>
                        </a:spcAft>
                      </a:pPr>
                      <a:r>
                        <a:rPr lang="en-US" sz="2000" dirty="0">
                          <a:effectLst/>
                          <a:latin typeface="Calibri" panose="020F0502020204030204" pitchFamily="34" charset="0"/>
                        </a:rPr>
                        <a:t>1%</a:t>
                      </a:r>
                      <a:endParaRPr lang="en-US" sz="2000" dirty="0">
                        <a:effectLst/>
                        <a:latin typeface="Calibri" panose="020F0502020204030204" pitchFamily="34" charset="0"/>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7" name="Footer Placeholder 6"/>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Tree>
    <p:extLst>
      <p:ext uri="{BB962C8B-B14F-4D97-AF65-F5344CB8AC3E}">
        <p14:creationId xmlns:p14="http://schemas.microsoft.com/office/powerpoint/2010/main" val="3052815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CB2CABB-5D3A-4CD8-94AA-404DEE745C6D}" type="slidenum">
              <a:rPr lang="en-US" smtClean="0"/>
              <a:t>27</a:t>
            </a:fld>
            <a:endParaRPr lang="en-US"/>
          </a:p>
        </p:txBody>
      </p:sp>
      <p:sp>
        <p:nvSpPr>
          <p:cNvPr id="2" name="Title 1"/>
          <p:cNvSpPr>
            <a:spLocks noGrp="1"/>
          </p:cNvSpPr>
          <p:nvPr>
            <p:ph type="title"/>
          </p:nvPr>
        </p:nvSpPr>
        <p:spPr/>
        <p:txBody>
          <a:bodyPr>
            <a:normAutofit/>
          </a:bodyPr>
          <a:lstStyle/>
          <a:p>
            <a:r>
              <a:rPr lang="en-US" sz="4400" dirty="0" smtClean="0"/>
              <a:t>Reasons Outreach Ended (n=157)</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7425373"/>
              </p:ext>
            </p:extLst>
          </p:nvPr>
        </p:nvGraphicFramePr>
        <p:xfrm>
          <a:off x="822326" y="830075"/>
          <a:ext cx="7784960" cy="3916028"/>
        </p:xfrm>
        <a:graphic>
          <a:graphicData uri="http://schemas.openxmlformats.org/drawingml/2006/table">
            <a:tbl>
              <a:tblPr firstRow="1" bandRow="1">
                <a:tableStyleId>{5C22544A-7EE6-4342-B048-85BDC9FD1C3A}</a:tableStyleId>
              </a:tblPr>
              <a:tblGrid>
                <a:gridCol w="6109351">
                  <a:extLst>
                    <a:ext uri="{9D8B030D-6E8A-4147-A177-3AD203B41FA5}">
                      <a16:colId xmlns:a16="http://schemas.microsoft.com/office/drawing/2014/main" val="20000"/>
                    </a:ext>
                  </a:extLst>
                </a:gridCol>
                <a:gridCol w="700813">
                  <a:extLst>
                    <a:ext uri="{9D8B030D-6E8A-4147-A177-3AD203B41FA5}">
                      <a16:colId xmlns:a16="http://schemas.microsoft.com/office/drawing/2014/main" val="20001"/>
                    </a:ext>
                  </a:extLst>
                </a:gridCol>
                <a:gridCol w="974796">
                  <a:extLst>
                    <a:ext uri="{9D8B030D-6E8A-4147-A177-3AD203B41FA5}">
                      <a16:colId xmlns:a16="http://schemas.microsoft.com/office/drawing/2014/main" val="20002"/>
                    </a:ext>
                  </a:extLst>
                </a:gridCol>
              </a:tblGrid>
              <a:tr h="227948">
                <a:tc>
                  <a:txBody>
                    <a:bodyPr/>
                    <a:lstStyle/>
                    <a:p>
                      <a:pPr marL="0" marR="0" algn="l">
                        <a:spcBef>
                          <a:spcPts val="0"/>
                        </a:spcBef>
                        <a:spcAft>
                          <a:spcPts val="0"/>
                        </a:spcAft>
                      </a:pPr>
                      <a:r>
                        <a:rPr lang="en-US" sz="1600" dirty="0">
                          <a:effectLst/>
                          <a:latin typeface="+mn-lt"/>
                          <a:cs typeface="Arial" panose="020B0604020202020204" pitchFamily="34" charset="0"/>
                        </a:rPr>
                        <a:t> </a:t>
                      </a:r>
                      <a:endParaRPr lang="en-US" sz="1600" dirty="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600" dirty="0">
                          <a:effectLst/>
                          <a:latin typeface="+mn-lt"/>
                          <a:cs typeface="Arial" panose="020B0604020202020204" pitchFamily="34" charset="0"/>
                        </a:rPr>
                        <a:t>N</a:t>
                      </a:r>
                      <a:endParaRPr lang="en-US" sz="1600" dirty="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600" dirty="0">
                          <a:effectLst/>
                          <a:latin typeface="+mn-lt"/>
                          <a:cs typeface="Arial" panose="020B0604020202020204" pitchFamily="34" charset="0"/>
                        </a:rPr>
                        <a:t>Percent</a:t>
                      </a:r>
                      <a:endParaRPr lang="en-US" sz="1600" dirty="0">
                        <a:effectLst/>
                        <a:latin typeface="+mn-lt"/>
                        <a:ea typeface="Calibri"/>
                        <a:cs typeface="Arial" panose="020B0604020202020204" pitchFamily="34" charset="0"/>
                      </a:endParaRPr>
                    </a:p>
                  </a:txBody>
                  <a:tcPr marL="63552" marR="63552" marT="0" marB="0"/>
                </a:tc>
                <a:extLst>
                  <a:ext uri="{0D108BD9-81ED-4DB2-BD59-A6C34878D82A}">
                    <a16:rowId xmlns:a16="http://schemas.microsoft.com/office/drawing/2014/main" val="10000"/>
                  </a:ext>
                </a:extLst>
              </a:tr>
              <a:tr h="144612">
                <a:tc>
                  <a:txBody>
                    <a:bodyPr/>
                    <a:lstStyle/>
                    <a:p>
                      <a:pPr marL="0" marR="0" algn="l">
                        <a:spcBef>
                          <a:spcPts val="0"/>
                        </a:spcBef>
                        <a:spcAft>
                          <a:spcPts val="0"/>
                        </a:spcAft>
                      </a:pPr>
                      <a:r>
                        <a:rPr lang="en-US" sz="1600" b="0" dirty="0">
                          <a:effectLst/>
                          <a:latin typeface="+mn-lt"/>
                          <a:cs typeface="Arial" panose="020B0604020202020204" pitchFamily="34" charset="0"/>
                        </a:rPr>
                        <a:t>AOT, Voluntary</a:t>
                      </a:r>
                      <a:endParaRPr lang="en-US" sz="1600" b="0" dirty="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600" b="0" dirty="0">
                          <a:effectLst/>
                          <a:latin typeface="+mn-lt"/>
                          <a:cs typeface="Arial" panose="020B0604020202020204" pitchFamily="34" charset="0"/>
                        </a:rPr>
                        <a:t>79</a:t>
                      </a:r>
                      <a:endParaRPr lang="en-US" sz="1600" b="0" dirty="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600" b="0" dirty="0">
                          <a:effectLst/>
                          <a:latin typeface="+mn-lt"/>
                          <a:cs typeface="Arial" panose="020B0604020202020204" pitchFamily="34" charset="0"/>
                        </a:rPr>
                        <a:t>50.3%</a:t>
                      </a:r>
                      <a:endParaRPr lang="en-US" sz="1600" b="0" dirty="0">
                        <a:effectLst/>
                        <a:latin typeface="+mn-lt"/>
                        <a:ea typeface="Calibri"/>
                        <a:cs typeface="Arial" panose="020B0604020202020204" pitchFamily="34" charset="0"/>
                      </a:endParaRPr>
                    </a:p>
                  </a:txBody>
                  <a:tcPr marL="63552" marR="63552" marT="0" marB="0"/>
                </a:tc>
                <a:extLst>
                  <a:ext uri="{0D108BD9-81ED-4DB2-BD59-A6C34878D82A}">
                    <a16:rowId xmlns:a16="http://schemas.microsoft.com/office/drawing/2014/main" val="10001"/>
                  </a:ext>
                </a:extLst>
              </a:tr>
              <a:tr h="119433">
                <a:tc>
                  <a:txBody>
                    <a:bodyPr/>
                    <a:lstStyle/>
                    <a:p>
                      <a:pPr marL="0" marR="0" algn="l">
                        <a:spcBef>
                          <a:spcPts val="0"/>
                        </a:spcBef>
                        <a:spcAft>
                          <a:spcPts val="0"/>
                        </a:spcAft>
                      </a:pPr>
                      <a:r>
                        <a:rPr lang="en-US" sz="1600" b="0" dirty="0">
                          <a:effectLst/>
                          <a:latin typeface="+mn-lt"/>
                          <a:cs typeface="Arial" panose="020B0604020202020204" pitchFamily="34" charset="0"/>
                        </a:rPr>
                        <a:t>AOT, </a:t>
                      </a:r>
                      <a:r>
                        <a:rPr lang="en-US" sz="1600" b="0" dirty="0" smtClean="0">
                          <a:effectLst/>
                          <a:latin typeface="+mn-lt"/>
                          <a:cs typeface="Arial" panose="020B0604020202020204" pitchFamily="34" charset="0"/>
                        </a:rPr>
                        <a:t>Involuntary via Court Order</a:t>
                      </a:r>
                      <a:endParaRPr lang="en-US" sz="1600" b="0" dirty="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600" b="0">
                          <a:effectLst/>
                          <a:latin typeface="+mn-lt"/>
                          <a:cs typeface="Arial" panose="020B0604020202020204" pitchFamily="34" charset="0"/>
                        </a:rPr>
                        <a:t>7</a:t>
                      </a:r>
                      <a:endParaRPr lang="en-US" sz="1600" b="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600" b="0">
                          <a:effectLst/>
                          <a:latin typeface="+mn-lt"/>
                          <a:cs typeface="Arial" panose="020B0604020202020204" pitchFamily="34" charset="0"/>
                        </a:rPr>
                        <a:t>4.5%</a:t>
                      </a:r>
                      <a:endParaRPr lang="en-US" sz="1600" b="0">
                        <a:effectLst/>
                        <a:latin typeface="+mn-lt"/>
                        <a:ea typeface="Calibri"/>
                        <a:cs typeface="Arial" panose="020B0604020202020204" pitchFamily="34" charset="0"/>
                      </a:endParaRPr>
                    </a:p>
                  </a:txBody>
                  <a:tcPr marL="63552" marR="63552" marT="0" marB="0"/>
                </a:tc>
                <a:extLst>
                  <a:ext uri="{0D108BD9-81ED-4DB2-BD59-A6C34878D82A}">
                    <a16:rowId xmlns:a16="http://schemas.microsoft.com/office/drawing/2014/main" val="10002"/>
                  </a:ext>
                </a:extLst>
              </a:tr>
              <a:tr h="84314">
                <a:tc>
                  <a:txBody>
                    <a:bodyPr/>
                    <a:lstStyle/>
                    <a:p>
                      <a:pPr marL="0" marR="0" algn="l">
                        <a:spcBef>
                          <a:spcPts val="0"/>
                        </a:spcBef>
                        <a:spcAft>
                          <a:spcPts val="0"/>
                        </a:spcAft>
                      </a:pPr>
                      <a:r>
                        <a:rPr lang="en-US" sz="1600" b="0" dirty="0">
                          <a:effectLst/>
                          <a:latin typeface="+mn-lt"/>
                          <a:cs typeface="Arial" panose="020B0604020202020204" pitchFamily="34" charset="0"/>
                        </a:rPr>
                        <a:t>AOT</a:t>
                      </a:r>
                      <a:r>
                        <a:rPr lang="en-US" sz="1600" b="0" dirty="0" smtClean="0">
                          <a:effectLst/>
                          <a:latin typeface="+mn-lt"/>
                          <a:cs typeface="Arial" panose="020B0604020202020204" pitchFamily="34" charset="0"/>
                        </a:rPr>
                        <a:t>, Involuntary via </a:t>
                      </a:r>
                      <a:r>
                        <a:rPr lang="en-US" sz="1600" b="0" dirty="0">
                          <a:effectLst/>
                          <a:latin typeface="+mn-lt"/>
                          <a:cs typeface="Arial" panose="020B0604020202020204" pitchFamily="34" charset="0"/>
                        </a:rPr>
                        <a:t>Settlement Agreement</a:t>
                      </a:r>
                      <a:endParaRPr lang="en-US" sz="1600" b="0" dirty="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600" b="0">
                          <a:effectLst/>
                          <a:latin typeface="+mn-lt"/>
                          <a:cs typeface="Arial" panose="020B0604020202020204" pitchFamily="34" charset="0"/>
                        </a:rPr>
                        <a:t>7</a:t>
                      </a:r>
                      <a:endParaRPr lang="en-US" sz="1600" b="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600" b="0" dirty="0">
                          <a:effectLst/>
                          <a:latin typeface="+mn-lt"/>
                          <a:cs typeface="Arial" panose="020B0604020202020204" pitchFamily="34" charset="0"/>
                        </a:rPr>
                        <a:t>4.5%</a:t>
                      </a:r>
                      <a:endParaRPr lang="en-US" sz="1600" b="0" dirty="0">
                        <a:effectLst/>
                        <a:latin typeface="+mn-lt"/>
                        <a:ea typeface="Calibri"/>
                        <a:cs typeface="Arial" panose="020B0604020202020204" pitchFamily="34" charset="0"/>
                      </a:endParaRPr>
                    </a:p>
                  </a:txBody>
                  <a:tcPr marL="63552" marR="63552" marT="0" marB="0"/>
                </a:tc>
                <a:extLst>
                  <a:ext uri="{0D108BD9-81ED-4DB2-BD59-A6C34878D82A}">
                    <a16:rowId xmlns:a16="http://schemas.microsoft.com/office/drawing/2014/main" val="10003"/>
                  </a:ext>
                </a:extLst>
              </a:tr>
              <a:tr h="148587">
                <a:tc>
                  <a:txBody>
                    <a:bodyPr/>
                    <a:lstStyle/>
                    <a:p>
                      <a:pPr marL="0" marR="0" algn="l">
                        <a:spcBef>
                          <a:spcPts val="0"/>
                        </a:spcBef>
                        <a:spcAft>
                          <a:spcPts val="0"/>
                        </a:spcAft>
                      </a:pPr>
                      <a:r>
                        <a:rPr lang="en-US" sz="1600" b="0" dirty="0">
                          <a:effectLst/>
                          <a:latin typeface="+mn-lt"/>
                          <a:cs typeface="Arial" panose="020B0604020202020204" pitchFamily="34" charset="0"/>
                        </a:rPr>
                        <a:t>Conservatorship</a:t>
                      </a:r>
                      <a:endParaRPr lang="en-US" sz="1600" b="0" dirty="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600" b="0" dirty="0">
                          <a:effectLst/>
                          <a:latin typeface="+mn-lt"/>
                          <a:cs typeface="Arial" panose="020B0604020202020204" pitchFamily="34" charset="0"/>
                        </a:rPr>
                        <a:t>13</a:t>
                      </a:r>
                      <a:endParaRPr lang="en-US" sz="1600" b="0" dirty="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600" b="0" dirty="0">
                          <a:effectLst/>
                          <a:latin typeface="+mn-lt"/>
                          <a:cs typeface="Arial" panose="020B0604020202020204" pitchFamily="34" charset="0"/>
                        </a:rPr>
                        <a:t>8.3%</a:t>
                      </a:r>
                      <a:endParaRPr lang="en-US" sz="1600" b="0" dirty="0">
                        <a:effectLst/>
                        <a:latin typeface="+mn-lt"/>
                        <a:ea typeface="Calibri"/>
                        <a:cs typeface="Arial" panose="020B0604020202020204" pitchFamily="34" charset="0"/>
                      </a:endParaRPr>
                    </a:p>
                  </a:txBody>
                  <a:tcPr marL="63552" marR="63552" marT="0" marB="0"/>
                </a:tc>
                <a:extLst>
                  <a:ext uri="{0D108BD9-81ED-4DB2-BD59-A6C34878D82A}">
                    <a16:rowId xmlns:a16="http://schemas.microsoft.com/office/drawing/2014/main" val="10004"/>
                  </a:ext>
                </a:extLst>
              </a:tr>
              <a:tr h="227948">
                <a:tc>
                  <a:txBody>
                    <a:bodyPr/>
                    <a:lstStyle/>
                    <a:p>
                      <a:pPr marL="0" marR="0" algn="l">
                        <a:spcBef>
                          <a:spcPts val="0"/>
                        </a:spcBef>
                        <a:spcAft>
                          <a:spcPts val="0"/>
                        </a:spcAft>
                      </a:pPr>
                      <a:r>
                        <a:rPr lang="en-US" sz="1600" b="0" dirty="0" smtClean="0">
                          <a:effectLst/>
                          <a:latin typeface="+mn-lt"/>
                          <a:cs typeface="Arial" panose="020B0604020202020204" pitchFamily="34" charset="0"/>
                        </a:rPr>
                        <a:t>MIST</a:t>
                      </a:r>
                      <a:r>
                        <a:rPr lang="en-US" sz="1600" b="0" baseline="0" dirty="0" smtClean="0">
                          <a:effectLst/>
                          <a:latin typeface="+mn-lt"/>
                          <a:cs typeface="Arial" panose="020B0604020202020204" pitchFamily="34" charset="0"/>
                        </a:rPr>
                        <a:t> or </a:t>
                      </a:r>
                      <a:r>
                        <a:rPr lang="en-US" sz="1600" b="0" dirty="0" smtClean="0">
                          <a:effectLst/>
                          <a:latin typeface="+mn-lt"/>
                          <a:cs typeface="Arial" panose="020B0604020202020204" pitchFamily="34" charset="0"/>
                        </a:rPr>
                        <a:t>FIST (incompetent</a:t>
                      </a:r>
                      <a:r>
                        <a:rPr lang="en-US" sz="1600" b="0" baseline="0" dirty="0" smtClean="0">
                          <a:effectLst/>
                          <a:latin typeface="+mn-lt"/>
                          <a:cs typeface="Arial" panose="020B0604020202020204" pitchFamily="34" charset="0"/>
                        </a:rPr>
                        <a:t> to stand trial; community-based restoration)</a:t>
                      </a:r>
                      <a:endParaRPr lang="en-US" sz="1600" b="0" dirty="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600" b="0">
                          <a:effectLst/>
                          <a:latin typeface="+mn-lt"/>
                          <a:cs typeface="Arial" panose="020B0604020202020204" pitchFamily="34" charset="0"/>
                        </a:rPr>
                        <a:t>3</a:t>
                      </a:r>
                      <a:endParaRPr lang="en-US" sz="1600" b="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600" b="0" dirty="0">
                          <a:effectLst/>
                          <a:latin typeface="+mn-lt"/>
                          <a:cs typeface="Arial" panose="020B0604020202020204" pitchFamily="34" charset="0"/>
                        </a:rPr>
                        <a:t>1.9%</a:t>
                      </a:r>
                      <a:endParaRPr lang="en-US" sz="1600" b="0" dirty="0">
                        <a:effectLst/>
                        <a:latin typeface="+mn-lt"/>
                        <a:ea typeface="Calibri"/>
                        <a:cs typeface="Arial" panose="020B0604020202020204" pitchFamily="34" charset="0"/>
                      </a:endParaRPr>
                    </a:p>
                  </a:txBody>
                  <a:tcPr marL="63552" marR="63552" marT="0" marB="0"/>
                </a:tc>
                <a:extLst>
                  <a:ext uri="{0D108BD9-81ED-4DB2-BD59-A6C34878D82A}">
                    <a16:rowId xmlns:a16="http://schemas.microsoft.com/office/drawing/2014/main" val="10005"/>
                  </a:ext>
                </a:extLst>
              </a:tr>
              <a:tr h="227948">
                <a:tc>
                  <a:txBody>
                    <a:bodyPr/>
                    <a:lstStyle/>
                    <a:p>
                      <a:pPr marL="0" marR="0" algn="l">
                        <a:spcBef>
                          <a:spcPts val="0"/>
                        </a:spcBef>
                        <a:spcAft>
                          <a:spcPts val="0"/>
                        </a:spcAft>
                      </a:pPr>
                      <a:r>
                        <a:rPr lang="en-US" sz="1600" b="0" dirty="0" smtClean="0">
                          <a:effectLst/>
                          <a:latin typeface="+mn-lt"/>
                          <a:cs typeface="Arial" panose="020B0604020202020204" pitchFamily="34" charset="0"/>
                        </a:rPr>
                        <a:t>Long-Term Incarceration</a:t>
                      </a:r>
                      <a:endParaRPr lang="en-US" sz="1600" b="0" dirty="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600" b="0">
                          <a:effectLst/>
                          <a:latin typeface="+mn-lt"/>
                          <a:cs typeface="Arial" panose="020B0604020202020204" pitchFamily="34" charset="0"/>
                        </a:rPr>
                        <a:t>4</a:t>
                      </a:r>
                      <a:endParaRPr lang="en-US" sz="1600" b="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600" b="0">
                          <a:effectLst/>
                          <a:latin typeface="+mn-lt"/>
                          <a:cs typeface="Arial" panose="020B0604020202020204" pitchFamily="34" charset="0"/>
                        </a:rPr>
                        <a:t>2.6%</a:t>
                      </a:r>
                      <a:endParaRPr lang="en-US" sz="1600" b="0">
                        <a:effectLst/>
                        <a:latin typeface="+mn-lt"/>
                        <a:ea typeface="Calibri"/>
                        <a:cs typeface="Arial" panose="020B0604020202020204" pitchFamily="34" charset="0"/>
                      </a:endParaRPr>
                    </a:p>
                  </a:txBody>
                  <a:tcPr marL="63552" marR="63552" marT="0" marB="0"/>
                </a:tc>
                <a:extLst>
                  <a:ext uri="{0D108BD9-81ED-4DB2-BD59-A6C34878D82A}">
                    <a16:rowId xmlns:a16="http://schemas.microsoft.com/office/drawing/2014/main" val="10006"/>
                  </a:ext>
                </a:extLst>
              </a:tr>
              <a:tr h="227948">
                <a:tc>
                  <a:txBody>
                    <a:bodyPr/>
                    <a:lstStyle/>
                    <a:p>
                      <a:pPr marL="0" marR="0" algn="l">
                        <a:spcBef>
                          <a:spcPts val="0"/>
                        </a:spcBef>
                        <a:spcAft>
                          <a:spcPts val="0"/>
                        </a:spcAft>
                      </a:pPr>
                      <a:r>
                        <a:rPr lang="en-US" sz="1600" b="0" dirty="0">
                          <a:effectLst/>
                          <a:latin typeface="+mn-lt"/>
                          <a:cs typeface="Arial" panose="020B0604020202020204" pitchFamily="34" charset="0"/>
                        </a:rPr>
                        <a:t>Can’t </a:t>
                      </a:r>
                      <a:r>
                        <a:rPr lang="en-US" sz="1600" b="0" dirty="0" smtClean="0">
                          <a:effectLst/>
                          <a:latin typeface="+mn-lt"/>
                          <a:cs typeface="Arial" panose="020B0604020202020204" pitchFamily="34" charset="0"/>
                        </a:rPr>
                        <a:t>Find </a:t>
                      </a:r>
                      <a:r>
                        <a:rPr lang="en-US" sz="1600" b="0" dirty="0">
                          <a:effectLst/>
                          <a:latin typeface="+mn-lt"/>
                          <a:cs typeface="Arial" panose="020B0604020202020204" pitchFamily="34" charset="0"/>
                        </a:rPr>
                        <a:t>C</a:t>
                      </a:r>
                      <a:r>
                        <a:rPr lang="en-US" sz="1600" b="0" dirty="0" smtClean="0">
                          <a:effectLst/>
                          <a:latin typeface="+mn-lt"/>
                          <a:cs typeface="Arial" panose="020B0604020202020204" pitchFamily="34" charset="0"/>
                        </a:rPr>
                        <a:t>lient</a:t>
                      </a:r>
                      <a:endParaRPr lang="en-US" sz="1600" b="0" dirty="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600" b="0" dirty="0">
                          <a:effectLst/>
                          <a:latin typeface="+mn-lt"/>
                          <a:cs typeface="Arial" panose="020B0604020202020204" pitchFamily="34" charset="0"/>
                        </a:rPr>
                        <a:t>23</a:t>
                      </a:r>
                      <a:endParaRPr lang="en-US" sz="1600" b="0" dirty="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600" b="0">
                          <a:effectLst/>
                          <a:latin typeface="+mn-lt"/>
                          <a:cs typeface="Arial" panose="020B0604020202020204" pitchFamily="34" charset="0"/>
                        </a:rPr>
                        <a:t>14.7%</a:t>
                      </a:r>
                      <a:endParaRPr lang="en-US" sz="1600" b="0">
                        <a:effectLst/>
                        <a:latin typeface="+mn-lt"/>
                        <a:ea typeface="Calibri"/>
                        <a:cs typeface="Arial" panose="020B0604020202020204" pitchFamily="34" charset="0"/>
                      </a:endParaRPr>
                    </a:p>
                  </a:txBody>
                  <a:tcPr marL="63552" marR="63552" marT="0" marB="0"/>
                </a:tc>
                <a:extLst>
                  <a:ext uri="{0D108BD9-81ED-4DB2-BD59-A6C34878D82A}">
                    <a16:rowId xmlns:a16="http://schemas.microsoft.com/office/drawing/2014/main" val="10007"/>
                  </a:ext>
                </a:extLst>
              </a:tr>
              <a:tr h="227948">
                <a:tc>
                  <a:txBody>
                    <a:bodyPr/>
                    <a:lstStyle/>
                    <a:p>
                      <a:pPr marL="0" marR="0" algn="l">
                        <a:spcBef>
                          <a:spcPts val="0"/>
                        </a:spcBef>
                        <a:spcAft>
                          <a:spcPts val="0"/>
                        </a:spcAft>
                      </a:pPr>
                      <a:r>
                        <a:rPr lang="en-US" sz="1600" b="0" dirty="0">
                          <a:effectLst/>
                          <a:latin typeface="+mn-lt"/>
                          <a:cs typeface="Arial" panose="020B0604020202020204" pitchFamily="34" charset="0"/>
                        </a:rPr>
                        <a:t>Other</a:t>
                      </a:r>
                      <a:endParaRPr lang="en-US" sz="1600" b="0" dirty="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600" b="0" dirty="0">
                          <a:effectLst/>
                          <a:latin typeface="+mn-lt"/>
                          <a:cs typeface="Arial" panose="020B0604020202020204" pitchFamily="34" charset="0"/>
                        </a:rPr>
                        <a:t>21</a:t>
                      </a:r>
                      <a:endParaRPr lang="en-US" sz="1600" b="0" dirty="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600" b="0" dirty="0">
                          <a:effectLst/>
                          <a:latin typeface="+mn-lt"/>
                          <a:cs typeface="Arial" panose="020B0604020202020204" pitchFamily="34" charset="0"/>
                        </a:rPr>
                        <a:t>13.4%</a:t>
                      </a:r>
                      <a:endParaRPr lang="en-US" sz="1600" b="0" dirty="0">
                        <a:effectLst/>
                        <a:latin typeface="+mn-lt"/>
                        <a:ea typeface="Calibri"/>
                        <a:cs typeface="Arial" panose="020B0604020202020204" pitchFamily="34" charset="0"/>
                      </a:endParaRPr>
                    </a:p>
                  </a:txBody>
                  <a:tcPr marL="63552" marR="63552" marT="0" marB="0"/>
                </a:tc>
                <a:extLst>
                  <a:ext uri="{0D108BD9-81ED-4DB2-BD59-A6C34878D82A}">
                    <a16:rowId xmlns:a16="http://schemas.microsoft.com/office/drawing/2014/main" val="10008"/>
                  </a:ext>
                </a:extLst>
              </a:tr>
              <a:tr h="0">
                <a:tc>
                  <a:txBody>
                    <a:bodyPr/>
                    <a:lstStyle/>
                    <a:p>
                      <a:pPr marL="228600" marR="0" indent="-114300" algn="l">
                        <a:spcBef>
                          <a:spcPts val="0"/>
                        </a:spcBef>
                        <a:spcAft>
                          <a:spcPts val="0"/>
                        </a:spcAft>
                      </a:pPr>
                      <a:r>
                        <a:rPr lang="en-US" sz="1400" b="0" dirty="0">
                          <a:effectLst/>
                          <a:latin typeface="+mn-lt"/>
                          <a:cs typeface="Arial" panose="020B0604020202020204" pitchFamily="34" charset="0"/>
                        </a:rPr>
                        <a:t>Deceased</a:t>
                      </a:r>
                      <a:endParaRPr lang="en-US" sz="1400" b="0" dirty="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400" dirty="0">
                          <a:effectLst/>
                          <a:latin typeface="+mn-lt"/>
                          <a:cs typeface="Arial" panose="020B0604020202020204" pitchFamily="34" charset="0"/>
                        </a:rPr>
                        <a:t>2</a:t>
                      </a:r>
                      <a:endParaRPr lang="en-US" sz="1400" dirty="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400" dirty="0">
                          <a:effectLst/>
                          <a:latin typeface="+mn-lt"/>
                          <a:cs typeface="Arial" panose="020B0604020202020204" pitchFamily="34" charset="0"/>
                        </a:rPr>
                        <a:t>1.3%</a:t>
                      </a:r>
                      <a:endParaRPr lang="en-US" sz="1400" dirty="0">
                        <a:effectLst/>
                        <a:latin typeface="+mn-lt"/>
                        <a:ea typeface="Calibri"/>
                        <a:cs typeface="Arial" panose="020B0604020202020204" pitchFamily="34" charset="0"/>
                      </a:endParaRPr>
                    </a:p>
                  </a:txBody>
                  <a:tcPr marL="63552" marR="63552" marT="0" marB="0"/>
                </a:tc>
                <a:extLst>
                  <a:ext uri="{0D108BD9-81ED-4DB2-BD59-A6C34878D82A}">
                    <a16:rowId xmlns:a16="http://schemas.microsoft.com/office/drawing/2014/main" val="10009"/>
                  </a:ext>
                </a:extLst>
              </a:tr>
              <a:tr h="0">
                <a:tc>
                  <a:txBody>
                    <a:bodyPr/>
                    <a:lstStyle/>
                    <a:p>
                      <a:pPr marL="228600" marR="0" indent="-114300" algn="l">
                        <a:spcBef>
                          <a:spcPts val="0"/>
                        </a:spcBef>
                        <a:spcAft>
                          <a:spcPts val="0"/>
                        </a:spcAft>
                      </a:pPr>
                      <a:r>
                        <a:rPr lang="en-US" sz="1400" b="0" dirty="0">
                          <a:effectLst/>
                          <a:latin typeface="+mn-lt"/>
                          <a:cs typeface="Arial" panose="020B0604020202020204" pitchFamily="34" charset="0"/>
                        </a:rPr>
                        <a:t>Living or extended travel outside of LAC</a:t>
                      </a:r>
                      <a:endParaRPr lang="en-US" sz="1400" b="0" dirty="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400" dirty="0">
                          <a:effectLst/>
                          <a:latin typeface="+mn-lt"/>
                          <a:cs typeface="Arial" panose="020B0604020202020204" pitchFamily="34" charset="0"/>
                        </a:rPr>
                        <a:t>3</a:t>
                      </a:r>
                      <a:endParaRPr lang="en-US" sz="1400" dirty="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400" dirty="0">
                          <a:effectLst/>
                          <a:latin typeface="+mn-lt"/>
                          <a:cs typeface="Arial" panose="020B0604020202020204" pitchFamily="34" charset="0"/>
                        </a:rPr>
                        <a:t>1.9%</a:t>
                      </a:r>
                      <a:endParaRPr lang="en-US" sz="1400" dirty="0">
                        <a:effectLst/>
                        <a:latin typeface="+mn-lt"/>
                        <a:ea typeface="Calibri"/>
                        <a:cs typeface="Arial" panose="020B0604020202020204" pitchFamily="34" charset="0"/>
                      </a:endParaRPr>
                    </a:p>
                  </a:txBody>
                  <a:tcPr marL="63552" marR="63552" marT="0" marB="0"/>
                </a:tc>
                <a:extLst>
                  <a:ext uri="{0D108BD9-81ED-4DB2-BD59-A6C34878D82A}">
                    <a16:rowId xmlns:a16="http://schemas.microsoft.com/office/drawing/2014/main" val="10010"/>
                  </a:ext>
                </a:extLst>
              </a:tr>
              <a:tr h="0">
                <a:tc>
                  <a:txBody>
                    <a:bodyPr/>
                    <a:lstStyle/>
                    <a:p>
                      <a:pPr marL="228600" marR="0" indent="-114300" algn="l">
                        <a:spcBef>
                          <a:spcPts val="0"/>
                        </a:spcBef>
                        <a:spcAft>
                          <a:spcPts val="0"/>
                        </a:spcAft>
                      </a:pPr>
                      <a:r>
                        <a:rPr lang="en-US" sz="1400" b="0" dirty="0">
                          <a:effectLst/>
                          <a:latin typeface="+mn-lt"/>
                          <a:cs typeface="Arial" panose="020B0604020202020204" pitchFamily="34" charset="0"/>
                        </a:rPr>
                        <a:t>Other </a:t>
                      </a:r>
                      <a:r>
                        <a:rPr lang="en-US" sz="1400" b="0" dirty="0" smtClean="0">
                          <a:effectLst/>
                          <a:latin typeface="+mn-lt"/>
                          <a:cs typeface="Arial" panose="020B0604020202020204" pitchFamily="34" charset="0"/>
                        </a:rPr>
                        <a:t>treatment</a:t>
                      </a:r>
                      <a:endParaRPr lang="en-US" sz="1400" b="0" dirty="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400">
                          <a:effectLst/>
                          <a:latin typeface="+mn-lt"/>
                          <a:cs typeface="Arial" panose="020B0604020202020204" pitchFamily="34" charset="0"/>
                        </a:rPr>
                        <a:t>6</a:t>
                      </a:r>
                      <a:endParaRPr lang="en-US" sz="140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400" dirty="0">
                          <a:effectLst/>
                          <a:latin typeface="+mn-lt"/>
                          <a:cs typeface="Arial" panose="020B0604020202020204" pitchFamily="34" charset="0"/>
                        </a:rPr>
                        <a:t>3.8%</a:t>
                      </a:r>
                      <a:endParaRPr lang="en-US" sz="1400" dirty="0">
                        <a:effectLst/>
                        <a:latin typeface="+mn-lt"/>
                        <a:ea typeface="Calibri"/>
                        <a:cs typeface="Arial" panose="020B0604020202020204" pitchFamily="34" charset="0"/>
                      </a:endParaRPr>
                    </a:p>
                  </a:txBody>
                  <a:tcPr marL="63552" marR="63552" marT="0" marB="0"/>
                </a:tc>
                <a:extLst>
                  <a:ext uri="{0D108BD9-81ED-4DB2-BD59-A6C34878D82A}">
                    <a16:rowId xmlns:a16="http://schemas.microsoft.com/office/drawing/2014/main" val="10011"/>
                  </a:ext>
                </a:extLst>
              </a:tr>
              <a:tr h="0">
                <a:tc>
                  <a:txBody>
                    <a:bodyPr/>
                    <a:lstStyle/>
                    <a:p>
                      <a:pPr marL="228600" marR="0" indent="-114300" algn="l">
                        <a:spcBef>
                          <a:spcPts val="0"/>
                        </a:spcBef>
                        <a:spcAft>
                          <a:spcPts val="0"/>
                        </a:spcAft>
                      </a:pPr>
                      <a:r>
                        <a:rPr lang="en-US" sz="1400" b="0" dirty="0">
                          <a:effectLst/>
                          <a:latin typeface="+mn-lt"/>
                          <a:cs typeface="Arial" panose="020B0604020202020204" pitchFamily="34" charset="0"/>
                        </a:rPr>
                        <a:t>Private insurance; can’t switch due to medical condition</a:t>
                      </a:r>
                      <a:endParaRPr lang="en-US" sz="1400" b="0" dirty="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400">
                          <a:effectLst/>
                          <a:latin typeface="+mn-lt"/>
                          <a:cs typeface="Arial" panose="020B0604020202020204" pitchFamily="34" charset="0"/>
                        </a:rPr>
                        <a:t>1</a:t>
                      </a:r>
                      <a:endParaRPr lang="en-US" sz="140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400" dirty="0">
                          <a:effectLst/>
                          <a:latin typeface="+mn-lt"/>
                          <a:cs typeface="Arial" panose="020B0604020202020204" pitchFamily="34" charset="0"/>
                        </a:rPr>
                        <a:t>0.6%</a:t>
                      </a:r>
                      <a:endParaRPr lang="en-US" sz="1400" dirty="0">
                        <a:effectLst/>
                        <a:latin typeface="+mn-lt"/>
                        <a:ea typeface="Calibri"/>
                        <a:cs typeface="Arial" panose="020B0604020202020204" pitchFamily="34" charset="0"/>
                      </a:endParaRPr>
                    </a:p>
                  </a:txBody>
                  <a:tcPr marL="63552" marR="63552" marT="0" marB="0"/>
                </a:tc>
                <a:extLst>
                  <a:ext uri="{0D108BD9-81ED-4DB2-BD59-A6C34878D82A}">
                    <a16:rowId xmlns:a16="http://schemas.microsoft.com/office/drawing/2014/main" val="10012"/>
                  </a:ext>
                </a:extLst>
              </a:tr>
              <a:tr h="0">
                <a:tc>
                  <a:txBody>
                    <a:bodyPr/>
                    <a:lstStyle/>
                    <a:p>
                      <a:pPr marL="228600" marR="0" indent="-114300" algn="l">
                        <a:spcBef>
                          <a:spcPts val="0"/>
                        </a:spcBef>
                        <a:spcAft>
                          <a:spcPts val="0"/>
                        </a:spcAft>
                      </a:pPr>
                      <a:r>
                        <a:rPr lang="en-US" sz="1400" b="0" dirty="0">
                          <a:effectLst/>
                          <a:latin typeface="+mn-lt"/>
                          <a:cs typeface="Arial" panose="020B0604020202020204" pitchFamily="34" charset="0"/>
                        </a:rPr>
                        <a:t>Refused, not deteriorating</a:t>
                      </a:r>
                      <a:endParaRPr lang="en-US" sz="1400" b="0" dirty="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400">
                          <a:effectLst/>
                          <a:latin typeface="+mn-lt"/>
                          <a:cs typeface="Arial" panose="020B0604020202020204" pitchFamily="34" charset="0"/>
                        </a:rPr>
                        <a:t>5</a:t>
                      </a:r>
                      <a:endParaRPr lang="en-US" sz="140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400" dirty="0">
                          <a:effectLst/>
                          <a:latin typeface="+mn-lt"/>
                          <a:cs typeface="Arial" panose="020B0604020202020204" pitchFamily="34" charset="0"/>
                        </a:rPr>
                        <a:t>3.2%</a:t>
                      </a:r>
                      <a:endParaRPr lang="en-US" sz="1400" dirty="0">
                        <a:effectLst/>
                        <a:latin typeface="+mn-lt"/>
                        <a:ea typeface="Calibri"/>
                        <a:cs typeface="Arial" panose="020B0604020202020204" pitchFamily="34" charset="0"/>
                      </a:endParaRPr>
                    </a:p>
                  </a:txBody>
                  <a:tcPr marL="63552" marR="63552" marT="0" marB="0"/>
                </a:tc>
                <a:extLst>
                  <a:ext uri="{0D108BD9-81ED-4DB2-BD59-A6C34878D82A}">
                    <a16:rowId xmlns:a16="http://schemas.microsoft.com/office/drawing/2014/main" val="10013"/>
                  </a:ext>
                </a:extLst>
              </a:tr>
              <a:tr h="0">
                <a:tc>
                  <a:txBody>
                    <a:bodyPr/>
                    <a:lstStyle/>
                    <a:p>
                      <a:pPr marL="228600" marR="0" indent="-114300" algn="l">
                        <a:spcBef>
                          <a:spcPts val="0"/>
                        </a:spcBef>
                        <a:spcAft>
                          <a:spcPts val="0"/>
                        </a:spcAft>
                      </a:pPr>
                      <a:r>
                        <a:rPr lang="en-US" sz="1400" b="0" dirty="0">
                          <a:effectLst/>
                          <a:latin typeface="+mn-lt"/>
                          <a:cs typeface="Arial" panose="020B0604020202020204" pitchFamily="34" charset="0"/>
                        </a:rPr>
                        <a:t>Referral withdrawn</a:t>
                      </a:r>
                      <a:endParaRPr lang="en-US" sz="1400" b="0" dirty="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400">
                          <a:effectLst/>
                          <a:latin typeface="+mn-lt"/>
                          <a:cs typeface="Arial" panose="020B0604020202020204" pitchFamily="34" charset="0"/>
                        </a:rPr>
                        <a:t>1</a:t>
                      </a:r>
                      <a:endParaRPr lang="en-US" sz="140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400" dirty="0">
                          <a:effectLst/>
                          <a:latin typeface="+mn-lt"/>
                          <a:cs typeface="Arial" panose="020B0604020202020204" pitchFamily="34" charset="0"/>
                        </a:rPr>
                        <a:t>0.6%</a:t>
                      </a:r>
                      <a:endParaRPr lang="en-US" sz="1400" dirty="0">
                        <a:effectLst/>
                        <a:latin typeface="+mn-lt"/>
                        <a:ea typeface="Calibri"/>
                        <a:cs typeface="Arial" panose="020B0604020202020204" pitchFamily="34" charset="0"/>
                      </a:endParaRPr>
                    </a:p>
                  </a:txBody>
                  <a:tcPr marL="63552" marR="63552" marT="0" marB="0"/>
                </a:tc>
                <a:extLst>
                  <a:ext uri="{0D108BD9-81ED-4DB2-BD59-A6C34878D82A}">
                    <a16:rowId xmlns:a16="http://schemas.microsoft.com/office/drawing/2014/main" val="10014"/>
                  </a:ext>
                </a:extLst>
              </a:tr>
              <a:tr h="0">
                <a:tc>
                  <a:txBody>
                    <a:bodyPr/>
                    <a:lstStyle/>
                    <a:p>
                      <a:pPr marL="228600" marR="0" indent="-114300" algn="l">
                        <a:spcBef>
                          <a:spcPts val="0"/>
                        </a:spcBef>
                        <a:spcAft>
                          <a:spcPts val="0"/>
                        </a:spcAft>
                        <a:tabLst>
                          <a:tab pos="1917700" algn="l"/>
                        </a:tabLst>
                      </a:pPr>
                      <a:r>
                        <a:rPr lang="en-US" sz="1400" b="0" dirty="0">
                          <a:effectLst/>
                          <a:latin typeface="+mn-lt"/>
                          <a:cs typeface="Arial" panose="020B0604020202020204" pitchFamily="34" charset="0"/>
                        </a:rPr>
                        <a:t>Unable to </a:t>
                      </a:r>
                      <a:r>
                        <a:rPr lang="en-US" sz="1400" b="0" dirty="0" smtClean="0">
                          <a:effectLst/>
                          <a:latin typeface="+mn-lt"/>
                          <a:cs typeface="Arial" panose="020B0604020202020204" pitchFamily="34" charset="0"/>
                        </a:rPr>
                        <a:t>meet client</a:t>
                      </a:r>
                      <a:endParaRPr lang="en-US" sz="1400" b="0" dirty="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400" dirty="0">
                          <a:effectLst/>
                          <a:latin typeface="+mn-lt"/>
                          <a:cs typeface="Arial" panose="020B0604020202020204" pitchFamily="34" charset="0"/>
                        </a:rPr>
                        <a:t>2</a:t>
                      </a:r>
                      <a:endParaRPr lang="en-US" sz="1400" dirty="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400" dirty="0">
                          <a:effectLst/>
                          <a:latin typeface="+mn-lt"/>
                          <a:cs typeface="Arial" panose="020B0604020202020204" pitchFamily="34" charset="0"/>
                        </a:rPr>
                        <a:t>1.3%</a:t>
                      </a:r>
                      <a:endParaRPr lang="en-US" sz="1400" dirty="0">
                        <a:effectLst/>
                        <a:latin typeface="+mn-lt"/>
                        <a:ea typeface="Calibri"/>
                        <a:cs typeface="Arial" panose="020B0604020202020204" pitchFamily="34" charset="0"/>
                      </a:endParaRPr>
                    </a:p>
                  </a:txBody>
                  <a:tcPr marL="63552" marR="63552" marT="0" marB="0"/>
                </a:tc>
                <a:extLst>
                  <a:ext uri="{0D108BD9-81ED-4DB2-BD59-A6C34878D82A}">
                    <a16:rowId xmlns:a16="http://schemas.microsoft.com/office/drawing/2014/main" val="10015"/>
                  </a:ext>
                </a:extLst>
              </a:tr>
              <a:tr h="227948">
                <a:tc>
                  <a:txBody>
                    <a:bodyPr/>
                    <a:lstStyle/>
                    <a:p>
                      <a:pPr marL="228600" marR="0" indent="-114300" algn="l">
                        <a:spcBef>
                          <a:spcPts val="0"/>
                        </a:spcBef>
                        <a:spcAft>
                          <a:spcPts val="0"/>
                        </a:spcAft>
                      </a:pPr>
                      <a:r>
                        <a:rPr lang="en-US" sz="1400" b="0" dirty="0">
                          <a:effectLst/>
                          <a:latin typeface="+mn-lt"/>
                          <a:cs typeface="Arial" panose="020B0604020202020204" pitchFamily="34" charset="0"/>
                        </a:rPr>
                        <a:t>Very </a:t>
                      </a:r>
                      <a:r>
                        <a:rPr lang="en-US" sz="1400" b="0" dirty="0" smtClean="0">
                          <a:effectLst/>
                          <a:latin typeface="+mn-lt"/>
                          <a:cs typeface="Arial" panose="020B0604020202020204" pitchFamily="34" charset="0"/>
                        </a:rPr>
                        <a:t>high-functioning</a:t>
                      </a:r>
                      <a:endParaRPr lang="en-US" sz="1400" b="0" dirty="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400" dirty="0">
                          <a:effectLst/>
                          <a:latin typeface="+mn-lt"/>
                          <a:cs typeface="Arial" panose="020B0604020202020204" pitchFamily="34" charset="0"/>
                        </a:rPr>
                        <a:t>1</a:t>
                      </a:r>
                      <a:endParaRPr lang="en-US" sz="1400" dirty="0">
                        <a:effectLst/>
                        <a:latin typeface="+mn-lt"/>
                        <a:ea typeface="Calibri"/>
                        <a:cs typeface="Arial" panose="020B0604020202020204" pitchFamily="34" charset="0"/>
                      </a:endParaRPr>
                    </a:p>
                  </a:txBody>
                  <a:tcPr marL="63552" marR="63552" marT="0" marB="0"/>
                </a:tc>
                <a:tc>
                  <a:txBody>
                    <a:bodyPr/>
                    <a:lstStyle/>
                    <a:p>
                      <a:pPr marL="0" marR="0" algn="r">
                        <a:spcBef>
                          <a:spcPts val="0"/>
                        </a:spcBef>
                        <a:spcAft>
                          <a:spcPts val="0"/>
                        </a:spcAft>
                      </a:pPr>
                      <a:r>
                        <a:rPr lang="en-US" sz="1400" dirty="0">
                          <a:effectLst/>
                          <a:latin typeface="+mn-lt"/>
                          <a:cs typeface="Arial" panose="020B0604020202020204" pitchFamily="34" charset="0"/>
                        </a:rPr>
                        <a:t>0.6%</a:t>
                      </a:r>
                      <a:endParaRPr lang="en-US" sz="1400" dirty="0">
                        <a:effectLst/>
                        <a:latin typeface="+mn-lt"/>
                        <a:ea typeface="Calibri"/>
                        <a:cs typeface="Arial" panose="020B0604020202020204" pitchFamily="34" charset="0"/>
                      </a:endParaRPr>
                    </a:p>
                  </a:txBody>
                  <a:tcPr marL="63552" marR="63552" marT="0" marB="0"/>
                </a:tc>
                <a:extLst>
                  <a:ext uri="{0D108BD9-81ED-4DB2-BD59-A6C34878D82A}">
                    <a16:rowId xmlns:a16="http://schemas.microsoft.com/office/drawing/2014/main" val="10016"/>
                  </a:ext>
                </a:extLst>
              </a:tr>
            </a:tbl>
          </a:graphicData>
        </a:graphic>
      </p:graphicFrame>
      <p:sp>
        <p:nvSpPr>
          <p:cNvPr id="7" name="Footer Placeholder 6"/>
          <p:cNvSpPr>
            <a:spLocks noGrp="1"/>
          </p:cNvSpPr>
          <p:nvPr>
            <p:ph type="ftr" sz="quarter" idx="11"/>
          </p:nvPr>
        </p:nvSpPr>
        <p:spPr/>
        <p:txBody>
          <a:bodyPr/>
          <a:lstStyle/>
          <a:p>
            <a:r>
              <a:rPr lang="en-US" dirty="0" smtClean="0"/>
              <a:t>Center for Social Medicine and Humanities, </a:t>
            </a:r>
            <a:r>
              <a:rPr lang="en-US" dirty="0" err="1" smtClean="0"/>
              <a:t>Semel</a:t>
            </a:r>
            <a:r>
              <a:rPr lang="en-US" dirty="0" smtClean="0"/>
              <a:t> Institute, University of California, Los Angeles</a:t>
            </a:r>
            <a:endParaRPr lang="en-US" dirty="0"/>
          </a:p>
        </p:txBody>
      </p:sp>
    </p:spTree>
    <p:extLst>
      <p:ext uri="{BB962C8B-B14F-4D97-AF65-F5344CB8AC3E}">
        <p14:creationId xmlns:p14="http://schemas.microsoft.com/office/powerpoint/2010/main" val="8004681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Family involvement</a:t>
            </a:r>
            <a:endParaRPr lang="en-US" dirty="0"/>
          </a:p>
        </p:txBody>
      </p:sp>
      <p:sp>
        <p:nvSpPr>
          <p:cNvPr id="4" name="Text Placeholder 3"/>
          <p:cNvSpPr>
            <a:spLocks noGrp="1"/>
          </p:cNvSpPr>
          <p:nvPr>
            <p:ph type="body" idx="1"/>
          </p:nvPr>
        </p:nvSpPr>
        <p:spPr/>
        <p:txBody>
          <a:bodyPr/>
          <a:lstStyle/>
          <a:p>
            <a:r>
              <a:rPr lang="en-US" dirty="0" smtClean="0"/>
              <a:t>From post-outreach surveys Completed </a:t>
            </a:r>
            <a:r>
              <a:rPr lang="en-US" dirty="0"/>
              <a:t>by </a:t>
            </a:r>
            <a:br>
              <a:rPr lang="en-US" dirty="0"/>
            </a:br>
            <a:r>
              <a:rPr lang="en-US" dirty="0"/>
              <a:t>EOB Outreach and Engagement Staff</a:t>
            </a:r>
          </a:p>
        </p:txBody>
      </p:sp>
      <p:sp>
        <p:nvSpPr>
          <p:cNvPr id="3" name="Slide Number Placeholder 2"/>
          <p:cNvSpPr>
            <a:spLocks noGrp="1"/>
          </p:cNvSpPr>
          <p:nvPr>
            <p:ph type="sldNum" sz="quarter" idx="12"/>
          </p:nvPr>
        </p:nvSpPr>
        <p:spPr/>
        <p:txBody>
          <a:bodyPr/>
          <a:lstStyle/>
          <a:p>
            <a:fld id="{837F0F63-474E-44D5-95CB-80285BAD4C70}" type="slidenum">
              <a:rPr lang="en-US" smtClean="0"/>
              <a:pPr/>
              <a:t>28</a:t>
            </a:fld>
            <a:endParaRPr lang="en-US" dirty="0"/>
          </a:p>
        </p:txBody>
      </p:sp>
      <p:sp>
        <p:nvSpPr>
          <p:cNvPr id="7" name="Footer Placeholder 6"/>
          <p:cNvSpPr>
            <a:spLocks noGrp="1"/>
          </p:cNvSpPr>
          <p:nvPr>
            <p:ph type="ftr" sz="quarter" idx="11"/>
          </p:nvPr>
        </p:nvSpPr>
        <p:spPr/>
        <p:txBody>
          <a:bodyPr/>
          <a:lstStyle/>
          <a:p>
            <a:r>
              <a:rPr lang="en-US" smtClean="0"/>
              <a:t>Center for Social Medicine and Humanities, Semel Institute, University of California, Los Angeles</a:t>
            </a:r>
            <a:endParaRPr lang="en-US"/>
          </a:p>
        </p:txBody>
      </p:sp>
    </p:spTree>
    <p:extLst>
      <p:ext uri="{BB962C8B-B14F-4D97-AF65-F5344CB8AC3E}">
        <p14:creationId xmlns:p14="http://schemas.microsoft.com/office/powerpoint/2010/main" val="385778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37F0F63-474E-44D5-95CB-80285BAD4C70}" type="slidenum">
              <a:rPr lang="en-US" smtClean="0"/>
              <a:pPr/>
              <a:t>29</a:t>
            </a:fld>
            <a:endParaRPr lang="en-US" dirty="0"/>
          </a:p>
        </p:txBody>
      </p:sp>
      <p:sp>
        <p:nvSpPr>
          <p:cNvPr id="6" name="Title 5"/>
          <p:cNvSpPr>
            <a:spLocks noGrp="1"/>
          </p:cNvSpPr>
          <p:nvPr>
            <p:ph type="title"/>
          </p:nvPr>
        </p:nvSpPr>
        <p:spPr/>
        <p:txBody>
          <a:bodyPr/>
          <a:lstStyle/>
          <a:p>
            <a:r>
              <a:rPr lang="en-US" dirty="0" smtClean="0"/>
              <a:t>Family Involvement (n=158)</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891413414"/>
              </p:ext>
            </p:extLst>
          </p:nvPr>
        </p:nvGraphicFramePr>
        <p:xfrm>
          <a:off x="822326" y="939404"/>
          <a:ext cx="7543703" cy="3627120"/>
        </p:xfrm>
        <a:graphic>
          <a:graphicData uri="http://schemas.openxmlformats.org/drawingml/2006/table">
            <a:tbl>
              <a:tblPr firstRow="1" firstCol="1" bandRow="1">
                <a:tableStyleId>{69012ECD-51FC-41F1-AA8D-1B2483CD663E}</a:tableStyleId>
              </a:tblPr>
              <a:tblGrid>
                <a:gridCol w="4876790">
                  <a:extLst>
                    <a:ext uri="{9D8B030D-6E8A-4147-A177-3AD203B41FA5}">
                      <a16:colId xmlns:a16="http://schemas.microsoft.com/office/drawing/2014/main" val="20000"/>
                    </a:ext>
                  </a:extLst>
                </a:gridCol>
                <a:gridCol w="1306419">
                  <a:extLst>
                    <a:ext uri="{9D8B030D-6E8A-4147-A177-3AD203B41FA5}">
                      <a16:colId xmlns:a16="http://schemas.microsoft.com/office/drawing/2014/main" val="20001"/>
                    </a:ext>
                  </a:extLst>
                </a:gridCol>
                <a:gridCol w="1360494">
                  <a:extLst>
                    <a:ext uri="{9D8B030D-6E8A-4147-A177-3AD203B41FA5}">
                      <a16:colId xmlns:a16="http://schemas.microsoft.com/office/drawing/2014/main" val="20002"/>
                    </a:ext>
                  </a:extLst>
                </a:gridCol>
              </a:tblGrid>
              <a:tr h="204816">
                <a:tc>
                  <a:txBody>
                    <a:bodyPr/>
                    <a:lstStyle/>
                    <a:p>
                      <a:pPr marL="0" marR="0" algn="l">
                        <a:spcBef>
                          <a:spcPts val="0"/>
                        </a:spcBef>
                        <a:spcAft>
                          <a:spcPts val="0"/>
                        </a:spcAft>
                      </a:pPr>
                      <a:r>
                        <a:rPr lang="en-US" sz="1400" dirty="0">
                          <a:effectLst/>
                        </a:rPr>
                        <a:t> </a:t>
                      </a:r>
                      <a:endParaRPr lang="en-US" sz="1400" dirty="0">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Number</a:t>
                      </a:r>
                      <a:endParaRPr lang="en-US" sz="1400" dirty="0">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Percent</a:t>
                      </a:r>
                      <a:endParaRPr lang="en-US" sz="1400" dirty="0">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39323">
                <a:tc gridSpan="3">
                  <a:txBody>
                    <a:bodyPr/>
                    <a:lstStyle/>
                    <a:p>
                      <a:pPr marL="0" marR="0" algn="l">
                        <a:spcBef>
                          <a:spcPts val="600"/>
                        </a:spcBef>
                        <a:spcAft>
                          <a:spcPts val="0"/>
                        </a:spcAft>
                      </a:pPr>
                      <a:r>
                        <a:rPr lang="en-US" sz="1400" dirty="0">
                          <a:solidFill>
                            <a:schemeClr val="bg1"/>
                          </a:solidFill>
                          <a:effectLst/>
                        </a:rPr>
                        <a:t>Does the client have contact with their family</a:t>
                      </a:r>
                      <a:r>
                        <a:rPr lang="en-US" sz="1400" dirty="0" smtClean="0">
                          <a:solidFill>
                            <a:schemeClr val="bg1"/>
                          </a:solidFill>
                          <a:effectLst/>
                        </a:rPr>
                        <a:t>? (n=158)</a:t>
                      </a:r>
                      <a:endParaRPr lang="en-US" sz="1400" dirty="0">
                        <a:solidFill>
                          <a:schemeClr val="bg1"/>
                        </a:solidFill>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lnT w="28575" cap="flat" cmpd="sng" algn="ctr">
                      <a:solidFill>
                        <a:schemeClr val="bg1"/>
                      </a:solidFill>
                      <a:prstDash val="solid"/>
                      <a:round/>
                      <a:headEnd type="none" w="med" len="med"/>
                      <a:tailEnd type="none" w="med" len="med"/>
                    </a:lnT>
                    <a:solidFill>
                      <a:schemeClr val="accent1"/>
                    </a:solidFill>
                  </a:tcPr>
                </a:tc>
                <a:tc hMerge="1">
                  <a:txBody>
                    <a:bodyPr/>
                    <a:lstStyle/>
                    <a:p>
                      <a:endParaRPr lang="en-US" dirty="0"/>
                    </a:p>
                  </a:txBody>
                  <a:tcPr marL="32391" marR="32391" marT="0" marB="0" anchor="b"/>
                </a:tc>
                <a:tc hMerge="1">
                  <a:txBody>
                    <a:bodyPr/>
                    <a:lstStyle/>
                    <a:p>
                      <a:endParaRPr lang="en-US"/>
                    </a:p>
                  </a:txBody>
                  <a:tcPr/>
                </a:tc>
                <a:extLst>
                  <a:ext uri="{0D108BD9-81ED-4DB2-BD59-A6C34878D82A}">
                    <a16:rowId xmlns:a16="http://schemas.microsoft.com/office/drawing/2014/main" val="10001"/>
                  </a:ext>
                </a:extLst>
              </a:tr>
              <a:tr h="204816">
                <a:tc>
                  <a:txBody>
                    <a:bodyPr/>
                    <a:lstStyle/>
                    <a:p>
                      <a:pPr marL="114300" marR="0" algn="l">
                        <a:spcBef>
                          <a:spcPts val="0"/>
                        </a:spcBef>
                        <a:spcAft>
                          <a:spcPts val="0"/>
                        </a:spcAft>
                      </a:pPr>
                      <a:r>
                        <a:rPr lang="en-US" sz="1400" dirty="0">
                          <a:effectLst/>
                        </a:rPr>
                        <a:t>No contact</a:t>
                      </a:r>
                      <a:endParaRPr lang="en-US" sz="1400" b="0" dirty="0">
                        <a:solidFill>
                          <a:schemeClr val="tx1"/>
                        </a:solidFill>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tc>
                  <a:txBody>
                    <a:bodyPr/>
                    <a:lstStyle/>
                    <a:p>
                      <a:pPr marL="0" marR="0" algn="ctr">
                        <a:spcBef>
                          <a:spcPts val="0"/>
                        </a:spcBef>
                        <a:spcAft>
                          <a:spcPts val="0"/>
                        </a:spcAft>
                      </a:pPr>
                      <a:r>
                        <a:rPr lang="en-US" sz="1400" dirty="0">
                          <a:effectLst/>
                        </a:rPr>
                        <a:t>21</a:t>
                      </a:r>
                      <a:endParaRPr lang="en-US" sz="1400" dirty="0">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tc>
                  <a:txBody>
                    <a:bodyPr/>
                    <a:lstStyle/>
                    <a:p>
                      <a:pPr marL="0" marR="0" algn="ctr">
                        <a:spcBef>
                          <a:spcPts val="0"/>
                        </a:spcBef>
                        <a:spcAft>
                          <a:spcPts val="0"/>
                        </a:spcAft>
                      </a:pPr>
                      <a:r>
                        <a:rPr lang="en-US" sz="1400" dirty="0">
                          <a:effectLst/>
                        </a:rPr>
                        <a:t>13%</a:t>
                      </a:r>
                      <a:endParaRPr lang="en-US" sz="1400" dirty="0">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extLst>
                  <a:ext uri="{0D108BD9-81ED-4DB2-BD59-A6C34878D82A}">
                    <a16:rowId xmlns:a16="http://schemas.microsoft.com/office/drawing/2014/main" val="10002"/>
                  </a:ext>
                </a:extLst>
              </a:tr>
              <a:tr h="204816">
                <a:tc>
                  <a:txBody>
                    <a:bodyPr/>
                    <a:lstStyle/>
                    <a:p>
                      <a:pPr marL="114300" marR="0" algn="l">
                        <a:spcBef>
                          <a:spcPts val="0"/>
                        </a:spcBef>
                        <a:spcAft>
                          <a:spcPts val="0"/>
                        </a:spcAft>
                      </a:pPr>
                      <a:r>
                        <a:rPr lang="en-US" sz="1400" dirty="0">
                          <a:effectLst/>
                        </a:rPr>
                        <a:t>Limited contact or only by phone</a:t>
                      </a:r>
                      <a:endParaRPr lang="en-US" sz="1400" b="0" dirty="0">
                        <a:solidFill>
                          <a:schemeClr val="tx1"/>
                        </a:solidFill>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tc>
                  <a:txBody>
                    <a:bodyPr/>
                    <a:lstStyle/>
                    <a:p>
                      <a:pPr marL="0" marR="0" algn="ctr">
                        <a:spcBef>
                          <a:spcPts val="0"/>
                        </a:spcBef>
                        <a:spcAft>
                          <a:spcPts val="0"/>
                        </a:spcAft>
                      </a:pPr>
                      <a:r>
                        <a:rPr lang="en-US" sz="1400" dirty="0">
                          <a:effectLst/>
                        </a:rPr>
                        <a:t>27</a:t>
                      </a:r>
                      <a:endParaRPr lang="en-US" sz="1400" dirty="0">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tc>
                  <a:txBody>
                    <a:bodyPr/>
                    <a:lstStyle/>
                    <a:p>
                      <a:pPr marL="0" marR="0" algn="ctr">
                        <a:spcBef>
                          <a:spcPts val="0"/>
                        </a:spcBef>
                        <a:spcAft>
                          <a:spcPts val="0"/>
                        </a:spcAft>
                      </a:pPr>
                      <a:r>
                        <a:rPr lang="en-US" sz="1400" dirty="0">
                          <a:effectLst/>
                        </a:rPr>
                        <a:t>17%</a:t>
                      </a:r>
                      <a:endParaRPr lang="en-US" sz="1400" dirty="0">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extLst>
                  <a:ext uri="{0D108BD9-81ED-4DB2-BD59-A6C34878D82A}">
                    <a16:rowId xmlns:a16="http://schemas.microsoft.com/office/drawing/2014/main" val="10003"/>
                  </a:ext>
                </a:extLst>
              </a:tr>
              <a:tr h="204816">
                <a:tc>
                  <a:txBody>
                    <a:bodyPr/>
                    <a:lstStyle/>
                    <a:p>
                      <a:pPr marL="114300" marR="0" algn="l">
                        <a:spcBef>
                          <a:spcPts val="0"/>
                        </a:spcBef>
                        <a:spcAft>
                          <a:spcPts val="0"/>
                        </a:spcAft>
                      </a:pPr>
                      <a:r>
                        <a:rPr lang="en-US" sz="1400" dirty="0">
                          <a:effectLst/>
                        </a:rPr>
                        <a:t>Contact but live separately</a:t>
                      </a:r>
                      <a:endParaRPr lang="en-US" sz="1400" b="0" dirty="0">
                        <a:solidFill>
                          <a:schemeClr val="tx1"/>
                        </a:solidFill>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tc>
                  <a:txBody>
                    <a:bodyPr/>
                    <a:lstStyle/>
                    <a:p>
                      <a:pPr marL="0" marR="0" algn="ctr">
                        <a:spcBef>
                          <a:spcPts val="0"/>
                        </a:spcBef>
                        <a:spcAft>
                          <a:spcPts val="0"/>
                        </a:spcAft>
                      </a:pPr>
                      <a:r>
                        <a:rPr lang="en-US" sz="1400" dirty="0">
                          <a:effectLst/>
                        </a:rPr>
                        <a:t>31</a:t>
                      </a:r>
                      <a:endParaRPr lang="en-US" sz="1400" dirty="0">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tc>
                  <a:txBody>
                    <a:bodyPr/>
                    <a:lstStyle/>
                    <a:p>
                      <a:pPr marL="0" marR="0" algn="ctr">
                        <a:spcBef>
                          <a:spcPts val="0"/>
                        </a:spcBef>
                        <a:spcAft>
                          <a:spcPts val="0"/>
                        </a:spcAft>
                      </a:pPr>
                      <a:r>
                        <a:rPr lang="en-US" sz="1400" dirty="0">
                          <a:effectLst/>
                        </a:rPr>
                        <a:t>20%</a:t>
                      </a:r>
                      <a:endParaRPr lang="en-US" sz="1400" dirty="0">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extLst>
                  <a:ext uri="{0D108BD9-81ED-4DB2-BD59-A6C34878D82A}">
                    <a16:rowId xmlns:a16="http://schemas.microsoft.com/office/drawing/2014/main" val="10004"/>
                  </a:ext>
                </a:extLst>
              </a:tr>
              <a:tr h="204816">
                <a:tc>
                  <a:txBody>
                    <a:bodyPr/>
                    <a:lstStyle/>
                    <a:p>
                      <a:pPr marL="114300" marR="0" algn="l">
                        <a:spcBef>
                          <a:spcPts val="0"/>
                        </a:spcBef>
                        <a:spcAft>
                          <a:spcPts val="0"/>
                        </a:spcAft>
                      </a:pPr>
                      <a:r>
                        <a:rPr lang="en-US" sz="1400" dirty="0">
                          <a:effectLst/>
                        </a:rPr>
                        <a:t>Contact and lives with family member(s)</a:t>
                      </a:r>
                      <a:endParaRPr lang="en-US" sz="1400" b="0" dirty="0">
                        <a:solidFill>
                          <a:schemeClr val="tx1"/>
                        </a:solidFill>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tc>
                  <a:txBody>
                    <a:bodyPr/>
                    <a:lstStyle/>
                    <a:p>
                      <a:pPr marL="0" marR="0" algn="ctr">
                        <a:spcBef>
                          <a:spcPts val="0"/>
                        </a:spcBef>
                        <a:spcAft>
                          <a:spcPts val="0"/>
                        </a:spcAft>
                      </a:pPr>
                      <a:r>
                        <a:rPr lang="en-US" sz="1400" dirty="0">
                          <a:effectLst/>
                        </a:rPr>
                        <a:t>61</a:t>
                      </a:r>
                      <a:endParaRPr lang="en-US" sz="1400" b="0" dirty="0">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tc>
                  <a:txBody>
                    <a:bodyPr/>
                    <a:lstStyle/>
                    <a:p>
                      <a:pPr marL="0" marR="0" algn="ctr">
                        <a:spcBef>
                          <a:spcPts val="0"/>
                        </a:spcBef>
                        <a:spcAft>
                          <a:spcPts val="0"/>
                        </a:spcAft>
                      </a:pPr>
                      <a:r>
                        <a:rPr lang="en-US" sz="1400" dirty="0">
                          <a:effectLst/>
                        </a:rPr>
                        <a:t>39%</a:t>
                      </a:r>
                      <a:endParaRPr lang="en-US" sz="1400" dirty="0">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extLst>
                  <a:ext uri="{0D108BD9-81ED-4DB2-BD59-A6C34878D82A}">
                    <a16:rowId xmlns:a16="http://schemas.microsoft.com/office/drawing/2014/main" val="10005"/>
                  </a:ext>
                </a:extLst>
              </a:tr>
              <a:tr h="204816">
                <a:tc>
                  <a:txBody>
                    <a:bodyPr/>
                    <a:lstStyle/>
                    <a:p>
                      <a:pPr marL="114300" marR="0" algn="l">
                        <a:spcBef>
                          <a:spcPts val="0"/>
                        </a:spcBef>
                        <a:spcAft>
                          <a:spcPts val="0"/>
                        </a:spcAft>
                      </a:pPr>
                      <a:r>
                        <a:rPr lang="en-US" sz="1400" dirty="0">
                          <a:effectLst/>
                        </a:rPr>
                        <a:t>Don’t know</a:t>
                      </a:r>
                      <a:endParaRPr lang="en-US" sz="1400" b="0" dirty="0">
                        <a:solidFill>
                          <a:schemeClr val="tx1"/>
                        </a:solidFill>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tc>
                  <a:txBody>
                    <a:bodyPr/>
                    <a:lstStyle/>
                    <a:p>
                      <a:pPr marL="0" marR="0" algn="ctr">
                        <a:spcBef>
                          <a:spcPts val="0"/>
                        </a:spcBef>
                        <a:spcAft>
                          <a:spcPts val="0"/>
                        </a:spcAft>
                      </a:pPr>
                      <a:r>
                        <a:rPr lang="en-US" sz="1400" dirty="0">
                          <a:effectLst/>
                        </a:rPr>
                        <a:t>18</a:t>
                      </a:r>
                      <a:endParaRPr lang="en-US" sz="1400" dirty="0">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tc>
                  <a:txBody>
                    <a:bodyPr/>
                    <a:lstStyle/>
                    <a:p>
                      <a:pPr marL="0" marR="0" algn="ctr">
                        <a:spcBef>
                          <a:spcPts val="0"/>
                        </a:spcBef>
                        <a:spcAft>
                          <a:spcPts val="0"/>
                        </a:spcAft>
                      </a:pPr>
                      <a:r>
                        <a:rPr lang="en-US" sz="1400" dirty="0">
                          <a:effectLst/>
                        </a:rPr>
                        <a:t>11%</a:t>
                      </a:r>
                      <a:endParaRPr lang="en-US" sz="1400" dirty="0">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extLst>
                  <a:ext uri="{0D108BD9-81ED-4DB2-BD59-A6C34878D82A}">
                    <a16:rowId xmlns:a16="http://schemas.microsoft.com/office/drawing/2014/main" val="10006"/>
                  </a:ext>
                </a:extLst>
              </a:tr>
              <a:tr h="171128">
                <a:tc gridSpan="3">
                  <a:txBody>
                    <a:bodyPr/>
                    <a:lstStyle/>
                    <a:p>
                      <a:pPr marL="0" marR="0" algn="l">
                        <a:spcBef>
                          <a:spcPts val="600"/>
                        </a:spcBef>
                        <a:spcAft>
                          <a:spcPts val="0"/>
                        </a:spcAft>
                      </a:pPr>
                      <a:r>
                        <a:rPr lang="en-US" sz="1400" dirty="0">
                          <a:solidFill>
                            <a:schemeClr val="bg1"/>
                          </a:solidFill>
                          <a:effectLst/>
                        </a:rPr>
                        <a:t>How would you characterize the quality of the client's relationship </a:t>
                      </a:r>
                      <a:r>
                        <a:rPr lang="en-US" sz="1400" dirty="0" smtClean="0">
                          <a:solidFill>
                            <a:schemeClr val="bg1"/>
                          </a:solidFill>
                          <a:effectLst/>
                        </a:rPr>
                        <a:t>with their </a:t>
                      </a:r>
                      <a:r>
                        <a:rPr lang="en-US" sz="1400" dirty="0">
                          <a:solidFill>
                            <a:schemeClr val="bg1"/>
                          </a:solidFill>
                          <a:effectLst/>
                        </a:rPr>
                        <a:t>family</a:t>
                      </a:r>
                      <a:r>
                        <a:rPr lang="en-US" sz="1400" dirty="0" smtClean="0">
                          <a:solidFill>
                            <a:schemeClr val="bg1"/>
                          </a:solidFill>
                          <a:effectLst/>
                        </a:rPr>
                        <a:t>? (n=119)</a:t>
                      </a:r>
                      <a:endParaRPr lang="en-US" sz="1400" b="1" dirty="0">
                        <a:solidFill>
                          <a:schemeClr val="bg1"/>
                        </a:solidFill>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solidFill>
                      <a:schemeClr val="accent1"/>
                    </a:solidFill>
                  </a:tcPr>
                </a:tc>
                <a:tc hMerge="1">
                  <a:txBody>
                    <a:bodyPr/>
                    <a:lstStyle/>
                    <a:p>
                      <a:endParaRPr lang="en-US" dirty="0"/>
                    </a:p>
                  </a:txBody>
                  <a:tcPr marL="32391" marR="32391" marT="0" marB="0" anchor="b"/>
                </a:tc>
                <a:tc hMerge="1">
                  <a:txBody>
                    <a:bodyPr/>
                    <a:lstStyle/>
                    <a:p>
                      <a:endParaRPr lang="en-US"/>
                    </a:p>
                  </a:txBody>
                  <a:tcPr/>
                </a:tc>
                <a:extLst>
                  <a:ext uri="{0D108BD9-81ED-4DB2-BD59-A6C34878D82A}">
                    <a16:rowId xmlns:a16="http://schemas.microsoft.com/office/drawing/2014/main" val="10007"/>
                  </a:ext>
                </a:extLst>
              </a:tr>
              <a:tr h="204816">
                <a:tc>
                  <a:txBody>
                    <a:bodyPr/>
                    <a:lstStyle/>
                    <a:p>
                      <a:pPr marL="114300" marR="0" algn="l">
                        <a:spcBef>
                          <a:spcPts val="0"/>
                        </a:spcBef>
                        <a:spcAft>
                          <a:spcPts val="0"/>
                        </a:spcAft>
                      </a:pPr>
                      <a:r>
                        <a:rPr lang="en-US" sz="1400" dirty="0">
                          <a:effectLst/>
                        </a:rPr>
                        <a:t>Primarily positive interactions</a:t>
                      </a:r>
                      <a:endParaRPr lang="en-US" sz="1400" b="0" dirty="0">
                        <a:solidFill>
                          <a:schemeClr val="tx1"/>
                        </a:solidFill>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tc>
                  <a:txBody>
                    <a:bodyPr/>
                    <a:lstStyle/>
                    <a:p>
                      <a:pPr marL="0" marR="0" algn="ctr">
                        <a:spcBef>
                          <a:spcPts val="0"/>
                        </a:spcBef>
                        <a:spcAft>
                          <a:spcPts val="0"/>
                        </a:spcAft>
                      </a:pPr>
                      <a:r>
                        <a:rPr lang="en-US" sz="1400" dirty="0">
                          <a:effectLst/>
                        </a:rPr>
                        <a:t>21</a:t>
                      </a:r>
                      <a:endParaRPr lang="en-US" sz="1400" dirty="0">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tc>
                  <a:txBody>
                    <a:bodyPr/>
                    <a:lstStyle/>
                    <a:p>
                      <a:pPr marL="0" marR="0" algn="ctr">
                        <a:spcBef>
                          <a:spcPts val="0"/>
                        </a:spcBef>
                        <a:spcAft>
                          <a:spcPts val="0"/>
                        </a:spcAft>
                      </a:pPr>
                      <a:r>
                        <a:rPr lang="en-US" sz="1400" dirty="0">
                          <a:effectLst/>
                        </a:rPr>
                        <a:t>18%</a:t>
                      </a:r>
                      <a:endParaRPr lang="en-US" sz="1400" dirty="0">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extLst>
                  <a:ext uri="{0D108BD9-81ED-4DB2-BD59-A6C34878D82A}">
                    <a16:rowId xmlns:a16="http://schemas.microsoft.com/office/drawing/2014/main" val="10008"/>
                  </a:ext>
                </a:extLst>
              </a:tr>
              <a:tr h="204816">
                <a:tc>
                  <a:txBody>
                    <a:bodyPr/>
                    <a:lstStyle/>
                    <a:p>
                      <a:pPr marL="114300" marR="0" algn="l">
                        <a:spcBef>
                          <a:spcPts val="0"/>
                        </a:spcBef>
                        <a:spcAft>
                          <a:spcPts val="0"/>
                        </a:spcAft>
                      </a:pPr>
                      <a:r>
                        <a:rPr lang="en-US" sz="1400" dirty="0">
                          <a:effectLst/>
                        </a:rPr>
                        <a:t>A mix of positive and negative interactions</a:t>
                      </a:r>
                      <a:endParaRPr lang="en-US" sz="1400" b="0" dirty="0">
                        <a:solidFill>
                          <a:schemeClr val="tx1"/>
                        </a:solidFill>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tc>
                  <a:txBody>
                    <a:bodyPr/>
                    <a:lstStyle/>
                    <a:p>
                      <a:pPr marL="0" marR="0" algn="ctr">
                        <a:spcBef>
                          <a:spcPts val="0"/>
                        </a:spcBef>
                        <a:spcAft>
                          <a:spcPts val="0"/>
                        </a:spcAft>
                      </a:pPr>
                      <a:r>
                        <a:rPr lang="en-US" sz="1400" dirty="0">
                          <a:effectLst/>
                        </a:rPr>
                        <a:t>58</a:t>
                      </a:r>
                      <a:endParaRPr lang="en-US" sz="1400" dirty="0">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tc>
                  <a:txBody>
                    <a:bodyPr/>
                    <a:lstStyle/>
                    <a:p>
                      <a:pPr marL="0" marR="0" algn="ctr">
                        <a:spcBef>
                          <a:spcPts val="0"/>
                        </a:spcBef>
                        <a:spcAft>
                          <a:spcPts val="0"/>
                        </a:spcAft>
                      </a:pPr>
                      <a:r>
                        <a:rPr lang="en-US" sz="1400" dirty="0">
                          <a:effectLst/>
                        </a:rPr>
                        <a:t>49%</a:t>
                      </a:r>
                      <a:endParaRPr lang="en-US" sz="1400" dirty="0">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extLst>
                  <a:ext uri="{0D108BD9-81ED-4DB2-BD59-A6C34878D82A}">
                    <a16:rowId xmlns:a16="http://schemas.microsoft.com/office/drawing/2014/main" val="10009"/>
                  </a:ext>
                </a:extLst>
              </a:tr>
              <a:tr h="204816">
                <a:tc>
                  <a:txBody>
                    <a:bodyPr/>
                    <a:lstStyle/>
                    <a:p>
                      <a:pPr marL="114300" marR="0" algn="l">
                        <a:spcBef>
                          <a:spcPts val="0"/>
                        </a:spcBef>
                        <a:spcAft>
                          <a:spcPts val="0"/>
                        </a:spcAft>
                      </a:pPr>
                      <a:r>
                        <a:rPr lang="en-US" sz="1400" dirty="0">
                          <a:effectLst/>
                        </a:rPr>
                        <a:t>Primarily negative interactions</a:t>
                      </a:r>
                      <a:endParaRPr lang="en-US" sz="1400" b="0" dirty="0">
                        <a:solidFill>
                          <a:schemeClr val="tx1"/>
                        </a:solidFill>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tc>
                  <a:txBody>
                    <a:bodyPr/>
                    <a:lstStyle/>
                    <a:p>
                      <a:pPr marL="0" marR="0" algn="ctr">
                        <a:spcBef>
                          <a:spcPts val="0"/>
                        </a:spcBef>
                        <a:spcAft>
                          <a:spcPts val="0"/>
                        </a:spcAft>
                      </a:pPr>
                      <a:r>
                        <a:rPr lang="en-US" sz="1400" dirty="0">
                          <a:effectLst/>
                        </a:rPr>
                        <a:t>17</a:t>
                      </a:r>
                      <a:endParaRPr lang="en-US" sz="1400" dirty="0">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tc>
                  <a:txBody>
                    <a:bodyPr/>
                    <a:lstStyle/>
                    <a:p>
                      <a:pPr marL="0" marR="0" algn="ctr">
                        <a:spcBef>
                          <a:spcPts val="0"/>
                        </a:spcBef>
                        <a:spcAft>
                          <a:spcPts val="0"/>
                        </a:spcAft>
                      </a:pPr>
                      <a:r>
                        <a:rPr lang="en-US" sz="1400" dirty="0">
                          <a:effectLst/>
                        </a:rPr>
                        <a:t>14%</a:t>
                      </a:r>
                      <a:endParaRPr lang="en-US" sz="1400" dirty="0">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extLst>
                  <a:ext uri="{0D108BD9-81ED-4DB2-BD59-A6C34878D82A}">
                    <a16:rowId xmlns:a16="http://schemas.microsoft.com/office/drawing/2014/main" val="10010"/>
                  </a:ext>
                </a:extLst>
              </a:tr>
              <a:tr h="204816">
                <a:tc>
                  <a:txBody>
                    <a:bodyPr/>
                    <a:lstStyle/>
                    <a:p>
                      <a:pPr marL="114300" marR="0" algn="l">
                        <a:spcBef>
                          <a:spcPts val="0"/>
                        </a:spcBef>
                        <a:spcAft>
                          <a:spcPts val="0"/>
                        </a:spcAft>
                      </a:pPr>
                      <a:r>
                        <a:rPr lang="en-US" sz="1400" dirty="0">
                          <a:effectLst/>
                        </a:rPr>
                        <a:t>Don’t know</a:t>
                      </a:r>
                      <a:endParaRPr lang="en-US" sz="1400" b="0" dirty="0">
                        <a:solidFill>
                          <a:schemeClr val="tx1"/>
                        </a:solidFill>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tc>
                  <a:txBody>
                    <a:bodyPr/>
                    <a:lstStyle/>
                    <a:p>
                      <a:pPr marL="0" marR="0" algn="ctr">
                        <a:spcBef>
                          <a:spcPts val="0"/>
                        </a:spcBef>
                        <a:spcAft>
                          <a:spcPts val="0"/>
                        </a:spcAft>
                      </a:pPr>
                      <a:r>
                        <a:rPr lang="en-US" sz="1400" dirty="0">
                          <a:effectLst/>
                        </a:rPr>
                        <a:t>23</a:t>
                      </a:r>
                      <a:endParaRPr lang="en-US" sz="1400" dirty="0">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tc>
                  <a:txBody>
                    <a:bodyPr/>
                    <a:lstStyle/>
                    <a:p>
                      <a:pPr marL="0" marR="0" algn="ctr">
                        <a:spcBef>
                          <a:spcPts val="0"/>
                        </a:spcBef>
                        <a:spcAft>
                          <a:spcPts val="0"/>
                        </a:spcAft>
                      </a:pPr>
                      <a:r>
                        <a:rPr lang="en-US" sz="1400" dirty="0">
                          <a:effectLst/>
                        </a:rPr>
                        <a:t>19%</a:t>
                      </a:r>
                      <a:endParaRPr lang="en-US" sz="1400" dirty="0">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extLst>
                  <a:ext uri="{0D108BD9-81ED-4DB2-BD59-A6C34878D82A}">
                    <a16:rowId xmlns:a16="http://schemas.microsoft.com/office/drawing/2014/main" val="10011"/>
                  </a:ext>
                </a:extLst>
              </a:tr>
              <a:tr h="98241">
                <a:tc gridSpan="3">
                  <a:txBody>
                    <a:bodyPr/>
                    <a:lstStyle/>
                    <a:p>
                      <a:pPr marL="0" marR="0" algn="l">
                        <a:spcBef>
                          <a:spcPts val="600"/>
                        </a:spcBef>
                        <a:spcAft>
                          <a:spcPts val="0"/>
                        </a:spcAft>
                      </a:pPr>
                      <a:r>
                        <a:rPr lang="en-US" sz="1400" dirty="0">
                          <a:solidFill>
                            <a:schemeClr val="bg1"/>
                          </a:solidFill>
                          <a:effectLst/>
                        </a:rPr>
                        <a:t>How involved is the family in the client's mental health care</a:t>
                      </a:r>
                      <a:r>
                        <a:rPr lang="en-US" sz="1400" dirty="0" smtClean="0">
                          <a:solidFill>
                            <a:schemeClr val="bg1"/>
                          </a:solidFill>
                          <a:effectLst/>
                        </a:rPr>
                        <a:t>? (n=119)</a:t>
                      </a:r>
                      <a:endParaRPr lang="en-US" sz="1400" b="1" dirty="0">
                        <a:solidFill>
                          <a:schemeClr val="bg1"/>
                        </a:solidFill>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solidFill>
                      <a:schemeClr val="accent1"/>
                    </a:solidFill>
                  </a:tcPr>
                </a:tc>
                <a:tc hMerge="1">
                  <a:txBody>
                    <a:bodyPr/>
                    <a:lstStyle/>
                    <a:p>
                      <a:endParaRPr lang="en-US" dirty="0"/>
                    </a:p>
                  </a:txBody>
                  <a:tcPr marL="32391" marR="32391" marT="0" marB="0" anchor="b"/>
                </a:tc>
                <a:tc hMerge="1">
                  <a:txBody>
                    <a:bodyPr/>
                    <a:lstStyle/>
                    <a:p>
                      <a:endParaRPr lang="en-US"/>
                    </a:p>
                  </a:txBody>
                  <a:tcPr/>
                </a:tc>
                <a:extLst>
                  <a:ext uri="{0D108BD9-81ED-4DB2-BD59-A6C34878D82A}">
                    <a16:rowId xmlns:a16="http://schemas.microsoft.com/office/drawing/2014/main" val="10012"/>
                  </a:ext>
                </a:extLst>
              </a:tr>
              <a:tr h="204816">
                <a:tc>
                  <a:txBody>
                    <a:bodyPr/>
                    <a:lstStyle/>
                    <a:p>
                      <a:pPr marL="114300" marR="0" algn="l">
                        <a:spcBef>
                          <a:spcPts val="0"/>
                        </a:spcBef>
                        <a:spcAft>
                          <a:spcPts val="0"/>
                        </a:spcAft>
                      </a:pPr>
                      <a:r>
                        <a:rPr lang="en-US" sz="1400" dirty="0">
                          <a:effectLst/>
                        </a:rPr>
                        <a:t>Family not involved in care</a:t>
                      </a:r>
                      <a:endParaRPr lang="en-US" sz="1400" b="0" dirty="0">
                        <a:solidFill>
                          <a:schemeClr val="tx1"/>
                        </a:solidFill>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tc>
                  <a:txBody>
                    <a:bodyPr/>
                    <a:lstStyle/>
                    <a:p>
                      <a:pPr marL="0" marR="0" algn="ctr">
                        <a:spcBef>
                          <a:spcPts val="0"/>
                        </a:spcBef>
                        <a:spcAft>
                          <a:spcPts val="0"/>
                        </a:spcAft>
                      </a:pPr>
                      <a:r>
                        <a:rPr lang="en-US" sz="1400" dirty="0">
                          <a:effectLst/>
                        </a:rPr>
                        <a:t>7</a:t>
                      </a:r>
                      <a:endParaRPr lang="en-US" sz="1400" dirty="0">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tc>
                  <a:txBody>
                    <a:bodyPr/>
                    <a:lstStyle/>
                    <a:p>
                      <a:pPr marL="0" marR="0" algn="ctr">
                        <a:spcBef>
                          <a:spcPts val="0"/>
                        </a:spcBef>
                        <a:spcAft>
                          <a:spcPts val="0"/>
                        </a:spcAft>
                      </a:pPr>
                      <a:r>
                        <a:rPr lang="en-US" sz="1400" dirty="0">
                          <a:effectLst/>
                        </a:rPr>
                        <a:t>6%</a:t>
                      </a:r>
                      <a:endParaRPr lang="en-US" sz="1400" dirty="0">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extLst>
                  <a:ext uri="{0D108BD9-81ED-4DB2-BD59-A6C34878D82A}">
                    <a16:rowId xmlns:a16="http://schemas.microsoft.com/office/drawing/2014/main" val="10013"/>
                  </a:ext>
                </a:extLst>
              </a:tr>
              <a:tr h="204816">
                <a:tc>
                  <a:txBody>
                    <a:bodyPr/>
                    <a:lstStyle/>
                    <a:p>
                      <a:pPr marL="114300" marR="0" algn="l">
                        <a:spcBef>
                          <a:spcPts val="0"/>
                        </a:spcBef>
                        <a:spcAft>
                          <a:spcPts val="0"/>
                        </a:spcAft>
                      </a:pPr>
                      <a:r>
                        <a:rPr lang="en-US" sz="1400" dirty="0">
                          <a:effectLst/>
                        </a:rPr>
                        <a:t>Family is somewhat or inconsistently involved</a:t>
                      </a:r>
                      <a:endParaRPr lang="en-US" sz="1400" b="0" dirty="0">
                        <a:solidFill>
                          <a:schemeClr val="tx1"/>
                        </a:solidFill>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tc>
                  <a:txBody>
                    <a:bodyPr/>
                    <a:lstStyle/>
                    <a:p>
                      <a:pPr marL="0" marR="0" algn="ctr">
                        <a:spcBef>
                          <a:spcPts val="0"/>
                        </a:spcBef>
                        <a:spcAft>
                          <a:spcPts val="0"/>
                        </a:spcAft>
                      </a:pPr>
                      <a:r>
                        <a:rPr lang="en-US" sz="1400" dirty="0">
                          <a:effectLst/>
                        </a:rPr>
                        <a:t>33</a:t>
                      </a:r>
                      <a:endParaRPr lang="en-US" sz="1400" dirty="0">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tc>
                  <a:txBody>
                    <a:bodyPr/>
                    <a:lstStyle/>
                    <a:p>
                      <a:pPr marL="0" marR="0" algn="ctr">
                        <a:spcBef>
                          <a:spcPts val="0"/>
                        </a:spcBef>
                        <a:spcAft>
                          <a:spcPts val="0"/>
                        </a:spcAft>
                      </a:pPr>
                      <a:r>
                        <a:rPr lang="en-US" sz="1400" dirty="0">
                          <a:effectLst/>
                        </a:rPr>
                        <a:t>28%</a:t>
                      </a:r>
                      <a:endParaRPr lang="en-US" sz="1400" dirty="0">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extLst>
                  <a:ext uri="{0D108BD9-81ED-4DB2-BD59-A6C34878D82A}">
                    <a16:rowId xmlns:a16="http://schemas.microsoft.com/office/drawing/2014/main" val="10014"/>
                  </a:ext>
                </a:extLst>
              </a:tr>
              <a:tr h="204816">
                <a:tc>
                  <a:txBody>
                    <a:bodyPr/>
                    <a:lstStyle/>
                    <a:p>
                      <a:pPr marL="114300" marR="0" algn="l">
                        <a:spcBef>
                          <a:spcPts val="0"/>
                        </a:spcBef>
                        <a:spcAft>
                          <a:spcPts val="0"/>
                        </a:spcAft>
                      </a:pPr>
                      <a:r>
                        <a:rPr lang="en-US" sz="1400" dirty="0">
                          <a:effectLst/>
                        </a:rPr>
                        <a:t>Family is very involved</a:t>
                      </a:r>
                      <a:endParaRPr lang="en-US" sz="1400" b="0" dirty="0">
                        <a:solidFill>
                          <a:schemeClr val="tx1"/>
                        </a:solidFill>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tc>
                  <a:txBody>
                    <a:bodyPr/>
                    <a:lstStyle/>
                    <a:p>
                      <a:pPr marL="0" marR="0" algn="ctr">
                        <a:spcBef>
                          <a:spcPts val="0"/>
                        </a:spcBef>
                        <a:spcAft>
                          <a:spcPts val="0"/>
                        </a:spcAft>
                      </a:pPr>
                      <a:r>
                        <a:rPr lang="en-US" sz="1400" dirty="0">
                          <a:effectLst/>
                        </a:rPr>
                        <a:t>63</a:t>
                      </a:r>
                      <a:endParaRPr lang="en-US" sz="1400" dirty="0">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tc>
                  <a:txBody>
                    <a:bodyPr/>
                    <a:lstStyle/>
                    <a:p>
                      <a:pPr marL="0" marR="0" algn="ctr">
                        <a:spcBef>
                          <a:spcPts val="0"/>
                        </a:spcBef>
                        <a:spcAft>
                          <a:spcPts val="0"/>
                        </a:spcAft>
                      </a:pPr>
                      <a:r>
                        <a:rPr lang="en-US" sz="1400" dirty="0">
                          <a:effectLst/>
                        </a:rPr>
                        <a:t>53%</a:t>
                      </a:r>
                      <a:endParaRPr lang="en-US" sz="1400" dirty="0">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extLst>
                  <a:ext uri="{0D108BD9-81ED-4DB2-BD59-A6C34878D82A}">
                    <a16:rowId xmlns:a16="http://schemas.microsoft.com/office/drawing/2014/main" val="10015"/>
                  </a:ext>
                </a:extLst>
              </a:tr>
              <a:tr h="204816">
                <a:tc>
                  <a:txBody>
                    <a:bodyPr/>
                    <a:lstStyle/>
                    <a:p>
                      <a:pPr marL="114300" marR="0" algn="l">
                        <a:spcBef>
                          <a:spcPts val="0"/>
                        </a:spcBef>
                        <a:spcAft>
                          <a:spcPts val="0"/>
                        </a:spcAft>
                      </a:pPr>
                      <a:r>
                        <a:rPr lang="en-US" sz="1400" dirty="0">
                          <a:effectLst/>
                        </a:rPr>
                        <a:t>Don’t know</a:t>
                      </a:r>
                      <a:endParaRPr lang="en-US" sz="1400" b="0" dirty="0">
                        <a:solidFill>
                          <a:schemeClr val="tx1"/>
                        </a:solidFill>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tc>
                  <a:txBody>
                    <a:bodyPr/>
                    <a:lstStyle/>
                    <a:p>
                      <a:pPr marL="0" marR="0" algn="ctr">
                        <a:spcBef>
                          <a:spcPts val="0"/>
                        </a:spcBef>
                        <a:spcAft>
                          <a:spcPts val="0"/>
                        </a:spcAft>
                      </a:pPr>
                      <a:r>
                        <a:rPr lang="en-US" sz="1400" dirty="0">
                          <a:effectLst/>
                        </a:rPr>
                        <a:t>16</a:t>
                      </a:r>
                      <a:endParaRPr lang="en-US" sz="1400" dirty="0">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tc>
                  <a:txBody>
                    <a:bodyPr/>
                    <a:lstStyle/>
                    <a:p>
                      <a:pPr marL="0" marR="0" algn="ctr">
                        <a:spcBef>
                          <a:spcPts val="0"/>
                        </a:spcBef>
                        <a:spcAft>
                          <a:spcPts val="0"/>
                        </a:spcAft>
                      </a:pPr>
                      <a:r>
                        <a:rPr lang="en-US" sz="1400" dirty="0">
                          <a:effectLst/>
                        </a:rPr>
                        <a:t>13%</a:t>
                      </a:r>
                      <a:endParaRPr lang="en-US" sz="1400" dirty="0">
                        <a:effectLst/>
                        <a:latin typeface="Arial" panose="020B0604020202020204" pitchFamily="34" charset="0"/>
                        <a:ea typeface="AR ADGothicJP Medium" panose="020B0609000000000000" pitchFamily="49" charset="-128"/>
                        <a:cs typeface="Arial" panose="020B0604020202020204" pitchFamily="34" charset="0"/>
                      </a:endParaRPr>
                    </a:p>
                  </a:txBody>
                  <a:tcPr marL="21437" marR="21437" marT="0" marB="0" anchor="b"/>
                </a:tc>
                <a:extLst>
                  <a:ext uri="{0D108BD9-81ED-4DB2-BD59-A6C34878D82A}">
                    <a16:rowId xmlns:a16="http://schemas.microsoft.com/office/drawing/2014/main" val="10016"/>
                  </a:ext>
                </a:extLst>
              </a:tr>
            </a:tbl>
          </a:graphicData>
        </a:graphic>
      </p:graphicFrame>
      <p:sp>
        <p:nvSpPr>
          <p:cNvPr id="7" name="Footer Placeholder 6"/>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Tree>
    <p:extLst>
      <p:ext uri="{BB962C8B-B14F-4D97-AF65-F5344CB8AC3E}">
        <p14:creationId xmlns:p14="http://schemas.microsoft.com/office/powerpoint/2010/main" val="809326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Introduction to Assisted Outpatient Treatment</a:t>
            </a:r>
            <a:endParaRPr lang="en-US" dirty="0"/>
          </a:p>
        </p:txBody>
      </p:sp>
      <p:sp>
        <p:nvSpPr>
          <p:cNvPr id="3" name="Subtitle 2"/>
          <p:cNvSpPr>
            <a:spLocks noGrp="1"/>
          </p:cNvSpPr>
          <p:nvPr>
            <p:ph type="subTitle" idx="1"/>
          </p:nvPr>
        </p:nvSpPr>
        <p:spPr>
          <a:xfrm>
            <a:off x="825038" y="3341714"/>
            <a:ext cx="7543800" cy="1339615"/>
          </a:xfrm>
        </p:spPr>
        <p:txBody>
          <a:bodyPr>
            <a:normAutofit fontScale="85000" lnSpcReduction="20000"/>
          </a:bodyPr>
          <a:lstStyle/>
          <a:p>
            <a:r>
              <a:rPr lang="en-US" dirty="0" smtClean="0"/>
              <a:t>Presenting author: Erin Kelly</a:t>
            </a:r>
          </a:p>
          <a:p>
            <a:r>
              <a:rPr lang="en-US" dirty="0" smtClean="0"/>
              <a:t>Co-authors: Ryan Dougherty, Marcia Meldrum, Sarah Starks, Enrico G. Castillo, Charlotte </a:t>
            </a:r>
            <a:r>
              <a:rPr lang="en-US" dirty="0" err="1" smtClean="0"/>
              <a:t>Neary</a:t>
            </a:r>
            <a:r>
              <a:rPr lang="en-US" dirty="0" smtClean="0"/>
              <a:t>-Bremer, Ronald Calderon, Rachel </a:t>
            </a:r>
            <a:r>
              <a:rPr lang="en-US" dirty="0" err="1" smtClean="0"/>
              <a:t>Ohman</a:t>
            </a:r>
            <a:r>
              <a:rPr lang="en-US" dirty="0" smtClean="0"/>
              <a:t>, Philippe </a:t>
            </a:r>
            <a:r>
              <a:rPr lang="en-US" dirty="0" err="1" smtClean="0"/>
              <a:t>Bourgois</a:t>
            </a:r>
            <a:r>
              <a:rPr lang="en-US" dirty="0" smtClean="0"/>
              <a:t>, &amp; Joel T. </a:t>
            </a:r>
            <a:r>
              <a:rPr lang="en-US" dirty="0" err="1" smtClean="0"/>
              <a:t>Braslow</a:t>
            </a:r>
            <a:endParaRPr lang="en-US" dirty="0"/>
          </a:p>
        </p:txBody>
      </p:sp>
      <p:sp>
        <p:nvSpPr>
          <p:cNvPr id="8" name="Footer Placeholder 7"/>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9" name="Slide Number Placeholder 8"/>
          <p:cNvSpPr>
            <a:spLocks noGrp="1"/>
          </p:cNvSpPr>
          <p:nvPr>
            <p:ph type="sldNum" sz="quarter" idx="12"/>
          </p:nvPr>
        </p:nvSpPr>
        <p:spPr/>
        <p:txBody>
          <a:bodyPr/>
          <a:lstStyle/>
          <a:p>
            <a:fld id="{DCB2CABB-5D3A-4CD8-94AA-404DEE745C6D}" type="slidenum">
              <a:rPr lang="en-US" smtClean="0"/>
              <a:t>3</a:t>
            </a:fld>
            <a:endParaRPr lang="en-US"/>
          </a:p>
        </p:txBody>
      </p:sp>
    </p:spTree>
    <p:extLst>
      <p:ext uri="{BB962C8B-B14F-4D97-AF65-F5344CB8AC3E}">
        <p14:creationId xmlns:p14="http://schemas.microsoft.com/office/powerpoint/2010/main" val="38814901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37F0F63-474E-44D5-95CB-80285BAD4C70}" type="slidenum">
              <a:rPr lang="en-US" smtClean="0"/>
              <a:pPr/>
              <a:t>30</a:t>
            </a:fld>
            <a:endParaRPr lang="en-US" dirty="0"/>
          </a:p>
        </p:txBody>
      </p:sp>
      <p:sp>
        <p:nvSpPr>
          <p:cNvPr id="6" name="Title 5"/>
          <p:cNvSpPr>
            <a:spLocks noGrp="1"/>
          </p:cNvSpPr>
          <p:nvPr>
            <p:ph type="title"/>
          </p:nvPr>
        </p:nvSpPr>
        <p:spPr>
          <a:xfrm>
            <a:off x="822960" y="151571"/>
            <a:ext cx="7543800" cy="790162"/>
          </a:xfrm>
        </p:spPr>
        <p:txBody>
          <a:bodyPr>
            <a:noAutofit/>
          </a:bodyPr>
          <a:lstStyle/>
          <a:p>
            <a:r>
              <a:rPr lang="en-US" sz="3400" dirty="0" smtClean="0"/>
              <a:t>Family and Client Openness to </a:t>
            </a:r>
            <a:br>
              <a:rPr lang="en-US" sz="3400" dirty="0" smtClean="0"/>
            </a:br>
            <a:r>
              <a:rPr lang="en-US" sz="3400" dirty="0" smtClean="0"/>
              <a:t>Family Involvement in Treatment (n=119)</a:t>
            </a:r>
            <a:endParaRPr lang="en-US" sz="3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19287848"/>
              </p:ext>
            </p:extLst>
          </p:nvPr>
        </p:nvGraphicFramePr>
        <p:xfrm>
          <a:off x="822326" y="939404"/>
          <a:ext cx="7543673" cy="3474720"/>
        </p:xfrm>
        <a:graphic>
          <a:graphicData uri="http://schemas.openxmlformats.org/drawingml/2006/table">
            <a:tbl>
              <a:tblPr firstRow="1" firstCol="1" bandRow="1">
                <a:tableStyleId>{5C22544A-7EE6-4342-B048-85BDC9FD1C3A}</a:tableStyleId>
              </a:tblPr>
              <a:tblGrid>
                <a:gridCol w="1398810">
                  <a:extLst>
                    <a:ext uri="{9D8B030D-6E8A-4147-A177-3AD203B41FA5}">
                      <a16:colId xmlns:a16="http://schemas.microsoft.com/office/drawing/2014/main" val="20000"/>
                    </a:ext>
                  </a:extLst>
                </a:gridCol>
                <a:gridCol w="1254054">
                  <a:extLst>
                    <a:ext uri="{9D8B030D-6E8A-4147-A177-3AD203B41FA5}">
                      <a16:colId xmlns:a16="http://schemas.microsoft.com/office/drawing/2014/main" val="20001"/>
                    </a:ext>
                  </a:extLst>
                </a:gridCol>
                <a:gridCol w="1254054">
                  <a:extLst>
                    <a:ext uri="{9D8B030D-6E8A-4147-A177-3AD203B41FA5}">
                      <a16:colId xmlns:a16="http://schemas.microsoft.com/office/drawing/2014/main" val="20002"/>
                    </a:ext>
                  </a:extLst>
                </a:gridCol>
                <a:gridCol w="1254054">
                  <a:extLst>
                    <a:ext uri="{9D8B030D-6E8A-4147-A177-3AD203B41FA5}">
                      <a16:colId xmlns:a16="http://schemas.microsoft.com/office/drawing/2014/main" val="20003"/>
                    </a:ext>
                  </a:extLst>
                </a:gridCol>
                <a:gridCol w="1254054">
                  <a:extLst>
                    <a:ext uri="{9D8B030D-6E8A-4147-A177-3AD203B41FA5}">
                      <a16:colId xmlns:a16="http://schemas.microsoft.com/office/drawing/2014/main" val="20004"/>
                    </a:ext>
                  </a:extLst>
                </a:gridCol>
                <a:gridCol w="1128647">
                  <a:extLst>
                    <a:ext uri="{9D8B030D-6E8A-4147-A177-3AD203B41FA5}">
                      <a16:colId xmlns:a16="http://schemas.microsoft.com/office/drawing/2014/main" val="20005"/>
                    </a:ext>
                  </a:extLst>
                </a:gridCol>
              </a:tblGrid>
              <a:tr h="171450">
                <a:tc rowSpan="2">
                  <a:txBody>
                    <a:bodyPr/>
                    <a:lstStyle/>
                    <a:p>
                      <a:pPr marL="0" marR="0" algn="ctr">
                        <a:spcBef>
                          <a:spcPts val="0"/>
                        </a:spcBef>
                        <a:spcAft>
                          <a:spcPts val="0"/>
                        </a:spcAft>
                      </a:pPr>
                      <a:r>
                        <a:rPr lang="en-US" sz="1200" dirty="0">
                          <a:effectLst/>
                          <a:latin typeface="+mn-lt"/>
                          <a:cs typeface="Arial" panose="020B0604020202020204" pitchFamily="34" charset="0"/>
                        </a:rPr>
                        <a:t>Client </a:t>
                      </a:r>
                    </a:p>
                    <a:p>
                      <a:pPr marL="0" marR="0" algn="ctr">
                        <a:spcBef>
                          <a:spcPts val="0"/>
                        </a:spcBef>
                        <a:spcAft>
                          <a:spcPts val="0"/>
                        </a:spcAft>
                      </a:pPr>
                      <a:r>
                        <a:rPr lang="en-US" sz="1200" dirty="0">
                          <a:effectLst/>
                          <a:latin typeface="+mn-lt"/>
                          <a:cs typeface="Arial" panose="020B0604020202020204" pitchFamily="34" charset="0"/>
                        </a:rPr>
                        <a:t>openness to </a:t>
                      </a:r>
                    </a:p>
                    <a:p>
                      <a:pPr marL="0" marR="0" algn="ctr">
                        <a:spcBef>
                          <a:spcPts val="0"/>
                        </a:spcBef>
                        <a:spcAft>
                          <a:spcPts val="0"/>
                        </a:spcAft>
                      </a:pPr>
                      <a:r>
                        <a:rPr lang="en-US" sz="1200" dirty="0">
                          <a:effectLst/>
                          <a:latin typeface="+mn-lt"/>
                          <a:cs typeface="Arial" panose="020B0604020202020204" pitchFamily="34" charset="0"/>
                        </a:rPr>
                        <a:t>having family </a:t>
                      </a:r>
                    </a:p>
                    <a:p>
                      <a:pPr marL="0" marR="0" algn="ctr">
                        <a:spcBef>
                          <a:spcPts val="0"/>
                        </a:spcBef>
                        <a:spcAft>
                          <a:spcPts val="0"/>
                        </a:spcAft>
                      </a:pPr>
                      <a:r>
                        <a:rPr lang="en-US" sz="1200" dirty="0">
                          <a:effectLst/>
                          <a:latin typeface="+mn-lt"/>
                          <a:cs typeface="Arial" panose="020B0604020202020204" pitchFamily="34" charset="0"/>
                        </a:rPr>
                        <a:t>involved</a:t>
                      </a:r>
                      <a:endParaRPr lang="en-US" sz="1200" dirty="0">
                        <a:effectLst/>
                        <a:latin typeface="+mn-lt"/>
                        <a:ea typeface="Calibri"/>
                        <a:cs typeface="Arial" panose="020B0604020202020204" pitchFamily="34" charset="0"/>
                      </a:endParaRPr>
                    </a:p>
                  </a:txBody>
                  <a:tcPr marL="44831" marR="44831" marT="0" marB="0" anchor="b"/>
                </a:tc>
                <a:tc gridSpan="5">
                  <a:txBody>
                    <a:bodyPr/>
                    <a:lstStyle/>
                    <a:p>
                      <a:pPr marL="0" marR="0" algn="ctr">
                        <a:spcBef>
                          <a:spcPts val="0"/>
                        </a:spcBef>
                        <a:spcAft>
                          <a:spcPts val="0"/>
                        </a:spcAft>
                      </a:pPr>
                      <a:r>
                        <a:rPr lang="en-US" sz="1200" dirty="0">
                          <a:effectLst/>
                          <a:latin typeface="+mn-lt"/>
                          <a:cs typeface="Arial" panose="020B0604020202020204" pitchFamily="34" charset="0"/>
                        </a:rPr>
                        <a:t>Family openness to being involved</a:t>
                      </a:r>
                      <a:endParaRPr lang="en-US" sz="1200" dirty="0">
                        <a:effectLst/>
                        <a:latin typeface="+mn-lt"/>
                        <a:ea typeface="Calibri"/>
                        <a:cs typeface="Arial" panose="020B0604020202020204" pitchFamily="34" charset="0"/>
                      </a:endParaRPr>
                    </a:p>
                  </a:txBody>
                  <a:tcPr marL="44831" marR="44831"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4350">
                <a:tc vMerge="1">
                  <a:txBody>
                    <a:bodyPr/>
                    <a:lstStyle/>
                    <a:p>
                      <a:endParaRPr lang="en-US"/>
                    </a:p>
                  </a:txBody>
                  <a:tcPr/>
                </a:tc>
                <a:tc>
                  <a:txBody>
                    <a:bodyPr/>
                    <a:lstStyle/>
                    <a:p>
                      <a:pPr marL="0" marR="0" algn="ctr">
                        <a:spcBef>
                          <a:spcPts val="0"/>
                        </a:spcBef>
                        <a:spcAft>
                          <a:spcPts val="0"/>
                        </a:spcAft>
                      </a:pPr>
                      <a:r>
                        <a:rPr lang="en-US" sz="1200" b="1" dirty="0">
                          <a:solidFill>
                            <a:schemeClr val="bg1"/>
                          </a:solidFill>
                          <a:effectLst/>
                          <a:latin typeface="+mn-lt"/>
                          <a:cs typeface="Arial" panose="020B0604020202020204" pitchFamily="34" charset="0"/>
                        </a:rPr>
                        <a:t>TOTAL</a:t>
                      </a:r>
                      <a:endParaRPr lang="en-US" sz="1200" b="1" dirty="0">
                        <a:solidFill>
                          <a:schemeClr val="bg1"/>
                        </a:solidFill>
                        <a:effectLst/>
                        <a:latin typeface="+mn-lt"/>
                        <a:ea typeface="Calibri"/>
                        <a:cs typeface="Arial" panose="020B0604020202020204" pitchFamily="34" charset="0"/>
                      </a:endParaRPr>
                    </a:p>
                  </a:txBody>
                  <a:tcPr marL="44831" marR="44831" marT="0" marB="0" anchor="b">
                    <a:solidFill>
                      <a:schemeClr val="accent1"/>
                    </a:solidFill>
                  </a:tcPr>
                </a:tc>
                <a:tc>
                  <a:txBody>
                    <a:bodyPr/>
                    <a:lstStyle/>
                    <a:p>
                      <a:pPr marL="0" marR="0" algn="ctr">
                        <a:spcBef>
                          <a:spcPts val="0"/>
                        </a:spcBef>
                        <a:spcAft>
                          <a:spcPts val="0"/>
                        </a:spcAft>
                      </a:pPr>
                      <a:r>
                        <a:rPr lang="en-US" sz="1200" b="1" dirty="0">
                          <a:solidFill>
                            <a:schemeClr val="bg1"/>
                          </a:solidFill>
                          <a:effectLst/>
                          <a:latin typeface="+mn-lt"/>
                          <a:cs typeface="Arial" panose="020B0604020202020204" pitchFamily="34" charset="0"/>
                        </a:rPr>
                        <a:t>Actively </a:t>
                      </a:r>
                    </a:p>
                    <a:p>
                      <a:pPr marL="0" marR="0" algn="ctr">
                        <a:spcBef>
                          <a:spcPts val="0"/>
                        </a:spcBef>
                        <a:spcAft>
                          <a:spcPts val="0"/>
                        </a:spcAft>
                      </a:pPr>
                      <a:r>
                        <a:rPr lang="en-US" sz="1200" b="1" dirty="0">
                          <a:solidFill>
                            <a:schemeClr val="bg1"/>
                          </a:solidFill>
                          <a:effectLst/>
                          <a:latin typeface="+mn-lt"/>
                          <a:cs typeface="Arial" panose="020B0604020202020204" pitchFamily="34" charset="0"/>
                        </a:rPr>
                        <a:t>opposed to</a:t>
                      </a:r>
                    </a:p>
                    <a:p>
                      <a:pPr marL="0" marR="0" algn="ctr">
                        <a:spcBef>
                          <a:spcPts val="0"/>
                        </a:spcBef>
                        <a:spcAft>
                          <a:spcPts val="0"/>
                        </a:spcAft>
                      </a:pPr>
                      <a:r>
                        <a:rPr lang="en-US" sz="1200" b="1" dirty="0">
                          <a:solidFill>
                            <a:schemeClr val="bg1"/>
                          </a:solidFill>
                          <a:effectLst/>
                          <a:latin typeface="+mn-lt"/>
                          <a:cs typeface="Arial" panose="020B0604020202020204" pitchFamily="34" charset="0"/>
                        </a:rPr>
                        <a:t>involvement</a:t>
                      </a:r>
                      <a:endParaRPr lang="en-US" sz="1200" b="1" dirty="0">
                        <a:solidFill>
                          <a:schemeClr val="bg1"/>
                        </a:solidFill>
                        <a:effectLst/>
                        <a:latin typeface="+mn-lt"/>
                        <a:ea typeface="Calibri"/>
                        <a:cs typeface="Arial" panose="020B0604020202020204" pitchFamily="34" charset="0"/>
                      </a:endParaRPr>
                    </a:p>
                  </a:txBody>
                  <a:tcPr marL="44831" marR="44831" marT="0" marB="0" anchor="b">
                    <a:solidFill>
                      <a:schemeClr val="accent1"/>
                    </a:solidFill>
                  </a:tcPr>
                </a:tc>
                <a:tc>
                  <a:txBody>
                    <a:bodyPr/>
                    <a:lstStyle/>
                    <a:p>
                      <a:pPr marL="0" marR="0" algn="ctr">
                        <a:spcBef>
                          <a:spcPts val="0"/>
                        </a:spcBef>
                        <a:spcAft>
                          <a:spcPts val="0"/>
                        </a:spcAft>
                      </a:pPr>
                      <a:r>
                        <a:rPr lang="en-US" sz="1200" b="1" dirty="0">
                          <a:solidFill>
                            <a:schemeClr val="bg1"/>
                          </a:solidFill>
                          <a:effectLst/>
                          <a:latin typeface="+mn-lt"/>
                          <a:cs typeface="Arial" panose="020B0604020202020204" pitchFamily="34" charset="0"/>
                        </a:rPr>
                        <a:t>Open to </a:t>
                      </a:r>
                    </a:p>
                    <a:p>
                      <a:pPr marL="0" marR="0" algn="ctr">
                        <a:spcBef>
                          <a:spcPts val="0"/>
                        </a:spcBef>
                        <a:spcAft>
                          <a:spcPts val="0"/>
                        </a:spcAft>
                      </a:pPr>
                      <a:r>
                        <a:rPr lang="en-US" sz="1200" b="1" dirty="0">
                          <a:solidFill>
                            <a:schemeClr val="bg1"/>
                          </a:solidFill>
                          <a:effectLst/>
                          <a:latin typeface="+mn-lt"/>
                          <a:cs typeface="Arial" panose="020B0604020202020204" pitchFamily="34" charset="0"/>
                        </a:rPr>
                        <a:t>Involvement</a:t>
                      </a:r>
                      <a:endParaRPr lang="en-US" sz="1200" b="1" dirty="0">
                        <a:solidFill>
                          <a:schemeClr val="bg1"/>
                        </a:solidFill>
                        <a:effectLst/>
                        <a:latin typeface="+mn-lt"/>
                        <a:ea typeface="Calibri"/>
                        <a:cs typeface="Arial" panose="020B0604020202020204" pitchFamily="34" charset="0"/>
                      </a:endParaRPr>
                    </a:p>
                  </a:txBody>
                  <a:tcPr marL="44831" marR="44831" marT="0" marB="0" anchor="b">
                    <a:solidFill>
                      <a:schemeClr val="accent1"/>
                    </a:solidFill>
                  </a:tcPr>
                </a:tc>
                <a:tc>
                  <a:txBody>
                    <a:bodyPr/>
                    <a:lstStyle/>
                    <a:p>
                      <a:pPr marL="0" marR="0" algn="ctr">
                        <a:spcBef>
                          <a:spcPts val="0"/>
                        </a:spcBef>
                        <a:spcAft>
                          <a:spcPts val="0"/>
                        </a:spcAft>
                      </a:pPr>
                      <a:r>
                        <a:rPr lang="en-US" sz="1200" b="1" dirty="0">
                          <a:solidFill>
                            <a:schemeClr val="bg1"/>
                          </a:solidFill>
                          <a:effectLst/>
                          <a:latin typeface="+mn-lt"/>
                          <a:cs typeface="Arial" panose="020B0604020202020204" pitchFamily="34" charset="0"/>
                        </a:rPr>
                        <a:t>Strongly </a:t>
                      </a:r>
                    </a:p>
                    <a:p>
                      <a:pPr marL="0" marR="0" algn="ctr">
                        <a:spcBef>
                          <a:spcPts val="0"/>
                        </a:spcBef>
                        <a:spcAft>
                          <a:spcPts val="0"/>
                        </a:spcAft>
                      </a:pPr>
                      <a:r>
                        <a:rPr lang="en-US" sz="1200" b="1" dirty="0">
                          <a:solidFill>
                            <a:schemeClr val="bg1"/>
                          </a:solidFill>
                          <a:effectLst/>
                          <a:latin typeface="+mn-lt"/>
                          <a:cs typeface="Arial" panose="020B0604020202020204" pitchFamily="34" charset="0"/>
                        </a:rPr>
                        <a:t>prefers </a:t>
                      </a:r>
                    </a:p>
                    <a:p>
                      <a:pPr marL="0" marR="0" algn="ctr">
                        <a:spcBef>
                          <a:spcPts val="0"/>
                        </a:spcBef>
                        <a:spcAft>
                          <a:spcPts val="0"/>
                        </a:spcAft>
                      </a:pPr>
                      <a:r>
                        <a:rPr lang="en-US" sz="1200" b="1" dirty="0">
                          <a:solidFill>
                            <a:schemeClr val="bg1"/>
                          </a:solidFill>
                          <a:effectLst/>
                          <a:latin typeface="+mn-lt"/>
                          <a:cs typeface="Arial" panose="020B0604020202020204" pitchFamily="34" charset="0"/>
                        </a:rPr>
                        <a:t>involvement</a:t>
                      </a:r>
                      <a:endParaRPr lang="en-US" sz="1200" b="1" dirty="0">
                        <a:solidFill>
                          <a:schemeClr val="bg1"/>
                        </a:solidFill>
                        <a:effectLst/>
                        <a:latin typeface="+mn-lt"/>
                        <a:ea typeface="Calibri"/>
                        <a:cs typeface="Arial" panose="020B0604020202020204" pitchFamily="34" charset="0"/>
                      </a:endParaRPr>
                    </a:p>
                  </a:txBody>
                  <a:tcPr marL="44831" marR="44831" marT="0" marB="0" anchor="b">
                    <a:solidFill>
                      <a:schemeClr val="accent1"/>
                    </a:solidFill>
                  </a:tcPr>
                </a:tc>
                <a:tc>
                  <a:txBody>
                    <a:bodyPr/>
                    <a:lstStyle/>
                    <a:p>
                      <a:pPr marL="0" marR="0" algn="ctr">
                        <a:spcBef>
                          <a:spcPts val="0"/>
                        </a:spcBef>
                        <a:spcAft>
                          <a:spcPts val="0"/>
                        </a:spcAft>
                      </a:pPr>
                      <a:r>
                        <a:rPr lang="en-US" sz="1200" b="1" dirty="0">
                          <a:solidFill>
                            <a:schemeClr val="bg1"/>
                          </a:solidFill>
                          <a:effectLst/>
                          <a:latin typeface="+mn-lt"/>
                          <a:cs typeface="Arial" panose="020B0604020202020204" pitchFamily="34" charset="0"/>
                        </a:rPr>
                        <a:t>Don’t </a:t>
                      </a:r>
                    </a:p>
                    <a:p>
                      <a:pPr marL="0" marR="0" algn="ctr">
                        <a:spcBef>
                          <a:spcPts val="0"/>
                        </a:spcBef>
                        <a:spcAft>
                          <a:spcPts val="0"/>
                        </a:spcAft>
                      </a:pPr>
                      <a:r>
                        <a:rPr lang="en-US" sz="1200" b="1" dirty="0">
                          <a:solidFill>
                            <a:schemeClr val="bg1"/>
                          </a:solidFill>
                          <a:effectLst/>
                          <a:latin typeface="+mn-lt"/>
                          <a:cs typeface="Arial" panose="020B0604020202020204" pitchFamily="34" charset="0"/>
                        </a:rPr>
                        <a:t>know</a:t>
                      </a:r>
                      <a:endParaRPr lang="en-US" sz="1200" b="1" dirty="0">
                        <a:solidFill>
                          <a:schemeClr val="bg1"/>
                        </a:solidFill>
                        <a:effectLst/>
                        <a:latin typeface="+mn-lt"/>
                        <a:ea typeface="Calibri"/>
                        <a:cs typeface="Arial" panose="020B0604020202020204" pitchFamily="34" charset="0"/>
                      </a:endParaRPr>
                    </a:p>
                  </a:txBody>
                  <a:tcPr marL="44831" marR="44831" marT="0" marB="0" anchor="b">
                    <a:solidFill>
                      <a:schemeClr val="accent1"/>
                    </a:solidFill>
                  </a:tcPr>
                </a:tc>
                <a:extLst>
                  <a:ext uri="{0D108BD9-81ED-4DB2-BD59-A6C34878D82A}">
                    <a16:rowId xmlns:a16="http://schemas.microsoft.com/office/drawing/2014/main" val="10001"/>
                  </a:ext>
                </a:extLst>
              </a:tr>
              <a:tr h="514350">
                <a:tc>
                  <a:txBody>
                    <a:bodyPr/>
                    <a:lstStyle/>
                    <a:p>
                      <a:pPr marL="0" marR="0" algn="ctr">
                        <a:spcBef>
                          <a:spcPts val="0"/>
                        </a:spcBef>
                        <a:spcAft>
                          <a:spcPts val="0"/>
                        </a:spcAft>
                      </a:pPr>
                      <a:r>
                        <a:rPr lang="en-US" sz="1200" dirty="0">
                          <a:effectLst/>
                          <a:latin typeface="+mn-lt"/>
                          <a:cs typeface="Arial" panose="020B0604020202020204" pitchFamily="34" charset="0"/>
                        </a:rPr>
                        <a:t>TOTAL</a:t>
                      </a:r>
                    </a:p>
                    <a:p>
                      <a:pPr marL="0" marR="0" algn="ctr">
                        <a:spcBef>
                          <a:spcPts val="0"/>
                        </a:spcBef>
                        <a:spcAft>
                          <a:spcPts val="0"/>
                        </a:spcAft>
                      </a:pPr>
                      <a:r>
                        <a:rPr lang="en-US" sz="1200" dirty="0">
                          <a:effectLst/>
                          <a:latin typeface="+mn-lt"/>
                          <a:cs typeface="Arial" panose="020B0604020202020204" pitchFamily="34" charset="0"/>
                        </a:rPr>
                        <a:t> </a:t>
                      </a:r>
                      <a:endParaRPr lang="en-US" sz="1200" dirty="0">
                        <a:effectLst/>
                        <a:latin typeface="+mn-lt"/>
                        <a:ea typeface="Calibri"/>
                        <a:cs typeface="Arial" panose="020B0604020202020204" pitchFamily="34" charset="0"/>
                      </a:endParaRPr>
                    </a:p>
                  </a:txBody>
                  <a:tcPr marL="44831" marR="44831" marT="0" marB="0" anchor="b"/>
                </a:tc>
                <a:tc>
                  <a:txBody>
                    <a:bodyPr/>
                    <a:lstStyle/>
                    <a:p>
                      <a:pPr marL="0" marR="0" algn="ctr">
                        <a:spcBef>
                          <a:spcPts val="0"/>
                        </a:spcBef>
                        <a:spcAft>
                          <a:spcPts val="0"/>
                        </a:spcAft>
                      </a:pPr>
                      <a:r>
                        <a:rPr lang="en-US" sz="1200" dirty="0">
                          <a:effectLst/>
                          <a:latin typeface="+mn-lt"/>
                          <a:cs typeface="Arial" panose="020B0604020202020204" pitchFamily="34" charset="0"/>
                        </a:rPr>
                        <a:t>119</a:t>
                      </a:r>
                    </a:p>
                    <a:p>
                      <a:pPr marL="0" marR="0" algn="ctr">
                        <a:spcBef>
                          <a:spcPts val="0"/>
                        </a:spcBef>
                        <a:spcAft>
                          <a:spcPts val="0"/>
                        </a:spcAft>
                      </a:pPr>
                      <a:r>
                        <a:rPr lang="en-US" sz="1200" dirty="0">
                          <a:effectLst/>
                          <a:latin typeface="+mn-lt"/>
                          <a:cs typeface="Arial" panose="020B0604020202020204" pitchFamily="34" charset="0"/>
                        </a:rPr>
                        <a:t>(100% of C)</a:t>
                      </a:r>
                    </a:p>
                    <a:p>
                      <a:pPr marL="0" marR="0" algn="ctr">
                        <a:spcBef>
                          <a:spcPts val="0"/>
                        </a:spcBef>
                        <a:spcAft>
                          <a:spcPts val="0"/>
                        </a:spcAft>
                      </a:pPr>
                      <a:r>
                        <a:rPr lang="en-US" sz="1200" dirty="0">
                          <a:effectLst/>
                          <a:latin typeface="+mn-lt"/>
                          <a:cs typeface="Arial" panose="020B0604020202020204" pitchFamily="34" charset="0"/>
                        </a:rPr>
                        <a:t>(100% of F)</a:t>
                      </a:r>
                      <a:endParaRPr lang="en-US" sz="1200" dirty="0">
                        <a:effectLst/>
                        <a:latin typeface="+mn-lt"/>
                        <a:ea typeface="Calibri"/>
                        <a:cs typeface="Arial" panose="020B0604020202020204" pitchFamily="34" charset="0"/>
                      </a:endParaRPr>
                    </a:p>
                  </a:txBody>
                  <a:tcPr marL="44831" marR="44831" marT="0" marB="0" anchor="b"/>
                </a:tc>
                <a:tc>
                  <a:txBody>
                    <a:bodyPr/>
                    <a:lstStyle/>
                    <a:p>
                      <a:pPr marL="0" marR="0" algn="ctr">
                        <a:spcBef>
                          <a:spcPts val="0"/>
                        </a:spcBef>
                        <a:spcAft>
                          <a:spcPts val="0"/>
                        </a:spcAft>
                      </a:pPr>
                      <a:r>
                        <a:rPr lang="en-US" sz="1200" dirty="0">
                          <a:effectLst/>
                          <a:latin typeface="+mn-lt"/>
                          <a:cs typeface="Arial" panose="020B0604020202020204" pitchFamily="34" charset="0"/>
                        </a:rPr>
                        <a:t>6</a:t>
                      </a:r>
                    </a:p>
                    <a:p>
                      <a:pPr marL="0" marR="0" algn="ctr">
                        <a:spcBef>
                          <a:spcPts val="0"/>
                        </a:spcBef>
                        <a:spcAft>
                          <a:spcPts val="0"/>
                        </a:spcAft>
                      </a:pPr>
                      <a:r>
                        <a:rPr lang="en-US" sz="1200" dirty="0">
                          <a:effectLst/>
                          <a:latin typeface="+mn-lt"/>
                          <a:cs typeface="Arial" panose="020B0604020202020204" pitchFamily="34" charset="0"/>
                        </a:rPr>
                        <a:t>(100% of C)</a:t>
                      </a:r>
                    </a:p>
                    <a:p>
                      <a:pPr marL="0" marR="0" algn="ctr">
                        <a:spcBef>
                          <a:spcPts val="0"/>
                        </a:spcBef>
                        <a:spcAft>
                          <a:spcPts val="0"/>
                        </a:spcAft>
                      </a:pPr>
                      <a:r>
                        <a:rPr lang="en-US" sz="1200" dirty="0">
                          <a:effectLst/>
                          <a:latin typeface="+mn-lt"/>
                          <a:cs typeface="Arial" panose="020B0604020202020204" pitchFamily="34" charset="0"/>
                        </a:rPr>
                        <a:t>(5% of F)</a:t>
                      </a:r>
                      <a:endParaRPr lang="en-US" sz="1200" dirty="0">
                        <a:effectLst/>
                        <a:latin typeface="+mn-lt"/>
                        <a:ea typeface="Calibri"/>
                        <a:cs typeface="Arial" panose="020B0604020202020204" pitchFamily="34" charset="0"/>
                      </a:endParaRPr>
                    </a:p>
                  </a:txBody>
                  <a:tcPr marL="44831" marR="44831" marT="0" marB="0" anchor="b"/>
                </a:tc>
                <a:tc>
                  <a:txBody>
                    <a:bodyPr/>
                    <a:lstStyle/>
                    <a:p>
                      <a:pPr marL="0" marR="0" algn="ctr">
                        <a:spcBef>
                          <a:spcPts val="0"/>
                        </a:spcBef>
                        <a:spcAft>
                          <a:spcPts val="0"/>
                        </a:spcAft>
                      </a:pPr>
                      <a:r>
                        <a:rPr lang="en-US" sz="1200" dirty="0">
                          <a:effectLst/>
                          <a:latin typeface="+mn-lt"/>
                          <a:cs typeface="Arial" panose="020B0604020202020204" pitchFamily="34" charset="0"/>
                        </a:rPr>
                        <a:t>45</a:t>
                      </a:r>
                    </a:p>
                    <a:p>
                      <a:pPr marL="0" marR="0" algn="ctr">
                        <a:spcBef>
                          <a:spcPts val="0"/>
                        </a:spcBef>
                        <a:spcAft>
                          <a:spcPts val="0"/>
                        </a:spcAft>
                      </a:pPr>
                      <a:r>
                        <a:rPr lang="en-US" sz="1200" dirty="0">
                          <a:effectLst/>
                          <a:latin typeface="+mn-lt"/>
                          <a:cs typeface="Arial" panose="020B0604020202020204" pitchFamily="34" charset="0"/>
                        </a:rPr>
                        <a:t>(100% of C)</a:t>
                      </a:r>
                    </a:p>
                    <a:p>
                      <a:pPr marL="0" marR="0" algn="ctr">
                        <a:spcBef>
                          <a:spcPts val="0"/>
                        </a:spcBef>
                        <a:spcAft>
                          <a:spcPts val="0"/>
                        </a:spcAft>
                      </a:pPr>
                      <a:r>
                        <a:rPr lang="en-US" sz="1200" dirty="0">
                          <a:effectLst/>
                          <a:latin typeface="+mn-lt"/>
                          <a:cs typeface="Arial" panose="020B0604020202020204" pitchFamily="34" charset="0"/>
                        </a:rPr>
                        <a:t>(38% of F)</a:t>
                      </a:r>
                      <a:endParaRPr lang="en-US" sz="1200" dirty="0">
                        <a:effectLst/>
                        <a:latin typeface="+mn-lt"/>
                        <a:ea typeface="Calibri"/>
                        <a:cs typeface="Arial" panose="020B0604020202020204" pitchFamily="34" charset="0"/>
                      </a:endParaRPr>
                    </a:p>
                  </a:txBody>
                  <a:tcPr marL="44831" marR="44831" marT="0" marB="0" anchor="b"/>
                </a:tc>
                <a:tc>
                  <a:txBody>
                    <a:bodyPr/>
                    <a:lstStyle/>
                    <a:p>
                      <a:pPr marL="0" marR="0" algn="ctr">
                        <a:spcBef>
                          <a:spcPts val="0"/>
                        </a:spcBef>
                        <a:spcAft>
                          <a:spcPts val="0"/>
                        </a:spcAft>
                      </a:pPr>
                      <a:r>
                        <a:rPr lang="en-US" sz="1200" dirty="0">
                          <a:effectLst/>
                          <a:latin typeface="+mn-lt"/>
                          <a:cs typeface="Arial" panose="020B0604020202020204" pitchFamily="34" charset="0"/>
                        </a:rPr>
                        <a:t>44</a:t>
                      </a:r>
                    </a:p>
                    <a:p>
                      <a:pPr marL="0" marR="0" algn="ctr">
                        <a:spcBef>
                          <a:spcPts val="0"/>
                        </a:spcBef>
                        <a:spcAft>
                          <a:spcPts val="0"/>
                        </a:spcAft>
                      </a:pPr>
                      <a:r>
                        <a:rPr lang="en-US" sz="1200" dirty="0">
                          <a:effectLst/>
                          <a:latin typeface="+mn-lt"/>
                          <a:cs typeface="Arial" panose="020B0604020202020204" pitchFamily="34" charset="0"/>
                        </a:rPr>
                        <a:t>(100% of C)</a:t>
                      </a:r>
                    </a:p>
                    <a:p>
                      <a:pPr marL="0" marR="0" algn="ctr">
                        <a:spcBef>
                          <a:spcPts val="0"/>
                        </a:spcBef>
                        <a:spcAft>
                          <a:spcPts val="0"/>
                        </a:spcAft>
                      </a:pPr>
                      <a:r>
                        <a:rPr lang="en-US" sz="1200" dirty="0">
                          <a:effectLst/>
                          <a:latin typeface="+mn-lt"/>
                          <a:cs typeface="Arial" panose="020B0604020202020204" pitchFamily="34" charset="0"/>
                        </a:rPr>
                        <a:t>(37% of F)</a:t>
                      </a:r>
                      <a:endParaRPr lang="en-US" sz="1200" dirty="0">
                        <a:effectLst/>
                        <a:latin typeface="+mn-lt"/>
                        <a:ea typeface="Calibri"/>
                        <a:cs typeface="Arial" panose="020B0604020202020204" pitchFamily="34" charset="0"/>
                      </a:endParaRPr>
                    </a:p>
                  </a:txBody>
                  <a:tcPr marL="44831" marR="44831" marT="0" marB="0" anchor="b"/>
                </a:tc>
                <a:tc>
                  <a:txBody>
                    <a:bodyPr/>
                    <a:lstStyle/>
                    <a:p>
                      <a:pPr marL="0" marR="0" algn="ctr">
                        <a:spcBef>
                          <a:spcPts val="0"/>
                        </a:spcBef>
                        <a:spcAft>
                          <a:spcPts val="0"/>
                        </a:spcAft>
                      </a:pPr>
                      <a:r>
                        <a:rPr lang="en-US" sz="1200" dirty="0">
                          <a:effectLst/>
                          <a:latin typeface="+mn-lt"/>
                          <a:cs typeface="Arial" panose="020B0604020202020204" pitchFamily="34" charset="0"/>
                        </a:rPr>
                        <a:t>24</a:t>
                      </a:r>
                    </a:p>
                    <a:p>
                      <a:pPr marL="0" marR="0" algn="ctr">
                        <a:spcBef>
                          <a:spcPts val="0"/>
                        </a:spcBef>
                        <a:spcAft>
                          <a:spcPts val="0"/>
                        </a:spcAft>
                      </a:pPr>
                      <a:r>
                        <a:rPr lang="en-US" sz="1200" dirty="0">
                          <a:effectLst/>
                          <a:latin typeface="+mn-lt"/>
                          <a:cs typeface="Arial" panose="020B0604020202020204" pitchFamily="34" charset="0"/>
                        </a:rPr>
                        <a:t>(100% of C)</a:t>
                      </a:r>
                    </a:p>
                    <a:p>
                      <a:pPr marL="0" marR="0" algn="ctr">
                        <a:spcBef>
                          <a:spcPts val="0"/>
                        </a:spcBef>
                        <a:spcAft>
                          <a:spcPts val="0"/>
                        </a:spcAft>
                      </a:pPr>
                      <a:r>
                        <a:rPr lang="en-US" sz="1200" dirty="0">
                          <a:effectLst/>
                          <a:latin typeface="+mn-lt"/>
                          <a:cs typeface="Arial" panose="020B0604020202020204" pitchFamily="34" charset="0"/>
                        </a:rPr>
                        <a:t>(20% of F)</a:t>
                      </a:r>
                      <a:endParaRPr lang="en-US" sz="1200" dirty="0">
                        <a:effectLst/>
                        <a:latin typeface="+mn-lt"/>
                        <a:ea typeface="Calibri"/>
                        <a:cs typeface="Arial" panose="020B0604020202020204" pitchFamily="34" charset="0"/>
                      </a:endParaRPr>
                    </a:p>
                  </a:txBody>
                  <a:tcPr marL="44831" marR="44831" marT="0" marB="0" anchor="b"/>
                </a:tc>
                <a:extLst>
                  <a:ext uri="{0D108BD9-81ED-4DB2-BD59-A6C34878D82A}">
                    <a16:rowId xmlns:a16="http://schemas.microsoft.com/office/drawing/2014/main" val="10002"/>
                  </a:ext>
                </a:extLst>
              </a:tr>
              <a:tr h="514350">
                <a:tc>
                  <a:txBody>
                    <a:bodyPr/>
                    <a:lstStyle/>
                    <a:p>
                      <a:pPr marL="0" marR="0" algn="ctr">
                        <a:spcBef>
                          <a:spcPts val="0"/>
                        </a:spcBef>
                        <a:spcAft>
                          <a:spcPts val="0"/>
                        </a:spcAft>
                      </a:pPr>
                      <a:r>
                        <a:rPr lang="en-US" sz="1200" dirty="0">
                          <a:effectLst/>
                          <a:latin typeface="+mn-lt"/>
                          <a:cs typeface="Arial" panose="020B0604020202020204" pitchFamily="34" charset="0"/>
                        </a:rPr>
                        <a:t>Actively </a:t>
                      </a:r>
                    </a:p>
                    <a:p>
                      <a:pPr marL="0" marR="0" algn="ctr">
                        <a:spcBef>
                          <a:spcPts val="0"/>
                        </a:spcBef>
                        <a:spcAft>
                          <a:spcPts val="0"/>
                        </a:spcAft>
                      </a:pPr>
                      <a:r>
                        <a:rPr lang="en-US" sz="1200" dirty="0">
                          <a:effectLst/>
                          <a:latin typeface="+mn-lt"/>
                          <a:cs typeface="Arial" panose="020B0604020202020204" pitchFamily="34" charset="0"/>
                        </a:rPr>
                        <a:t>opposed to </a:t>
                      </a:r>
                    </a:p>
                    <a:p>
                      <a:pPr marL="0" marR="0" algn="ctr">
                        <a:spcBef>
                          <a:spcPts val="0"/>
                        </a:spcBef>
                        <a:spcAft>
                          <a:spcPts val="0"/>
                        </a:spcAft>
                      </a:pPr>
                      <a:r>
                        <a:rPr lang="en-US" sz="1200" dirty="0">
                          <a:effectLst/>
                          <a:latin typeface="+mn-lt"/>
                          <a:cs typeface="Arial" panose="020B0604020202020204" pitchFamily="34" charset="0"/>
                        </a:rPr>
                        <a:t>involvement</a:t>
                      </a:r>
                      <a:endParaRPr lang="en-US" sz="1200" dirty="0">
                        <a:effectLst/>
                        <a:latin typeface="+mn-lt"/>
                        <a:ea typeface="Calibri"/>
                        <a:cs typeface="Arial" panose="020B0604020202020204" pitchFamily="34" charset="0"/>
                      </a:endParaRPr>
                    </a:p>
                  </a:txBody>
                  <a:tcPr marL="44831" marR="44831" marT="0" marB="0" anchor="b"/>
                </a:tc>
                <a:tc>
                  <a:txBody>
                    <a:bodyPr/>
                    <a:lstStyle/>
                    <a:p>
                      <a:pPr marL="0" marR="0" algn="ctr">
                        <a:spcBef>
                          <a:spcPts val="0"/>
                        </a:spcBef>
                        <a:spcAft>
                          <a:spcPts val="0"/>
                        </a:spcAft>
                      </a:pPr>
                      <a:r>
                        <a:rPr lang="en-US" sz="1200" dirty="0">
                          <a:effectLst/>
                          <a:latin typeface="+mn-lt"/>
                          <a:cs typeface="Arial" panose="020B0604020202020204" pitchFamily="34" charset="0"/>
                        </a:rPr>
                        <a:t>20 </a:t>
                      </a:r>
                    </a:p>
                    <a:p>
                      <a:pPr marL="0" marR="0" algn="ctr">
                        <a:spcBef>
                          <a:spcPts val="0"/>
                        </a:spcBef>
                        <a:spcAft>
                          <a:spcPts val="0"/>
                        </a:spcAft>
                      </a:pPr>
                      <a:r>
                        <a:rPr lang="en-US" sz="1200" dirty="0">
                          <a:effectLst/>
                          <a:latin typeface="+mn-lt"/>
                          <a:cs typeface="Arial" panose="020B0604020202020204" pitchFamily="34" charset="0"/>
                        </a:rPr>
                        <a:t>(17% of C)</a:t>
                      </a:r>
                    </a:p>
                    <a:p>
                      <a:pPr marL="0" marR="0" algn="ctr">
                        <a:spcBef>
                          <a:spcPts val="0"/>
                        </a:spcBef>
                        <a:spcAft>
                          <a:spcPts val="0"/>
                        </a:spcAft>
                      </a:pPr>
                      <a:r>
                        <a:rPr lang="en-US" sz="1200" dirty="0">
                          <a:effectLst/>
                          <a:latin typeface="+mn-lt"/>
                          <a:cs typeface="Arial" panose="020B0604020202020204" pitchFamily="34" charset="0"/>
                        </a:rPr>
                        <a:t>(100% of F)</a:t>
                      </a:r>
                      <a:endParaRPr lang="en-US" sz="1200" dirty="0">
                        <a:effectLst/>
                        <a:latin typeface="+mn-lt"/>
                        <a:ea typeface="Calibri"/>
                        <a:cs typeface="Arial" panose="020B0604020202020204" pitchFamily="34" charset="0"/>
                      </a:endParaRPr>
                    </a:p>
                  </a:txBody>
                  <a:tcPr marL="44831" marR="44831" marT="0" marB="0" anchor="b"/>
                </a:tc>
                <a:tc>
                  <a:txBody>
                    <a:bodyPr/>
                    <a:lstStyle/>
                    <a:p>
                      <a:pPr marL="0" marR="0" algn="ctr">
                        <a:spcBef>
                          <a:spcPts val="0"/>
                        </a:spcBef>
                        <a:spcAft>
                          <a:spcPts val="0"/>
                        </a:spcAft>
                      </a:pPr>
                      <a:r>
                        <a:rPr lang="en-US" sz="1200" dirty="0">
                          <a:effectLst/>
                          <a:latin typeface="+mn-lt"/>
                          <a:cs typeface="Arial" panose="020B0604020202020204" pitchFamily="34" charset="0"/>
                        </a:rPr>
                        <a:t>0 </a:t>
                      </a:r>
                    </a:p>
                    <a:p>
                      <a:pPr marL="0" marR="0" algn="ctr">
                        <a:spcBef>
                          <a:spcPts val="0"/>
                        </a:spcBef>
                        <a:spcAft>
                          <a:spcPts val="0"/>
                        </a:spcAft>
                      </a:pPr>
                      <a:r>
                        <a:rPr lang="en-US" sz="1200" dirty="0">
                          <a:effectLst/>
                          <a:latin typeface="+mn-lt"/>
                          <a:cs typeface="Arial" panose="020B0604020202020204" pitchFamily="34" charset="0"/>
                        </a:rPr>
                        <a:t>(0% of C)</a:t>
                      </a:r>
                    </a:p>
                    <a:p>
                      <a:pPr marL="0" marR="0" algn="ctr">
                        <a:spcBef>
                          <a:spcPts val="0"/>
                        </a:spcBef>
                        <a:spcAft>
                          <a:spcPts val="0"/>
                        </a:spcAft>
                      </a:pPr>
                      <a:r>
                        <a:rPr lang="en-US" sz="1200" dirty="0">
                          <a:effectLst/>
                          <a:latin typeface="+mn-lt"/>
                          <a:cs typeface="Arial" panose="020B0604020202020204" pitchFamily="34" charset="0"/>
                        </a:rPr>
                        <a:t>(0% of F)</a:t>
                      </a:r>
                      <a:endParaRPr lang="en-US" sz="1200" dirty="0">
                        <a:effectLst/>
                        <a:latin typeface="+mn-lt"/>
                        <a:ea typeface="Calibri"/>
                        <a:cs typeface="Arial" panose="020B0604020202020204" pitchFamily="34" charset="0"/>
                      </a:endParaRPr>
                    </a:p>
                  </a:txBody>
                  <a:tcPr marL="44831" marR="44831" marT="0" marB="0" anchor="b">
                    <a:solidFill>
                      <a:srgbClr val="FFFF66"/>
                    </a:solidFill>
                  </a:tcPr>
                </a:tc>
                <a:tc>
                  <a:txBody>
                    <a:bodyPr/>
                    <a:lstStyle/>
                    <a:p>
                      <a:pPr marL="0" marR="0" algn="ctr">
                        <a:spcBef>
                          <a:spcPts val="0"/>
                        </a:spcBef>
                        <a:spcAft>
                          <a:spcPts val="0"/>
                        </a:spcAft>
                      </a:pPr>
                      <a:r>
                        <a:rPr lang="en-US" sz="1200" dirty="0">
                          <a:effectLst/>
                          <a:latin typeface="+mn-lt"/>
                          <a:cs typeface="Arial" panose="020B0604020202020204" pitchFamily="34" charset="0"/>
                        </a:rPr>
                        <a:t>10 </a:t>
                      </a:r>
                    </a:p>
                    <a:p>
                      <a:pPr marL="0" marR="0" algn="ctr">
                        <a:spcBef>
                          <a:spcPts val="0"/>
                        </a:spcBef>
                        <a:spcAft>
                          <a:spcPts val="0"/>
                        </a:spcAft>
                      </a:pPr>
                      <a:r>
                        <a:rPr lang="en-US" sz="1200" dirty="0">
                          <a:effectLst/>
                          <a:latin typeface="+mn-lt"/>
                          <a:cs typeface="Arial" panose="020B0604020202020204" pitchFamily="34" charset="0"/>
                        </a:rPr>
                        <a:t>(22% of C)</a:t>
                      </a:r>
                    </a:p>
                    <a:p>
                      <a:pPr marL="0" marR="0" algn="ctr">
                        <a:spcBef>
                          <a:spcPts val="0"/>
                        </a:spcBef>
                        <a:spcAft>
                          <a:spcPts val="0"/>
                        </a:spcAft>
                      </a:pPr>
                      <a:r>
                        <a:rPr lang="en-US" sz="1200" dirty="0">
                          <a:effectLst/>
                          <a:latin typeface="+mn-lt"/>
                          <a:cs typeface="Arial" panose="020B0604020202020204" pitchFamily="34" charset="0"/>
                        </a:rPr>
                        <a:t>(50% of F)</a:t>
                      </a:r>
                      <a:endParaRPr lang="en-US" sz="1200" dirty="0">
                        <a:effectLst/>
                        <a:latin typeface="+mn-lt"/>
                        <a:ea typeface="Calibri"/>
                        <a:cs typeface="Arial" panose="020B0604020202020204" pitchFamily="34" charset="0"/>
                      </a:endParaRPr>
                    </a:p>
                  </a:txBody>
                  <a:tcPr marL="44831" marR="44831" marT="0" marB="0" anchor="b">
                    <a:solidFill>
                      <a:srgbClr val="FFFF66"/>
                    </a:solidFill>
                  </a:tcPr>
                </a:tc>
                <a:tc>
                  <a:txBody>
                    <a:bodyPr/>
                    <a:lstStyle/>
                    <a:p>
                      <a:pPr marL="0" marR="0" algn="ctr">
                        <a:spcBef>
                          <a:spcPts val="0"/>
                        </a:spcBef>
                        <a:spcAft>
                          <a:spcPts val="0"/>
                        </a:spcAft>
                      </a:pPr>
                      <a:r>
                        <a:rPr lang="en-US" sz="1200" dirty="0">
                          <a:effectLst/>
                          <a:latin typeface="+mn-lt"/>
                          <a:cs typeface="Arial" panose="020B0604020202020204" pitchFamily="34" charset="0"/>
                        </a:rPr>
                        <a:t>7 </a:t>
                      </a:r>
                    </a:p>
                    <a:p>
                      <a:pPr marL="0" marR="0" algn="ctr">
                        <a:spcBef>
                          <a:spcPts val="0"/>
                        </a:spcBef>
                        <a:spcAft>
                          <a:spcPts val="0"/>
                        </a:spcAft>
                      </a:pPr>
                      <a:r>
                        <a:rPr lang="en-US" sz="1200" dirty="0">
                          <a:effectLst/>
                          <a:latin typeface="+mn-lt"/>
                          <a:cs typeface="Arial" panose="020B0604020202020204" pitchFamily="34" charset="0"/>
                        </a:rPr>
                        <a:t>(16% of C)</a:t>
                      </a:r>
                    </a:p>
                    <a:p>
                      <a:pPr marL="0" marR="0" algn="ctr">
                        <a:spcBef>
                          <a:spcPts val="0"/>
                        </a:spcBef>
                        <a:spcAft>
                          <a:spcPts val="0"/>
                        </a:spcAft>
                      </a:pPr>
                      <a:r>
                        <a:rPr lang="en-US" sz="1200" dirty="0">
                          <a:effectLst/>
                          <a:latin typeface="+mn-lt"/>
                          <a:cs typeface="Arial" panose="020B0604020202020204" pitchFamily="34" charset="0"/>
                        </a:rPr>
                        <a:t>(35% of F)</a:t>
                      </a:r>
                      <a:endParaRPr lang="en-US" sz="1200" dirty="0">
                        <a:effectLst/>
                        <a:latin typeface="+mn-lt"/>
                        <a:ea typeface="Calibri"/>
                        <a:cs typeface="Arial" panose="020B0604020202020204" pitchFamily="34" charset="0"/>
                      </a:endParaRPr>
                    </a:p>
                  </a:txBody>
                  <a:tcPr marL="44831" marR="44831" marT="0" marB="0" anchor="b">
                    <a:solidFill>
                      <a:srgbClr val="FF7C80"/>
                    </a:solidFill>
                  </a:tcPr>
                </a:tc>
                <a:tc>
                  <a:txBody>
                    <a:bodyPr/>
                    <a:lstStyle/>
                    <a:p>
                      <a:pPr marL="0" marR="0" algn="ctr">
                        <a:spcBef>
                          <a:spcPts val="0"/>
                        </a:spcBef>
                        <a:spcAft>
                          <a:spcPts val="0"/>
                        </a:spcAft>
                      </a:pPr>
                      <a:r>
                        <a:rPr lang="en-US" sz="1200" dirty="0">
                          <a:effectLst/>
                          <a:latin typeface="+mn-lt"/>
                          <a:cs typeface="Arial" panose="020B0604020202020204" pitchFamily="34" charset="0"/>
                        </a:rPr>
                        <a:t>3</a:t>
                      </a:r>
                    </a:p>
                    <a:p>
                      <a:pPr marL="0" marR="0" algn="ctr">
                        <a:spcBef>
                          <a:spcPts val="0"/>
                        </a:spcBef>
                        <a:spcAft>
                          <a:spcPts val="0"/>
                        </a:spcAft>
                      </a:pPr>
                      <a:r>
                        <a:rPr lang="en-US" sz="1200" dirty="0">
                          <a:effectLst/>
                          <a:latin typeface="+mn-lt"/>
                          <a:cs typeface="Arial" panose="020B0604020202020204" pitchFamily="34" charset="0"/>
                        </a:rPr>
                        <a:t>(13% of C)</a:t>
                      </a:r>
                    </a:p>
                    <a:p>
                      <a:pPr marL="0" marR="0" algn="ctr">
                        <a:spcBef>
                          <a:spcPts val="0"/>
                        </a:spcBef>
                        <a:spcAft>
                          <a:spcPts val="0"/>
                        </a:spcAft>
                      </a:pPr>
                      <a:r>
                        <a:rPr lang="en-US" sz="1200" dirty="0">
                          <a:effectLst/>
                          <a:latin typeface="+mn-lt"/>
                          <a:cs typeface="Arial" panose="020B0604020202020204" pitchFamily="34" charset="0"/>
                        </a:rPr>
                        <a:t>(15% of F)</a:t>
                      </a:r>
                      <a:endParaRPr lang="en-US" sz="1200" dirty="0">
                        <a:effectLst/>
                        <a:latin typeface="+mn-lt"/>
                        <a:ea typeface="Calibri"/>
                        <a:cs typeface="Arial" panose="020B0604020202020204" pitchFamily="34" charset="0"/>
                      </a:endParaRPr>
                    </a:p>
                  </a:txBody>
                  <a:tcPr marL="44831" marR="44831" marT="0" marB="0" anchor="b"/>
                </a:tc>
                <a:extLst>
                  <a:ext uri="{0D108BD9-81ED-4DB2-BD59-A6C34878D82A}">
                    <a16:rowId xmlns:a16="http://schemas.microsoft.com/office/drawing/2014/main" val="10003"/>
                  </a:ext>
                </a:extLst>
              </a:tr>
              <a:tr h="514350">
                <a:tc>
                  <a:txBody>
                    <a:bodyPr/>
                    <a:lstStyle/>
                    <a:p>
                      <a:pPr marL="0" marR="0" algn="ctr">
                        <a:spcBef>
                          <a:spcPts val="0"/>
                        </a:spcBef>
                        <a:spcAft>
                          <a:spcPts val="0"/>
                        </a:spcAft>
                      </a:pPr>
                      <a:r>
                        <a:rPr lang="en-US" sz="1200" dirty="0">
                          <a:effectLst/>
                          <a:latin typeface="+mn-lt"/>
                          <a:cs typeface="Arial" panose="020B0604020202020204" pitchFamily="34" charset="0"/>
                        </a:rPr>
                        <a:t>Open to </a:t>
                      </a:r>
                    </a:p>
                    <a:p>
                      <a:pPr marL="0" marR="0" algn="ctr">
                        <a:spcBef>
                          <a:spcPts val="0"/>
                        </a:spcBef>
                        <a:spcAft>
                          <a:spcPts val="0"/>
                        </a:spcAft>
                      </a:pPr>
                      <a:r>
                        <a:rPr lang="en-US" sz="1200" dirty="0">
                          <a:effectLst/>
                          <a:latin typeface="+mn-lt"/>
                          <a:cs typeface="Arial" panose="020B0604020202020204" pitchFamily="34" charset="0"/>
                        </a:rPr>
                        <a:t>involvement</a:t>
                      </a:r>
                      <a:endParaRPr lang="en-US" sz="1200" dirty="0">
                        <a:effectLst/>
                        <a:latin typeface="+mn-lt"/>
                        <a:ea typeface="Calibri"/>
                        <a:cs typeface="Arial" panose="020B0604020202020204" pitchFamily="34" charset="0"/>
                      </a:endParaRPr>
                    </a:p>
                  </a:txBody>
                  <a:tcPr marL="44831" marR="44831" marT="0" marB="0" anchor="b"/>
                </a:tc>
                <a:tc>
                  <a:txBody>
                    <a:bodyPr/>
                    <a:lstStyle/>
                    <a:p>
                      <a:pPr marL="0" marR="0" algn="ctr">
                        <a:spcBef>
                          <a:spcPts val="0"/>
                        </a:spcBef>
                        <a:spcAft>
                          <a:spcPts val="0"/>
                        </a:spcAft>
                      </a:pPr>
                      <a:r>
                        <a:rPr lang="en-US" sz="1200" dirty="0">
                          <a:effectLst/>
                          <a:latin typeface="+mn-lt"/>
                          <a:cs typeface="Arial" panose="020B0604020202020204" pitchFamily="34" charset="0"/>
                        </a:rPr>
                        <a:t>50 </a:t>
                      </a:r>
                    </a:p>
                    <a:p>
                      <a:pPr marL="0" marR="0" algn="ctr">
                        <a:spcBef>
                          <a:spcPts val="0"/>
                        </a:spcBef>
                        <a:spcAft>
                          <a:spcPts val="0"/>
                        </a:spcAft>
                      </a:pPr>
                      <a:r>
                        <a:rPr lang="en-US" sz="1200" dirty="0">
                          <a:effectLst/>
                          <a:latin typeface="+mn-lt"/>
                          <a:cs typeface="Arial" panose="020B0604020202020204" pitchFamily="34" charset="0"/>
                        </a:rPr>
                        <a:t>(42% of C)</a:t>
                      </a:r>
                    </a:p>
                    <a:p>
                      <a:pPr marL="0" marR="0" algn="ctr">
                        <a:spcBef>
                          <a:spcPts val="0"/>
                        </a:spcBef>
                        <a:spcAft>
                          <a:spcPts val="0"/>
                        </a:spcAft>
                      </a:pPr>
                      <a:r>
                        <a:rPr lang="en-US" sz="1200" dirty="0">
                          <a:effectLst/>
                          <a:latin typeface="+mn-lt"/>
                          <a:cs typeface="Arial" panose="020B0604020202020204" pitchFamily="34" charset="0"/>
                        </a:rPr>
                        <a:t>(100% of F)</a:t>
                      </a:r>
                      <a:endParaRPr lang="en-US" sz="1200" dirty="0">
                        <a:effectLst/>
                        <a:latin typeface="+mn-lt"/>
                        <a:ea typeface="Calibri"/>
                        <a:cs typeface="Arial" panose="020B0604020202020204" pitchFamily="34" charset="0"/>
                      </a:endParaRPr>
                    </a:p>
                  </a:txBody>
                  <a:tcPr marL="44831" marR="44831" marT="0" marB="0" anchor="b"/>
                </a:tc>
                <a:tc>
                  <a:txBody>
                    <a:bodyPr/>
                    <a:lstStyle/>
                    <a:p>
                      <a:pPr marL="0" marR="0" algn="ctr">
                        <a:spcBef>
                          <a:spcPts val="0"/>
                        </a:spcBef>
                        <a:spcAft>
                          <a:spcPts val="0"/>
                        </a:spcAft>
                      </a:pPr>
                      <a:r>
                        <a:rPr lang="en-US" sz="1200" dirty="0">
                          <a:effectLst/>
                          <a:latin typeface="+mn-lt"/>
                          <a:cs typeface="Arial" panose="020B0604020202020204" pitchFamily="34" charset="0"/>
                        </a:rPr>
                        <a:t>1</a:t>
                      </a:r>
                    </a:p>
                    <a:p>
                      <a:pPr marL="0" marR="0" algn="ctr">
                        <a:spcBef>
                          <a:spcPts val="0"/>
                        </a:spcBef>
                        <a:spcAft>
                          <a:spcPts val="0"/>
                        </a:spcAft>
                      </a:pPr>
                      <a:r>
                        <a:rPr lang="en-US" sz="1200" dirty="0">
                          <a:effectLst/>
                          <a:latin typeface="+mn-lt"/>
                          <a:cs typeface="Arial" panose="020B0604020202020204" pitchFamily="34" charset="0"/>
                        </a:rPr>
                        <a:t>(16% of C)</a:t>
                      </a:r>
                    </a:p>
                    <a:p>
                      <a:pPr marL="0" marR="0" algn="ctr">
                        <a:spcBef>
                          <a:spcPts val="0"/>
                        </a:spcBef>
                        <a:spcAft>
                          <a:spcPts val="0"/>
                        </a:spcAft>
                      </a:pPr>
                      <a:r>
                        <a:rPr lang="en-US" sz="1200" dirty="0">
                          <a:effectLst/>
                          <a:latin typeface="+mn-lt"/>
                          <a:cs typeface="Arial" panose="020B0604020202020204" pitchFamily="34" charset="0"/>
                        </a:rPr>
                        <a:t>(2% of F)</a:t>
                      </a:r>
                      <a:endParaRPr lang="en-US" sz="1200" dirty="0">
                        <a:effectLst/>
                        <a:latin typeface="+mn-lt"/>
                        <a:ea typeface="Calibri"/>
                        <a:cs typeface="Arial" panose="020B0604020202020204" pitchFamily="34" charset="0"/>
                      </a:endParaRPr>
                    </a:p>
                  </a:txBody>
                  <a:tcPr marL="44831" marR="44831" marT="0" marB="0" anchor="b">
                    <a:solidFill>
                      <a:srgbClr val="FFFF66"/>
                    </a:solidFill>
                  </a:tcPr>
                </a:tc>
                <a:tc>
                  <a:txBody>
                    <a:bodyPr/>
                    <a:lstStyle/>
                    <a:p>
                      <a:pPr marL="0" marR="0" algn="ctr">
                        <a:spcBef>
                          <a:spcPts val="0"/>
                        </a:spcBef>
                        <a:spcAft>
                          <a:spcPts val="0"/>
                        </a:spcAft>
                      </a:pPr>
                      <a:r>
                        <a:rPr lang="en-US" sz="1200" dirty="0">
                          <a:effectLst/>
                          <a:latin typeface="+mn-lt"/>
                          <a:cs typeface="Arial" panose="020B0604020202020204" pitchFamily="34" charset="0"/>
                        </a:rPr>
                        <a:t>26</a:t>
                      </a:r>
                    </a:p>
                    <a:p>
                      <a:pPr marL="0" marR="0" algn="ctr">
                        <a:spcBef>
                          <a:spcPts val="0"/>
                        </a:spcBef>
                        <a:spcAft>
                          <a:spcPts val="0"/>
                        </a:spcAft>
                      </a:pPr>
                      <a:r>
                        <a:rPr lang="en-US" sz="1200" dirty="0">
                          <a:effectLst/>
                          <a:latin typeface="+mn-lt"/>
                          <a:cs typeface="Arial" panose="020B0604020202020204" pitchFamily="34" charset="0"/>
                        </a:rPr>
                        <a:t>(58% of C)</a:t>
                      </a:r>
                    </a:p>
                    <a:p>
                      <a:pPr marL="0" marR="0" algn="ctr">
                        <a:spcBef>
                          <a:spcPts val="0"/>
                        </a:spcBef>
                        <a:spcAft>
                          <a:spcPts val="0"/>
                        </a:spcAft>
                      </a:pPr>
                      <a:r>
                        <a:rPr lang="en-US" sz="1200" dirty="0">
                          <a:effectLst/>
                          <a:latin typeface="+mn-lt"/>
                          <a:cs typeface="Arial" panose="020B0604020202020204" pitchFamily="34" charset="0"/>
                        </a:rPr>
                        <a:t>(52% of F)</a:t>
                      </a:r>
                      <a:endParaRPr lang="en-US" sz="1200" dirty="0">
                        <a:effectLst/>
                        <a:latin typeface="+mn-lt"/>
                        <a:ea typeface="Calibri"/>
                        <a:cs typeface="Arial" panose="020B0604020202020204" pitchFamily="34" charset="0"/>
                      </a:endParaRPr>
                    </a:p>
                  </a:txBody>
                  <a:tcPr marL="44831" marR="44831" marT="0" marB="0" anchor="b">
                    <a:solidFill>
                      <a:srgbClr val="66FF99"/>
                    </a:solidFill>
                  </a:tcPr>
                </a:tc>
                <a:tc>
                  <a:txBody>
                    <a:bodyPr/>
                    <a:lstStyle/>
                    <a:p>
                      <a:pPr marL="0" marR="0" algn="ctr">
                        <a:spcBef>
                          <a:spcPts val="0"/>
                        </a:spcBef>
                        <a:spcAft>
                          <a:spcPts val="0"/>
                        </a:spcAft>
                      </a:pPr>
                      <a:r>
                        <a:rPr lang="en-US" sz="1200" dirty="0">
                          <a:effectLst/>
                          <a:latin typeface="+mn-lt"/>
                          <a:cs typeface="Arial" panose="020B0604020202020204" pitchFamily="34" charset="0"/>
                        </a:rPr>
                        <a:t>19</a:t>
                      </a:r>
                    </a:p>
                    <a:p>
                      <a:pPr marL="0" marR="0" algn="ctr">
                        <a:spcBef>
                          <a:spcPts val="0"/>
                        </a:spcBef>
                        <a:spcAft>
                          <a:spcPts val="0"/>
                        </a:spcAft>
                      </a:pPr>
                      <a:r>
                        <a:rPr lang="en-US" sz="1200" dirty="0">
                          <a:effectLst/>
                          <a:latin typeface="+mn-lt"/>
                          <a:cs typeface="Arial" panose="020B0604020202020204" pitchFamily="34" charset="0"/>
                        </a:rPr>
                        <a:t>(43% of C)</a:t>
                      </a:r>
                    </a:p>
                    <a:p>
                      <a:pPr marL="0" marR="0" algn="ctr">
                        <a:spcBef>
                          <a:spcPts val="0"/>
                        </a:spcBef>
                        <a:spcAft>
                          <a:spcPts val="0"/>
                        </a:spcAft>
                      </a:pPr>
                      <a:r>
                        <a:rPr lang="en-US" sz="1200" dirty="0">
                          <a:effectLst/>
                          <a:latin typeface="+mn-lt"/>
                          <a:cs typeface="Arial" panose="020B0604020202020204" pitchFamily="34" charset="0"/>
                        </a:rPr>
                        <a:t>(38% of F)</a:t>
                      </a:r>
                      <a:endParaRPr lang="en-US" sz="1200" dirty="0">
                        <a:effectLst/>
                        <a:latin typeface="+mn-lt"/>
                        <a:ea typeface="Calibri"/>
                        <a:cs typeface="Arial" panose="020B0604020202020204" pitchFamily="34" charset="0"/>
                      </a:endParaRPr>
                    </a:p>
                  </a:txBody>
                  <a:tcPr marL="44831" marR="44831" marT="0" marB="0" anchor="b">
                    <a:solidFill>
                      <a:srgbClr val="66FF99"/>
                    </a:solidFill>
                  </a:tcPr>
                </a:tc>
                <a:tc>
                  <a:txBody>
                    <a:bodyPr/>
                    <a:lstStyle/>
                    <a:p>
                      <a:pPr marL="0" marR="0" algn="ctr">
                        <a:spcBef>
                          <a:spcPts val="0"/>
                        </a:spcBef>
                        <a:spcAft>
                          <a:spcPts val="0"/>
                        </a:spcAft>
                      </a:pPr>
                      <a:r>
                        <a:rPr lang="en-US" sz="1200" dirty="0">
                          <a:effectLst/>
                          <a:latin typeface="+mn-lt"/>
                          <a:cs typeface="Arial" panose="020B0604020202020204" pitchFamily="34" charset="0"/>
                        </a:rPr>
                        <a:t>4</a:t>
                      </a:r>
                    </a:p>
                    <a:p>
                      <a:pPr marL="0" marR="0" algn="ctr">
                        <a:spcBef>
                          <a:spcPts val="0"/>
                        </a:spcBef>
                        <a:spcAft>
                          <a:spcPts val="0"/>
                        </a:spcAft>
                      </a:pPr>
                      <a:r>
                        <a:rPr lang="en-US" sz="1200" dirty="0">
                          <a:effectLst/>
                          <a:latin typeface="+mn-lt"/>
                          <a:cs typeface="Arial" panose="020B0604020202020204" pitchFamily="34" charset="0"/>
                        </a:rPr>
                        <a:t>(17% of C)</a:t>
                      </a:r>
                    </a:p>
                    <a:p>
                      <a:pPr marL="0" marR="0" algn="ctr">
                        <a:spcBef>
                          <a:spcPts val="0"/>
                        </a:spcBef>
                        <a:spcAft>
                          <a:spcPts val="0"/>
                        </a:spcAft>
                      </a:pPr>
                      <a:r>
                        <a:rPr lang="en-US" sz="1200" dirty="0">
                          <a:effectLst/>
                          <a:latin typeface="+mn-lt"/>
                          <a:cs typeface="Arial" panose="020B0604020202020204" pitchFamily="34" charset="0"/>
                        </a:rPr>
                        <a:t>(8% of F)</a:t>
                      </a:r>
                      <a:endParaRPr lang="en-US" sz="1200" dirty="0">
                        <a:effectLst/>
                        <a:latin typeface="+mn-lt"/>
                        <a:ea typeface="Calibri"/>
                        <a:cs typeface="Arial" panose="020B0604020202020204" pitchFamily="34" charset="0"/>
                      </a:endParaRPr>
                    </a:p>
                  </a:txBody>
                  <a:tcPr marL="44831" marR="44831" marT="0" marB="0" anchor="b"/>
                </a:tc>
                <a:extLst>
                  <a:ext uri="{0D108BD9-81ED-4DB2-BD59-A6C34878D82A}">
                    <a16:rowId xmlns:a16="http://schemas.microsoft.com/office/drawing/2014/main" val="10004"/>
                  </a:ext>
                </a:extLst>
              </a:tr>
              <a:tr h="514350">
                <a:tc>
                  <a:txBody>
                    <a:bodyPr/>
                    <a:lstStyle/>
                    <a:p>
                      <a:pPr marL="0" marR="0" algn="ctr">
                        <a:spcBef>
                          <a:spcPts val="0"/>
                        </a:spcBef>
                        <a:spcAft>
                          <a:spcPts val="0"/>
                        </a:spcAft>
                      </a:pPr>
                      <a:r>
                        <a:rPr lang="en-US" sz="1200" dirty="0">
                          <a:effectLst/>
                          <a:latin typeface="+mn-lt"/>
                          <a:cs typeface="Arial" panose="020B0604020202020204" pitchFamily="34" charset="0"/>
                        </a:rPr>
                        <a:t>Strongly </a:t>
                      </a:r>
                    </a:p>
                    <a:p>
                      <a:pPr marL="0" marR="0" algn="ctr">
                        <a:spcBef>
                          <a:spcPts val="0"/>
                        </a:spcBef>
                        <a:spcAft>
                          <a:spcPts val="0"/>
                        </a:spcAft>
                      </a:pPr>
                      <a:r>
                        <a:rPr lang="en-US" sz="1200" dirty="0">
                          <a:effectLst/>
                          <a:latin typeface="+mn-lt"/>
                          <a:cs typeface="Arial" panose="020B0604020202020204" pitchFamily="34" charset="0"/>
                        </a:rPr>
                        <a:t>prefers </a:t>
                      </a:r>
                    </a:p>
                    <a:p>
                      <a:pPr marL="0" marR="0" algn="ctr">
                        <a:spcBef>
                          <a:spcPts val="0"/>
                        </a:spcBef>
                        <a:spcAft>
                          <a:spcPts val="0"/>
                        </a:spcAft>
                      </a:pPr>
                      <a:r>
                        <a:rPr lang="en-US" sz="1200" dirty="0">
                          <a:effectLst/>
                          <a:latin typeface="+mn-lt"/>
                          <a:cs typeface="Arial" panose="020B0604020202020204" pitchFamily="34" charset="0"/>
                        </a:rPr>
                        <a:t>involvement</a:t>
                      </a:r>
                      <a:endParaRPr lang="en-US" sz="1200" dirty="0">
                        <a:effectLst/>
                        <a:latin typeface="+mn-lt"/>
                        <a:ea typeface="Calibri"/>
                        <a:cs typeface="Arial" panose="020B0604020202020204" pitchFamily="34" charset="0"/>
                      </a:endParaRPr>
                    </a:p>
                  </a:txBody>
                  <a:tcPr marL="44831" marR="44831" marT="0" marB="0" anchor="b"/>
                </a:tc>
                <a:tc>
                  <a:txBody>
                    <a:bodyPr/>
                    <a:lstStyle/>
                    <a:p>
                      <a:pPr marL="0" marR="0" algn="ctr">
                        <a:spcBef>
                          <a:spcPts val="0"/>
                        </a:spcBef>
                        <a:spcAft>
                          <a:spcPts val="0"/>
                        </a:spcAft>
                      </a:pPr>
                      <a:r>
                        <a:rPr lang="en-US" sz="1200" dirty="0">
                          <a:effectLst/>
                          <a:latin typeface="+mn-lt"/>
                          <a:cs typeface="Arial" panose="020B0604020202020204" pitchFamily="34" charset="0"/>
                        </a:rPr>
                        <a:t>15 </a:t>
                      </a:r>
                    </a:p>
                    <a:p>
                      <a:pPr marL="0" marR="0" algn="ctr">
                        <a:spcBef>
                          <a:spcPts val="0"/>
                        </a:spcBef>
                        <a:spcAft>
                          <a:spcPts val="0"/>
                        </a:spcAft>
                      </a:pPr>
                      <a:r>
                        <a:rPr lang="en-US" sz="1200" dirty="0">
                          <a:effectLst/>
                          <a:latin typeface="+mn-lt"/>
                          <a:cs typeface="Arial" panose="020B0604020202020204" pitchFamily="34" charset="0"/>
                        </a:rPr>
                        <a:t>(13% of C)</a:t>
                      </a:r>
                    </a:p>
                    <a:p>
                      <a:pPr marL="0" marR="0" algn="ctr">
                        <a:spcBef>
                          <a:spcPts val="0"/>
                        </a:spcBef>
                        <a:spcAft>
                          <a:spcPts val="0"/>
                        </a:spcAft>
                      </a:pPr>
                      <a:r>
                        <a:rPr lang="en-US" sz="1200" dirty="0">
                          <a:effectLst/>
                          <a:latin typeface="+mn-lt"/>
                          <a:cs typeface="Arial" panose="020B0604020202020204" pitchFamily="34" charset="0"/>
                        </a:rPr>
                        <a:t>(100% of F)</a:t>
                      </a:r>
                      <a:endParaRPr lang="en-US" sz="1200" dirty="0">
                        <a:effectLst/>
                        <a:latin typeface="+mn-lt"/>
                        <a:ea typeface="Calibri"/>
                        <a:cs typeface="Arial" panose="020B0604020202020204" pitchFamily="34" charset="0"/>
                      </a:endParaRPr>
                    </a:p>
                  </a:txBody>
                  <a:tcPr marL="44831" marR="44831" marT="0" marB="0" anchor="b"/>
                </a:tc>
                <a:tc>
                  <a:txBody>
                    <a:bodyPr/>
                    <a:lstStyle/>
                    <a:p>
                      <a:pPr marL="0" marR="0" algn="ctr">
                        <a:spcBef>
                          <a:spcPts val="0"/>
                        </a:spcBef>
                        <a:spcAft>
                          <a:spcPts val="0"/>
                        </a:spcAft>
                      </a:pPr>
                      <a:r>
                        <a:rPr lang="en-US" sz="1200" dirty="0">
                          <a:effectLst/>
                          <a:latin typeface="+mn-lt"/>
                          <a:cs typeface="Arial" panose="020B0604020202020204" pitchFamily="34" charset="0"/>
                        </a:rPr>
                        <a:t>0</a:t>
                      </a:r>
                    </a:p>
                    <a:p>
                      <a:pPr marL="0" marR="0" algn="ctr">
                        <a:spcBef>
                          <a:spcPts val="0"/>
                        </a:spcBef>
                        <a:spcAft>
                          <a:spcPts val="0"/>
                        </a:spcAft>
                      </a:pPr>
                      <a:r>
                        <a:rPr lang="en-US" sz="1200" dirty="0">
                          <a:effectLst/>
                          <a:latin typeface="+mn-lt"/>
                          <a:cs typeface="Arial" panose="020B0604020202020204" pitchFamily="34" charset="0"/>
                        </a:rPr>
                        <a:t>(0% of C)</a:t>
                      </a:r>
                    </a:p>
                    <a:p>
                      <a:pPr marL="0" marR="0" algn="ctr">
                        <a:spcBef>
                          <a:spcPts val="0"/>
                        </a:spcBef>
                        <a:spcAft>
                          <a:spcPts val="0"/>
                        </a:spcAft>
                      </a:pPr>
                      <a:r>
                        <a:rPr lang="en-US" sz="1200" dirty="0">
                          <a:effectLst/>
                          <a:latin typeface="+mn-lt"/>
                          <a:cs typeface="Arial" panose="020B0604020202020204" pitchFamily="34" charset="0"/>
                        </a:rPr>
                        <a:t>(0% of F)</a:t>
                      </a:r>
                      <a:endParaRPr lang="en-US" sz="1200" dirty="0">
                        <a:effectLst/>
                        <a:latin typeface="+mn-lt"/>
                        <a:ea typeface="Calibri"/>
                        <a:cs typeface="Arial" panose="020B0604020202020204" pitchFamily="34" charset="0"/>
                      </a:endParaRPr>
                    </a:p>
                  </a:txBody>
                  <a:tcPr marL="44831" marR="44831" marT="0" marB="0" anchor="b">
                    <a:solidFill>
                      <a:srgbClr val="FF7C80"/>
                    </a:solidFill>
                  </a:tcPr>
                </a:tc>
                <a:tc>
                  <a:txBody>
                    <a:bodyPr/>
                    <a:lstStyle/>
                    <a:p>
                      <a:pPr marL="0" marR="0" algn="ctr">
                        <a:spcBef>
                          <a:spcPts val="0"/>
                        </a:spcBef>
                        <a:spcAft>
                          <a:spcPts val="0"/>
                        </a:spcAft>
                      </a:pPr>
                      <a:r>
                        <a:rPr lang="en-US" sz="1200" dirty="0">
                          <a:effectLst/>
                          <a:latin typeface="+mn-lt"/>
                          <a:cs typeface="Arial" panose="020B0604020202020204" pitchFamily="34" charset="0"/>
                        </a:rPr>
                        <a:t>1</a:t>
                      </a:r>
                    </a:p>
                    <a:p>
                      <a:pPr marL="0" marR="0" algn="ctr">
                        <a:spcBef>
                          <a:spcPts val="0"/>
                        </a:spcBef>
                        <a:spcAft>
                          <a:spcPts val="0"/>
                        </a:spcAft>
                      </a:pPr>
                      <a:r>
                        <a:rPr lang="en-US" sz="1200" dirty="0">
                          <a:effectLst/>
                          <a:latin typeface="+mn-lt"/>
                          <a:cs typeface="Arial" panose="020B0604020202020204" pitchFamily="34" charset="0"/>
                        </a:rPr>
                        <a:t>(2% of C)</a:t>
                      </a:r>
                    </a:p>
                    <a:p>
                      <a:pPr marL="0" marR="0" algn="ctr">
                        <a:spcBef>
                          <a:spcPts val="0"/>
                        </a:spcBef>
                        <a:spcAft>
                          <a:spcPts val="0"/>
                        </a:spcAft>
                      </a:pPr>
                      <a:r>
                        <a:rPr lang="en-US" sz="1200" dirty="0">
                          <a:effectLst/>
                          <a:latin typeface="+mn-lt"/>
                          <a:cs typeface="Arial" panose="020B0604020202020204" pitchFamily="34" charset="0"/>
                        </a:rPr>
                        <a:t>(7% of F)</a:t>
                      </a:r>
                      <a:endParaRPr lang="en-US" sz="1200" dirty="0">
                        <a:effectLst/>
                        <a:latin typeface="+mn-lt"/>
                        <a:ea typeface="Calibri"/>
                        <a:cs typeface="Arial" panose="020B0604020202020204" pitchFamily="34" charset="0"/>
                      </a:endParaRPr>
                    </a:p>
                  </a:txBody>
                  <a:tcPr marL="44831" marR="44831" marT="0" marB="0" anchor="b">
                    <a:solidFill>
                      <a:srgbClr val="66FF99"/>
                    </a:solidFill>
                  </a:tcPr>
                </a:tc>
                <a:tc>
                  <a:txBody>
                    <a:bodyPr/>
                    <a:lstStyle/>
                    <a:p>
                      <a:pPr marL="0" marR="0" algn="ctr">
                        <a:spcBef>
                          <a:spcPts val="0"/>
                        </a:spcBef>
                        <a:spcAft>
                          <a:spcPts val="0"/>
                        </a:spcAft>
                      </a:pPr>
                      <a:r>
                        <a:rPr lang="en-US" sz="1200" dirty="0">
                          <a:effectLst/>
                          <a:latin typeface="+mn-lt"/>
                          <a:cs typeface="Arial" panose="020B0604020202020204" pitchFamily="34" charset="0"/>
                        </a:rPr>
                        <a:t>13</a:t>
                      </a:r>
                    </a:p>
                    <a:p>
                      <a:pPr marL="0" marR="0" algn="ctr">
                        <a:spcBef>
                          <a:spcPts val="0"/>
                        </a:spcBef>
                        <a:spcAft>
                          <a:spcPts val="0"/>
                        </a:spcAft>
                      </a:pPr>
                      <a:r>
                        <a:rPr lang="en-US" sz="1200" dirty="0">
                          <a:effectLst/>
                          <a:latin typeface="+mn-lt"/>
                          <a:cs typeface="Arial" panose="020B0604020202020204" pitchFamily="34" charset="0"/>
                        </a:rPr>
                        <a:t>(30% of C)</a:t>
                      </a:r>
                    </a:p>
                    <a:p>
                      <a:pPr marL="0" marR="0" algn="ctr">
                        <a:spcBef>
                          <a:spcPts val="0"/>
                        </a:spcBef>
                        <a:spcAft>
                          <a:spcPts val="0"/>
                        </a:spcAft>
                      </a:pPr>
                      <a:r>
                        <a:rPr lang="en-US" sz="1200" dirty="0">
                          <a:effectLst/>
                          <a:latin typeface="+mn-lt"/>
                          <a:cs typeface="Arial" panose="020B0604020202020204" pitchFamily="34" charset="0"/>
                        </a:rPr>
                        <a:t>(87% of F)</a:t>
                      </a:r>
                      <a:endParaRPr lang="en-US" sz="1200" dirty="0">
                        <a:effectLst/>
                        <a:latin typeface="+mn-lt"/>
                        <a:ea typeface="Calibri"/>
                        <a:cs typeface="Arial" panose="020B0604020202020204" pitchFamily="34" charset="0"/>
                      </a:endParaRPr>
                    </a:p>
                  </a:txBody>
                  <a:tcPr marL="44831" marR="44831" marT="0" marB="0" anchor="b">
                    <a:solidFill>
                      <a:srgbClr val="66FF99"/>
                    </a:solidFill>
                  </a:tcPr>
                </a:tc>
                <a:tc>
                  <a:txBody>
                    <a:bodyPr/>
                    <a:lstStyle/>
                    <a:p>
                      <a:pPr marL="0" marR="0" algn="ctr">
                        <a:spcBef>
                          <a:spcPts val="0"/>
                        </a:spcBef>
                        <a:spcAft>
                          <a:spcPts val="0"/>
                        </a:spcAft>
                      </a:pPr>
                      <a:r>
                        <a:rPr lang="en-US" sz="1200" dirty="0">
                          <a:effectLst/>
                          <a:latin typeface="+mn-lt"/>
                          <a:cs typeface="Arial" panose="020B0604020202020204" pitchFamily="34" charset="0"/>
                        </a:rPr>
                        <a:t>1</a:t>
                      </a:r>
                    </a:p>
                    <a:p>
                      <a:pPr marL="0" marR="0" algn="ctr">
                        <a:spcBef>
                          <a:spcPts val="0"/>
                        </a:spcBef>
                        <a:spcAft>
                          <a:spcPts val="0"/>
                        </a:spcAft>
                      </a:pPr>
                      <a:r>
                        <a:rPr lang="en-US" sz="1200" dirty="0">
                          <a:effectLst/>
                          <a:latin typeface="+mn-lt"/>
                          <a:cs typeface="Arial" panose="020B0604020202020204" pitchFamily="34" charset="0"/>
                        </a:rPr>
                        <a:t>(4% of C)</a:t>
                      </a:r>
                    </a:p>
                    <a:p>
                      <a:pPr marL="0" marR="0" algn="ctr">
                        <a:spcBef>
                          <a:spcPts val="0"/>
                        </a:spcBef>
                        <a:spcAft>
                          <a:spcPts val="0"/>
                        </a:spcAft>
                      </a:pPr>
                      <a:r>
                        <a:rPr lang="en-US" sz="1200" dirty="0">
                          <a:effectLst/>
                          <a:latin typeface="+mn-lt"/>
                          <a:cs typeface="Arial" panose="020B0604020202020204" pitchFamily="34" charset="0"/>
                        </a:rPr>
                        <a:t>(7% of F)</a:t>
                      </a:r>
                      <a:endParaRPr lang="en-US" sz="1200" dirty="0">
                        <a:effectLst/>
                        <a:latin typeface="+mn-lt"/>
                        <a:ea typeface="Calibri"/>
                        <a:cs typeface="Arial" panose="020B0604020202020204" pitchFamily="34" charset="0"/>
                      </a:endParaRPr>
                    </a:p>
                  </a:txBody>
                  <a:tcPr marL="44831" marR="44831" marT="0" marB="0" anchor="b"/>
                </a:tc>
                <a:extLst>
                  <a:ext uri="{0D108BD9-81ED-4DB2-BD59-A6C34878D82A}">
                    <a16:rowId xmlns:a16="http://schemas.microsoft.com/office/drawing/2014/main" val="10005"/>
                  </a:ext>
                </a:extLst>
              </a:tr>
              <a:tr h="514350">
                <a:tc>
                  <a:txBody>
                    <a:bodyPr/>
                    <a:lstStyle/>
                    <a:p>
                      <a:pPr marL="0" marR="0" algn="ctr">
                        <a:spcBef>
                          <a:spcPts val="0"/>
                        </a:spcBef>
                        <a:spcAft>
                          <a:spcPts val="0"/>
                        </a:spcAft>
                      </a:pPr>
                      <a:r>
                        <a:rPr lang="en-US" sz="1200" dirty="0">
                          <a:effectLst/>
                          <a:latin typeface="+mn-lt"/>
                          <a:cs typeface="Arial" panose="020B0604020202020204" pitchFamily="34" charset="0"/>
                        </a:rPr>
                        <a:t>Don’t </a:t>
                      </a:r>
                    </a:p>
                    <a:p>
                      <a:pPr marL="0" marR="0" algn="ctr">
                        <a:spcBef>
                          <a:spcPts val="0"/>
                        </a:spcBef>
                        <a:spcAft>
                          <a:spcPts val="0"/>
                        </a:spcAft>
                      </a:pPr>
                      <a:r>
                        <a:rPr lang="en-US" sz="1200" dirty="0">
                          <a:effectLst/>
                          <a:latin typeface="+mn-lt"/>
                          <a:cs typeface="Arial" panose="020B0604020202020204" pitchFamily="34" charset="0"/>
                        </a:rPr>
                        <a:t>know</a:t>
                      </a:r>
                      <a:endParaRPr lang="en-US" sz="1200" dirty="0">
                        <a:effectLst/>
                        <a:latin typeface="+mn-lt"/>
                        <a:ea typeface="Calibri"/>
                        <a:cs typeface="Arial" panose="020B0604020202020204" pitchFamily="34" charset="0"/>
                      </a:endParaRPr>
                    </a:p>
                  </a:txBody>
                  <a:tcPr marL="44831" marR="44831" marT="0" marB="0" anchor="b"/>
                </a:tc>
                <a:tc>
                  <a:txBody>
                    <a:bodyPr/>
                    <a:lstStyle/>
                    <a:p>
                      <a:pPr marL="0" marR="0" algn="ctr">
                        <a:spcBef>
                          <a:spcPts val="0"/>
                        </a:spcBef>
                        <a:spcAft>
                          <a:spcPts val="0"/>
                        </a:spcAft>
                      </a:pPr>
                      <a:r>
                        <a:rPr lang="en-US" sz="1200">
                          <a:effectLst/>
                          <a:latin typeface="+mn-lt"/>
                          <a:cs typeface="Arial" panose="020B0604020202020204" pitchFamily="34" charset="0"/>
                        </a:rPr>
                        <a:t>34 </a:t>
                      </a:r>
                    </a:p>
                    <a:p>
                      <a:pPr marL="0" marR="0" algn="ctr">
                        <a:spcBef>
                          <a:spcPts val="0"/>
                        </a:spcBef>
                        <a:spcAft>
                          <a:spcPts val="0"/>
                        </a:spcAft>
                      </a:pPr>
                      <a:r>
                        <a:rPr lang="en-US" sz="1200">
                          <a:effectLst/>
                          <a:latin typeface="+mn-lt"/>
                          <a:cs typeface="Arial" panose="020B0604020202020204" pitchFamily="34" charset="0"/>
                        </a:rPr>
                        <a:t>(29% of C) </a:t>
                      </a:r>
                    </a:p>
                    <a:p>
                      <a:pPr marL="0" marR="0" algn="ctr">
                        <a:spcBef>
                          <a:spcPts val="0"/>
                        </a:spcBef>
                        <a:spcAft>
                          <a:spcPts val="0"/>
                        </a:spcAft>
                      </a:pPr>
                      <a:r>
                        <a:rPr lang="en-US" sz="1200">
                          <a:effectLst/>
                          <a:latin typeface="+mn-lt"/>
                          <a:cs typeface="Arial" panose="020B0604020202020204" pitchFamily="34" charset="0"/>
                        </a:rPr>
                        <a:t>(100% of F)</a:t>
                      </a:r>
                      <a:endParaRPr lang="en-US" sz="1200">
                        <a:effectLst/>
                        <a:latin typeface="+mn-lt"/>
                        <a:ea typeface="Calibri"/>
                        <a:cs typeface="Arial" panose="020B0604020202020204" pitchFamily="34" charset="0"/>
                      </a:endParaRPr>
                    </a:p>
                  </a:txBody>
                  <a:tcPr marL="44831" marR="44831" marT="0" marB="0" anchor="b"/>
                </a:tc>
                <a:tc>
                  <a:txBody>
                    <a:bodyPr/>
                    <a:lstStyle/>
                    <a:p>
                      <a:pPr marL="0" marR="0" algn="ctr">
                        <a:spcBef>
                          <a:spcPts val="0"/>
                        </a:spcBef>
                        <a:spcAft>
                          <a:spcPts val="0"/>
                        </a:spcAft>
                      </a:pPr>
                      <a:r>
                        <a:rPr lang="en-US" sz="1200">
                          <a:effectLst/>
                          <a:latin typeface="+mn-lt"/>
                          <a:cs typeface="Arial" panose="020B0604020202020204" pitchFamily="34" charset="0"/>
                        </a:rPr>
                        <a:t>5</a:t>
                      </a:r>
                    </a:p>
                    <a:p>
                      <a:pPr marL="0" marR="0" algn="ctr">
                        <a:spcBef>
                          <a:spcPts val="0"/>
                        </a:spcBef>
                        <a:spcAft>
                          <a:spcPts val="0"/>
                        </a:spcAft>
                      </a:pPr>
                      <a:r>
                        <a:rPr lang="en-US" sz="1200">
                          <a:effectLst/>
                          <a:latin typeface="+mn-lt"/>
                          <a:cs typeface="Arial" panose="020B0604020202020204" pitchFamily="34" charset="0"/>
                        </a:rPr>
                        <a:t>(15% of C)</a:t>
                      </a:r>
                    </a:p>
                    <a:p>
                      <a:pPr marL="0" marR="0" algn="ctr">
                        <a:spcBef>
                          <a:spcPts val="0"/>
                        </a:spcBef>
                        <a:spcAft>
                          <a:spcPts val="0"/>
                        </a:spcAft>
                      </a:pPr>
                      <a:r>
                        <a:rPr lang="en-US" sz="1200">
                          <a:effectLst/>
                          <a:latin typeface="+mn-lt"/>
                          <a:cs typeface="Arial" panose="020B0604020202020204" pitchFamily="34" charset="0"/>
                        </a:rPr>
                        <a:t>(83% of F)</a:t>
                      </a:r>
                      <a:endParaRPr lang="en-US" sz="1200">
                        <a:effectLst/>
                        <a:latin typeface="+mn-lt"/>
                        <a:ea typeface="Calibri"/>
                        <a:cs typeface="Arial" panose="020B0604020202020204" pitchFamily="34" charset="0"/>
                      </a:endParaRPr>
                    </a:p>
                  </a:txBody>
                  <a:tcPr marL="44831" marR="44831" marT="0" marB="0" anchor="b"/>
                </a:tc>
                <a:tc>
                  <a:txBody>
                    <a:bodyPr/>
                    <a:lstStyle/>
                    <a:p>
                      <a:pPr marL="0" marR="0" algn="ctr">
                        <a:spcBef>
                          <a:spcPts val="0"/>
                        </a:spcBef>
                        <a:spcAft>
                          <a:spcPts val="0"/>
                        </a:spcAft>
                      </a:pPr>
                      <a:r>
                        <a:rPr lang="en-US" sz="1200" dirty="0">
                          <a:effectLst/>
                          <a:latin typeface="+mn-lt"/>
                          <a:cs typeface="Arial" panose="020B0604020202020204" pitchFamily="34" charset="0"/>
                        </a:rPr>
                        <a:t>8</a:t>
                      </a:r>
                    </a:p>
                    <a:p>
                      <a:pPr marL="0" marR="0" algn="ctr">
                        <a:spcBef>
                          <a:spcPts val="0"/>
                        </a:spcBef>
                        <a:spcAft>
                          <a:spcPts val="0"/>
                        </a:spcAft>
                      </a:pPr>
                      <a:r>
                        <a:rPr lang="en-US" sz="1200" dirty="0">
                          <a:effectLst/>
                          <a:latin typeface="+mn-lt"/>
                          <a:cs typeface="Arial" panose="020B0604020202020204" pitchFamily="34" charset="0"/>
                        </a:rPr>
                        <a:t>(18% of C)</a:t>
                      </a:r>
                    </a:p>
                    <a:p>
                      <a:pPr marL="0" marR="0" algn="ctr">
                        <a:spcBef>
                          <a:spcPts val="0"/>
                        </a:spcBef>
                        <a:spcAft>
                          <a:spcPts val="0"/>
                        </a:spcAft>
                      </a:pPr>
                      <a:r>
                        <a:rPr lang="en-US" sz="1200" dirty="0">
                          <a:effectLst/>
                          <a:latin typeface="+mn-lt"/>
                          <a:cs typeface="Arial" panose="020B0604020202020204" pitchFamily="34" charset="0"/>
                        </a:rPr>
                        <a:t>(24% of F)</a:t>
                      </a:r>
                      <a:endParaRPr lang="en-US" sz="1200" dirty="0">
                        <a:effectLst/>
                        <a:latin typeface="+mn-lt"/>
                        <a:ea typeface="Calibri"/>
                        <a:cs typeface="Arial" panose="020B0604020202020204" pitchFamily="34" charset="0"/>
                      </a:endParaRPr>
                    </a:p>
                  </a:txBody>
                  <a:tcPr marL="44831" marR="44831" marT="0" marB="0" anchor="b"/>
                </a:tc>
                <a:tc>
                  <a:txBody>
                    <a:bodyPr/>
                    <a:lstStyle/>
                    <a:p>
                      <a:pPr marL="0" marR="0" algn="ctr">
                        <a:spcBef>
                          <a:spcPts val="0"/>
                        </a:spcBef>
                        <a:spcAft>
                          <a:spcPts val="0"/>
                        </a:spcAft>
                      </a:pPr>
                      <a:r>
                        <a:rPr lang="en-US" sz="1200" dirty="0">
                          <a:effectLst/>
                          <a:latin typeface="+mn-lt"/>
                          <a:cs typeface="Arial" panose="020B0604020202020204" pitchFamily="34" charset="0"/>
                        </a:rPr>
                        <a:t>5</a:t>
                      </a:r>
                    </a:p>
                    <a:p>
                      <a:pPr marL="0" marR="0" algn="ctr">
                        <a:spcBef>
                          <a:spcPts val="0"/>
                        </a:spcBef>
                        <a:spcAft>
                          <a:spcPts val="0"/>
                        </a:spcAft>
                      </a:pPr>
                      <a:r>
                        <a:rPr lang="en-US" sz="1200" dirty="0">
                          <a:effectLst/>
                          <a:latin typeface="+mn-lt"/>
                          <a:cs typeface="Arial" panose="020B0604020202020204" pitchFamily="34" charset="0"/>
                        </a:rPr>
                        <a:t>(11% of C)</a:t>
                      </a:r>
                    </a:p>
                    <a:p>
                      <a:pPr marL="0" marR="0" algn="ctr">
                        <a:spcBef>
                          <a:spcPts val="0"/>
                        </a:spcBef>
                        <a:spcAft>
                          <a:spcPts val="0"/>
                        </a:spcAft>
                      </a:pPr>
                      <a:r>
                        <a:rPr lang="en-US" sz="1200" dirty="0">
                          <a:effectLst/>
                          <a:latin typeface="+mn-lt"/>
                          <a:cs typeface="Arial" panose="020B0604020202020204" pitchFamily="34" charset="0"/>
                        </a:rPr>
                        <a:t>(15% of F)</a:t>
                      </a:r>
                      <a:endParaRPr lang="en-US" sz="1200" dirty="0">
                        <a:effectLst/>
                        <a:latin typeface="+mn-lt"/>
                        <a:ea typeface="Calibri"/>
                        <a:cs typeface="Arial" panose="020B0604020202020204" pitchFamily="34" charset="0"/>
                      </a:endParaRPr>
                    </a:p>
                  </a:txBody>
                  <a:tcPr marL="44831" marR="44831" marT="0" marB="0" anchor="b"/>
                </a:tc>
                <a:tc>
                  <a:txBody>
                    <a:bodyPr/>
                    <a:lstStyle/>
                    <a:p>
                      <a:pPr marL="0" marR="0" algn="ctr">
                        <a:spcBef>
                          <a:spcPts val="0"/>
                        </a:spcBef>
                        <a:spcAft>
                          <a:spcPts val="0"/>
                        </a:spcAft>
                      </a:pPr>
                      <a:r>
                        <a:rPr lang="en-US" sz="1200" dirty="0">
                          <a:effectLst/>
                          <a:latin typeface="+mn-lt"/>
                          <a:cs typeface="Arial" panose="020B0604020202020204" pitchFamily="34" charset="0"/>
                        </a:rPr>
                        <a:t>16</a:t>
                      </a:r>
                    </a:p>
                    <a:p>
                      <a:pPr marL="0" marR="0" algn="ctr">
                        <a:spcBef>
                          <a:spcPts val="0"/>
                        </a:spcBef>
                        <a:spcAft>
                          <a:spcPts val="0"/>
                        </a:spcAft>
                      </a:pPr>
                      <a:r>
                        <a:rPr lang="en-US" sz="1200" dirty="0">
                          <a:effectLst/>
                          <a:latin typeface="+mn-lt"/>
                          <a:cs typeface="Arial" panose="020B0604020202020204" pitchFamily="34" charset="0"/>
                        </a:rPr>
                        <a:t>(67% of C)</a:t>
                      </a:r>
                    </a:p>
                    <a:p>
                      <a:pPr marL="0" marR="0" algn="ctr">
                        <a:spcBef>
                          <a:spcPts val="0"/>
                        </a:spcBef>
                        <a:spcAft>
                          <a:spcPts val="0"/>
                        </a:spcAft>
                      </a:pPr>
                      <a:r>
                        <a:rPr lang="en-US" sz="1200" dirty="0">
                          <a:effectLst/>
                          <a:latin typeface="+mn-lt"/>
                          <a:cs typeface="Arial" panose="020B0604020202020204" pitchFamily="34" charset="0"/>
                        </a:rPr>
                        <a:t>(47% of F)</a:t>
                      </a:r>
                      <a:endParaRPr lang="en-US" sz="1200" dirty="0">
                        <a:effectLst/>
                        <a:latin typeface="+mn-lt"/>
                        <a:ea typeface="Calibri"/>
                        <a:cs typeface="Arial" panose="020B0604020202020204" pitchFamily="34" charset="0"/>
                      </a:endParaRPr>
                    </a:p>
                  </a:txBody>
                  <a:tcPr marL="44831" marR="44831" marT="0" marB="0" anchor="b"/>
                </a:tc>
                <a:extLst>
                  <a:ext uri="{0D108BD9-81ED-4DB2-BD59-A6C34878D82A}">
                    <a16:rowId xmlns:a16="http://schemas.microsoft.com/office/drawing/2014/main" val="10006"/>
                  </a:ext>
                </a:extLst>
              </a:tr>
            </a:tbl>
          </a:graphicData>
        </a:graphic>
      </p:graphicFrame>
      <p:sp>
        <p:nvSpPr>
          <p:cNvPr id="8" name="Footer Placeholder 7"/>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7" name="TextBox 6"/>
          <p:cNvSpPr txBox="1"/>
          <p:nvPr/>
        </p:nvSpPr>
        <p:spPr>
          <a:xfrm>
            <a:off x="638641" y="4476388"/>
            <a:ext cx="8306576" cy="276999"/>
          </a:xfrm>
          <a:prstGeom prst="rect">
            <a:avLst/>
          </a:prstGeom>
          <a:noFill/>
        </p:spPr>
        <p:txBody>
          <a:bodyPr wrap="square" rtlCol="0">
            <a:spAutoFit/>
          </a:bodyPr>
          <a:lstStyle/>
          <a:p>
            <a:r>
              <a:rPr lang="en-US" sz="1200" b="1" dirty="0">
                <a:latin typeface="Calibri" panose="020F0502020204030204" pitchFamily="34" charset="0"/>
                <a:cs typeface="Arial" panose="020B0604020202020204" pitchFamily="34" charset="0"/>
              </a:rPr>
              <a:t>Green:</a:t>
            </a:r>
            <a:r>
              <a:rPr lang="en-US" sz="1200" dirty="0">
                <a:latin typeface="Calibri" panose="020F0502020204030204" pitchFamily="34" charset="0"/>
                <a:cs typeface="Arial" panose="020B0604020202020204" pitchFamily="34" charset="0"/>
              </a:rPr>
              <a:t> Opportunities for </a:t>
            </a:r>
            <a:r>
              <a:rPr lang="en-US" sz="1200" dirty="0" smtClean="0">
                <a:latin typeface="Calibri" panose="020F0502020204030204" pitchFamily="34" charset="0"/>
                <a:cs typeface="Arial" panose="020B0604020202020204" pitchFamily="34" charset="0"/>
              </a:rPr>
              <a:t>involvement. </a:t>
            </a:r>
            <a:r>
              <a:rPr lang="en-US" sz="1200" b="1" dirty="0" smtClean="0">
                <a:latin typeface="Calibri" panose="020F0502020204030204" pitchFamily="34" charset="0"/>
                <a:cs typeface="Arial" panose="020B0604020202020204" pitchFamily="34" charset="0"/>
              </a:rPr>
              <a:t>Yellow: </a:t>
            </a:r>
            <a:r>
              <a:rPr lang="en-US" sz="1200" dirty="0">
                <a:latin typeface="Calibri" panose="020F0502020204030204" pitchFamily="34" charset="0"/>
                <a:cs typeface="Arial" panose="020B0604020202020204" pitchFamily="34" charset="0"/>
              </a:rPr>
              <a:t>Involvement </a:t>
            </a:r>
            <a:r>
              <a:rPr lang="en-US" sz="1200" dirty="0" smtClean="0">
                <a:latin typeface="Calibri" panose="020F0502020204030204" pitchFamily="34" charset="0"/>
                <a:cs typeface="Arial" panose="020B0604020202020204" pitchFamily="34" charset="0"/>
              </a:rPr>
              <a:t>unlikely. </a:t>
            </a:r>
            <a:r>
              <a:rPr lang="en-US" sz="1200" b="1" dirty="0" smtClean="0">
                <a:latin typeface="Calibri" panose="020F0502020204030204" pitchFamily="34" charset="0"/>
                <a:cs typeface="Arial" panose="020B0604020202020204" pitchFamily="34" charset="0"/>
              </a:rPr>
              <a:t>Red</a:t>
            </a:r>
            <a:r>
              <a:rPr lang="en-US" sz="1200" b="1" dirty="0">
                <a:latin typeface="Calibri" panose="020F0502020204030204" pitchFamily="34" charset="0"/>
                <a:cs typeface="Arial" panose="020B0604020202020204" pitchFamily="34" charset="0"/>
              </a:rPr>
              <a:t>: </a:t>
            </a:r>
            <a:r>
              <a:rPr lang="en-US" sz="1200" dirty="0">
                <a:latin typeface="Calibri" panose="020F0502020204030204" pitchFamily="34" charset="0"/>
                <a:cs typeface="Arial" panose="020B0604020202020204" pitchFamily="34" charset="0"/>
              </a:rPr>
              <a:t>Involvement unlikely; client and family wishes conflict.</a:t>
            </a:r>
          </a:p>
        </p:txBody>
      </p:sp>
    </p:spTree>
    <p:extLst>
      <p:ext uri="{BB962C8B-B14F-4D97-AF65-F5344CB8AC3E}">
        <p14:creationId xmlns:p14="http://schemas.microsoft.com/office/powerpoint/2010/main" val="3377539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37F0F63-474E-44D5-95CB-80285BAD4C70}" type="slidenum">
              <a:rPr lang="en-US" smtClean="0"/>
              <a:pPr/>
              <a:t>31</a:t>
            </a:fld>
            <a:endParaRPr lang="en-US" dirty="0"/>
          </a:p>
        </p:txBody>
      </p:sp>
      <p:sp>
        <p:nvSpPr>
          <p:cNvPr id="6" name="Title 5"/>
          <p:cNvSpPr>
            <a:spLocks noGrp="1"/>
          </p:cNvSpPr>
          <p:nvPr>
            <p:ph type="title"/>
          </p:nvPr>
        </p:nvSpPr>
        <p:spPr/>
        <p:txBody>
          <a:bodyPr>
            <a:normAutofit fontScale="90000"/>
          </a:bodyPr>
          <a:lstStyle/>
          <a:p>
            <a:r>
              <a:rPr lang="en-US" dirty="0" smtClean="0"/>
              <a:t>Family Support to Client (n=119)</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62972683"/>
              </p:ext>
            </p:extLst>
          </p:nvPr>
        </p:nvGraphicFramePr>
        <p:xfrm>
          <a:off x="685800" y="830075"/>
          <a:ext cx="8299175" cy="3901440"/>
        </p:xfrm>
        <a:graphic>
          <a:graphicData uri="http://schemas.openxmlformats.org/drawingml/2006/table">
            <a:tbl>
              <a:tblPr firstRow="1" firstCol="1" bandRow="1">
                <a:tableStyleId>{B301B821-A1FF-4177-AEE7-76D212191A09}</a:tableStyleId>
              </a:tblPr>
              <a:tblGrid>
                <a:gridCol w="5757086">
                  <a:extLst>
                    <a:ext uri="{9D8B030D-6E8A-4147-A177-3AD203B41FA5}">
                      <a16:colId xmlns:a16="http://schemas.microsoft.com/office/drawing/2014/main" val="20000"/>
                    </a:ext>
                  </a:extLst>
                </a:gridCol>
                <a:gridCol w="1260364">
                  <a:extLst>
                    <a:ext uri="{9D8B030D-6E8A-4147-A177-3AD203B41FA5}">
                      <a16:colId xmlns:a16="http://schemas.microsoft.com/office/drawing/2014/main" val="20001"/>
                    </a:ext>
                  </a:extLst>
                </a:gridCol>
                <a:gridCol w="1281725">
                  <a:extLst>
                    <a:ext uri="{9D8B030D-6E8A-4147-A177-3AD203B41FA5}">
                      <a16:colId xmlns:a16="http://schemas.microsoft.com/office/drawing/2014/main" val="20002"/>
                    </a:ext>
                  </a:extLst>
                </a:gridCol>
              </a:tblGrid>
              <a:tr h="206778">
                <a:tc>
                  <a:txBody>
                    <a:bodyPr/>
                    <a:lstStyle/>
                    <a:p>
                      <a:pPr marL="0" marR="0" algn="l">
                        <a:spcBef>
                          <a:spcPts val="0"/>
                        </a:spcBef>
                        <a:spcAft>
                          <a:spcPts val="0"/>
                        </a:spcAft>
                      </a:pPr>
                      <a:r>
                        <a:rPr lang="en-US" sz="1400" dirty="0">
                          <a:effectLst/>
                        </a:rPr>
                        <a:t> </a:t>
                      </a:r>
                      <a:endParaRPr lang="en-US" sz="1400" dirty="0">
                        <a:effectLst/>
                        <a:latin typeface="Arial" panose="020B0604020202020204" pitchFamily="34" charset="0"/>
                        <a:ea typeface="Calibri"/>
                        <a:cs typeface="Arial" panose="020B0604020202020204" pitchFamily="34" charset="0"/>
                      </a:endParaRPr>
                    </a:p>
                  </a:txBody>
                  <a:tcPr marL="46968" marR="46968" marT="0" marB="0" anchor="b">
                    <a:solidFill>
                      <a:schemeClr val="accent1"/>
                    </a:solidFill>
                  </a:tcPr>
                </a:tc>
                <a:tc>
                  <a:txBody>
                    <a:bodyPr/>
                    <a:lstStyle/>
                    <a:p>
                      <a:pPr marL="0" marR="0" algn="ctr">
                        <a:spcBef>
                          <a:spcPts val="0"/>
                        </a:spcBef>
                        <a:spcAft>
                          <a:spcPts val="0"/>
                        </a:spcAft>
                      </a:pPr>
                      <a:r>
                        <a:rPr lang="en-US" sz="1600" b="1" dirty="0">
                          <a:solidFill>
                            <a:schemeClr val="bg1"/>
                          </a:solidFill>
                          <a:effectLst/>
                        </a:rPr>
                        <a:t>Number</a:t>
                      </a:r>
                      <a:endParaRPr lang="en-US" sz="1600" b="1" dirty="0">
                        <a:solidFill>
                          <a:schemeClr val="bg1"/>
                        </a:solidFill>
                        <a:effectLst/>
                        <a:latin typeface="Arial" panose="020B0604020202020204" pitchFamily="34" charset="0"/>
                        <a:ea typeface="Calibri"/>
                        <a:cs typeface="Arial" panose="020B0604020202020204" pitchFamily="34" charset="0"/>
                      </a:endParaRPr>
                    </a:p>
                  </a:txBody>
                  <a:tcPr marL="46968" marR="46968" marT="0" marB="0" anchor="b">
                    <a:solidFill>
                      <a:schemeClr val="accent1"/>
                    </a:solidFill>
                  </a:tcPr>
                </a:tc>
                <a:tc>
                  <a:txBody>
                    <a:bodyPr/>
                    <a:lstStyle/>
                    <a:p>
                      <a:pPr marL="0" marR="0" algn="ctr">
                        <a:spcBef>
                          <a:spcPts val="0"/>
                        </a:spcBef>
                        <a:spcAft>
                          <a:spcPts val="0"/>
                        </a:spcAft>
                      </a:pPr>
                      <a:r>
                        <a:rPr lang="en-US" sz="1600" b="1" dirty="0">
                          <a:solidFill>
                            <a:schemeClr val="bg1"/>
                          </a:solidFill>
                          <a:effectLst/>
                        </a:rPr>
                        <a:t>Percent</a:t>
                      </a:r>
                      <a:endParaRPr lang="en-US" sz="1600" b="1" dirty="0">
                        <a:solidFill>
                          <a:schemeClr val="bg1"/>
                        </a:solidFill>
                        <a:effectLst/>
                        <a:latin typeface="Arial" panose="020B0604020202020204" pitchFamily="34" charset="0"/>
                        <a:ea typeface="Calibri"/>
                        <a:cs typeface="Arial" panose="020B0604020202020204" pitchFamily="34" charset="0"/>
                      </a:endParaRPr>
                    </a:p>
                  </a:txBody>
                  <a:tcPr marL="46968" marR="46968" marT="0" marB="0" anchor="b">
                    <a:solidFill>
                      <a:schemeClr val="accent1"/>
                    </a:solidFill>
                  </a:tcPr>
                </a:tc>
                <a:extLst>
                  <a:ext uri="{0D108BD9-81ED-4DB2-BD59-A6C34878D82A}">
                    <a16:rowId xmlns:a16="http://schemas.microsoft.com/office/drawing/2014/main" val="10001"/>
                  </a:ext>
                </a:extLst>
              </a:tr>
              <a:tr h="206778">
                <a:tc>
                  <a:txBody>
                    <a:bodyPr/>
                    <a:lstStyle/>
                    <a:p>
                      <a:pPr marL="0" marR="0" algn="l">
                        <a:spcBef>
                          <a:spcPts val="0"/>
                        </a:spcBef>
                        <a:spcAft>
                          <a:spcPts val="0"/>
                        </a:spcAft>
                      </a:pPr>
                      <a:r>
                        <a:rPr lang="en-US" sz="1600" b="0" dirty="0">
                          <a:effectLst/>
                        </a:rPr>
                        <a:t>None</a:t>
                      </a:r>
                      <a:endParaRPr lang="en-US" sz="1600" b="0" dirty="0">
                        <a:effectLst/>
                        <a:latin typeface="Arial" panose="020B0604020202020204" pitchFamily="34" charset="0"/>
                        <a:ea typeface="Calibri"/>
                        <a:cs typeface="Arial" panose="020B0604020202020204" pitchFamily="34" charset="0"/>
                      </a:endParaRPr>
                    </a:p>
                  </a:txBody>
                  <a:tcPr marL="46968" marR="46968" marT="0" marB="0" anchor="b">
                    <a:solidFill>
                      <a:srgbClr val="FFFFFF"/>
                    </a:solidFill>
                  </a:tcPr>
                </a:tc>
                <a:tc>
                  <a:txBody>
                    <a:bodyPr/>
                    <a:lstStyle/>
                    <a:p>
                      <a:pPr marL="0" marR="0" algn="ctr">
                        <a:spcBef>
                          <a:spcPts val="0"/>
                        </a:spcBef>
                        <a:spcAft>
                          <a:spcPts val="0"/>
                        </a:spcAft>
                      </a:pPr>
                      <a:r>
                        <a:rPr lang="en-US" sz="1600">
                          <a:effectLst/>
                        </a:rPr>
                        <a:t>20</a:t>
                      </a:r>
                      <a:endParaRPr lang="en-US" sz="160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600" dirty="0">
                          <a:effectLst/>
                        </a:rPr>
                        <a:t>17%</a:t>
                      </a:r>
                      <a:endParaRPr lang="en-US" sz="1600" dirty="0">
                        <a:effectLst/>
                        <a:latin typeface="Arial" panose="020B0604020202020204" pitchFamily="34" charset="0"/>
                        <a:ea typeface="Calibri"/>
                        <a:cs typeface="Arial" panose="020B0604020202020204" pitchFamily="34" charset="0"/>
                      </a:endParaRPr>
                    </a:p>
                  </a:txBody>
                  <a:tcPr marL="46968" marR="46968" marT="0" marB="0" anchor="b"/>
                </a:tc>
                <a:extLst>
                  <a:ext uri="{0D108BD9-81ED-4DB2-BD59-A6C34878D82A}">
                    <a16:rowId xmlns:a16="http://schemas.microsoft.com/office/drawing/2014/main" val="10002"/>
                  </a:ext>
                </a:extLst>
              </a:tr>
              <a:tr h="206778">
                <a:tc>
                  <a:txBody>
                    <a:bodyPr/>
                    <a:lstStyle/>
                    <a:p>
                      <a:pPr marL="0" marR="0" algn="l">
                        <a:spcBef>
                          <a:spcPts val="0"/>
                        </a:spcBef>
                        <a:spcAft>
                          <a:spcPts val="0"/>
                        </a:spcAft>
                      </a:pPr>
                      <a:r>
                        <a:rPr lang="en-US" sz="1600" b="0" dirty="0">
                          <a:effectLst/>
                        </a:rPr>
                        <a:t>Housing</a:t>
                      </a:r>
                      <a:endParaRPr lang="en-US" sz="1600" b="0" dirty="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600" dirty="0">
                          <a:effectLst/>
                        </a:rPr>
                        <a:t>61</a:t>
                      </a:r>
                      <a:endParaRPr lang="en-US" sz="1600" dirty="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600" dirty="0">
                          <a:effectLst/>
                        </a:rPr>
                        <a:t>51%</a:t>
                      </a:r>
                      <a:endParaRPr lang="en-US" sz="1600" dirty="0">
                        <a:effectLst/>
                        <a:latin typeface="Arial" panose="020B0604020202020204" pitchFamily="34" charset="0"/>
                        <a:ea typeface="Calibri"/>
                        <a:cs typeface="Arial" panose="020B0604020202020204" pitchFamily="34" charset="0"/>
                      </a:endParaRPr>
                    </a:p>
                  </a:txBody>
                  <a:tcPr marL="46968" marR="46968" marT="0" marB="0" anchor="b"/>
                </a:tc>
                <a:extLst>
                  <a:ext uri="{0D108BD9-81ED-4DB2-BD59-A6C34878D82A}">
                    <a16:rowId xmlns:a16="http://schemas.microsoft.com/office/drawing/2014/main" val="10003"/>
                  </a:ext>
                </a:extLst>
              </a:tr>
              <a:tr h="206778">
                <a:tc>
                  <a:txBody>
                    <a:bodyPr/>
                    <a:lstStyle/>
                    <a:p>
                      <a:pPr marL="0" marR="0" algn="l">
                        <a:spcBef>
                          <a:spcPts val="0"/>
                        </a:spcBef>
                        <a:spcAft>
                          <a:spcPts val="0"/>
                        </a:spcAft>
                      </a:pPr>
                      <a:r>
                        <a:rPr lang="en-US" sz="1600" b="0" dirty="0">
                          <a:effectLst/>
                        </a:rPr>
                        <a:t>Money</a:t>
                      </a:r>
                      <a:endParaRPr lang="en-US" sz="1600" b="0" dirty="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600" dirty="0">
                          <a:effectLst/>
                        </a:rPr>
                        <a:t>54</a:t>
                      </a:r>
                      <a:endParaRPr lang="en-US" sz="1600" dirty="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600" dirty="0">
                          <a:effectLst/>
                        </a:rPr>
                        <a:t>45%</a:t>
                      </a:r>
                      <a:endParaRPr lang="en-US" sz="1600" dirty="0">
                        <a:effectLst/>
                        <a:latin typeface="Arial" panose="020B0604020202020204" pitchFamily="34" charset="0"/>
                        <a:ea typeface="Calibri"/>
                        <a:cs typeface="Arial" panose="020B0604020202020204" pitchFamily="34" charset="0"/>
                      </a:endParaRPr>
                    </a:p>
                  </a:txBody>
                  <a:tcPr marL="46968" marR="46968" marT="0" marB="0" anchor="b"/>
                </a:tc>
                <a:extLst>
                  <a:ext uri="{0D108BD9-81ED-4DB2-BD59-A6C34878D82A}">
                    <a16:rowId xmlns:a16="http://schemas.microsoft.com/office/drawing/2014/main" val="10004"/>
                  </a:ext>
                </a:extLst>
              </a:tr>
              <a:tr h="206778">
                <a:tc>
                  <a:txBody>
                    <a:bodyPr/>
                    <a:lstStyle/>
                    <a:p>
                      <a:pPr marL="0" marR="0" algn="l">
                        <a:spcBef>
                          <a:spcPts val="0"/>
                        </a:spcBef>
                        <a:spcAft>
                          <a:spcPts val="0"/>
                        </a:spcAft>
                      </a:pPr>
                      <a:r>
                        <a:rPr lang="en-US" sz="1600" b="0" dirty="0">
                          <a:effectLst/>
                        </a:rPr>
                        <a:t>Emotional support</a:t>
                      </a:r>
                      <a:endParaRPr lang="en-US" sz="1600" b="0" dirty="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600" dirty="0">
                          <a:effectLst/>
                        </a:rPr>
                        <a:t>59</a:t>
                      </a:r>
                      <a:endParaRPr lang="en-US" sz="1600" dirty="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600" dirty="0">
                          <a:effectLst/>
                        </a:rPr>
                        <a:t>50%</a:t>
                      </a:r>
                      <a:endParaRPr lang="en-US" sz="1600" dirty="0">
                        <a:effectLst/>
                        <a:latin typeface="Arial" panose="020B0604020202020204" pitchFamily="34" charset="0"/>
                        <a:ea typeface="Calibri"/>
                        <a:cs typeface="Arial" panose="020B0604020202020204" pitchFamily="34" charset="0"/>
                      </a:endParaRPr>
                    </a:p>
                  </a:txBody>
                  <a:tcPr marL="46968" marR="46968" marT="0" marB="0" anchor="b"/>
                </a:tc>
                <a:extLst>
                  <a:ext uri="{0D108BD9-81ED-4DB2-BD59-A6C34878D82A}">
                    <a16:rowId xmlns:a16="http://schemas.microsoft.com/office/drawing/2014/main" val="10005"/>
                  </a:ext>
                </a:extLst>
              </a:tr>
              <a:tr h="206778">
                <a:tc>
                  <a:txBody>
                    <a:bodyPr/>
                    <a:lstStyle/>
                    <a:p>
                      <a:pPr marL="0" marR="0" algn="l">
                        <a:spcBef>
                          <a:spcPts val="0"/>
                        </a:spcBef>
                        <a:spcAft>
                          <a:spcPts val="0"/>
                        </a:spcAft>
                      </a:pPr>
                      <a:r>
                        <a:rPr lang="en-US" sz="1600" b="0" dirty="0">
                          <a:effectLst/>
                        </a:rPr>
                        <a:t>Transportation</a:t>
                      </a:r>
                      <a:endParaRPr lang="en-US" sz="1600" b="0" dirty="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600" dirty="0">
                          <a:effectLst/>
                        </a:rPr>
                        <a:t>39</a:t>
                      </a:r>
                      <a:endParaRPr lang="en-US" sz="1600" dirty="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600" dirty="0">
                          <a:effectLst/>
                        </a:rPr>
                        <a:t>33%</a:t>
                      </a:r>
                      <a:endParaRPr lang="en-US" sz="1600" dirty="0">
                        <a:effectLst/>
                        <a:latin typeface="Arial" panose="020B0604020202020204" pitchFamily="34" charset="0"/>
                        <a:ea typeface="Calibri"/>
                        <a:cs typeface="Arial" panose="020B0604020202020204" pitchFamily="34" charset="0"/>
                      </a:endParaRPr>
                    </a:p>
                  </a:txBody>
                  <a:tcPr marL="46968" marR="46968" marT="0" marB="0" anchor="b"/>
                </a:tc>
                <a:extLst>
                  <a:ext uri="{0D108BD9-81ED-4DB2-BD59-A6C34878D82A}">
                    <a16:rowId xmlns:a16="http://schemas.microsoft.com/office/drawing/2014/main" val="10006"/>
                  </a:ext>
                </a:extLst>
              </a:tr>
              <a:tr h="206778">
                <a:tc>
                  <a:txBody>
                    <a:bodyPr/>
                    <a:lstStyle/>
                    <a:p>
                      <a:pPr marL="0" marR="0" algn="l">
                        <a:spcBef>
                          <a:spcPts val="0"/>
                        </a:spcBef>
                        <a:spcAft>
                          <a:spcPts val="0"/>
                        </a:spcAft>
                      </a:pPr>
                      <a:r>
                        <a:rPr lang="en-US" sz="1600" b="0" dirty="0">
                          <a:effectLst/>
                        </a:rPr>
                        <a:t>Medication assistance</a:t>
                      </a:r>
                      <a:endParaRPr lang="en-US" sz="1600" b="0" dirty="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600" dirty="0">
                          <a:effectLst/>
                        </a:rPr>
                        <a:t>23</a:t>
                      </a:r>
                      <a:endParaRPr lang="en-US" sz="1600" dirty="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600" dirty="0">
                          <a:effectLst/>
                        </a:rPr>
                        <a:t>19%</a:t>
                      </a:r>
                      <a:endParaRPr lang="en-US" sz="1600" dirty="0">
                        <a:effectLst/>
                        <a:latin typeface="Arial" panose="020B0604020202020204" pitchFamily="34" charset="0"/>
                        <a:ea typeface="Calibri"/>
                        <a:cs typeface="Arial" panose="020B0604020202020204" pitchFamily="34" charset="0"/>
                      </a:endParaRPr>
                    </a:p>
                  </a:txBody>
                  <a:tcPr marL="46968" marR="46968" marT="0" marB="0" anchor="b"/>
                </a:tc>
                <a:extLst>
                  <a:ext uri="{0D108BD9-81ED-4DB2-BD59-A6C34878D82A}">
                    <a16:rowId xmlns:a16="http://schemas.microsoft.com/office/drawing/2014/main" val="10007"/>
                  </a:ext>
                </a:extLst>
              </a:tr>
              <a:tr h="206778">
                <a:tc>
                  <a:txBody>
                    <a:bodyPr/>
                    <a:lstStyle/>
                    <a:p>
                      <a:pPr marL="0" marR="0" algn="l">
                        <a:spcBef>
                          <a:spcPts val="0"/>
                        </a:spcBef>
                        <a:spcAft>
                          <a:spcPts val="0"/>
                        </a:spcAft>
                      </a:pPr>
                      <a:r>
                        <a:rPr lang="en-US" sz="1600" b="0" dirty="0">
                          <a:effectLst/>
                        </a:rPr>
                        <a:t>Representative payee</a:t>
                      </a:r>
                      <a:endParaRPr lang="en-US" sz="1600" b="0" dirty="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600" dirty="0">
                          <a:effectLst/>
                        </a:rPr>
                        <a:t>8</a:t>
                      </a:r>
                      <a:endParaRPr lang="en-US" sz="1600" dirty="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600" dirty="0">
                          <a:effectLst/>
                        </a:rPr>
                        <a:t>7%</a:t>
                      </a:r>
                      <a:endParaRPr lang="en-US" sz="1600" dirty="0">
                        <a:effectLst/>
                        <a:latin typeface="Arial" panose="020B0604020202020204" pitchFamily="34" charset="0"/>
                        <a:ea typeface="Calibri"/>
                        <a:cs typeface="Arial" panose="020B0604020202020204" pitchFamily="34" charset="0"/>
                      </a:endParaRPr>
                    </a:p>
                  </a:txBody>
                  <a:tcPr marL="46968" marR="46968" marT="0" marB="0" anchor="b"/>
                </a:tc>
                <a:extLst>
                  <a:ext uri="{0D108BD9-81ED-4DB2-BD59-A6C34878D82A}">
                    <a16:rowId xmlns:a16="http://schemas.microsoft.com/office/drawing/2014/main" val="10008"/>
                  </a:ext>
                </a:extLst>
              </a:tr>
              <a:tr h="206778">
                <a:tc>
                  <a:txBody>
                    <a:bodyPr/>
                    <a:lstStyle/>
                    <a:p>
                      <a:pPr marL="0" marR="0" algn="l">
                        <a:spcBef>
                          <a:spcPts val="0"/>
                        </a:spcBef>
                        <a:spcAft>
                          <a:spcPts val="0"/>
                        </a:spcAft>
                        <a:tabLst>
                          <a:tab pos="1426845" algn="l"/>
                        </a:tabLst>
                      </a:pPr>
                      <a:r>
                        <a:rPr lang="en-US" sz="1600" b="0" dirty="0">
                          <a:effectLst/>
                        </a:rPr>
                        <a:t>Other </a:t>
                      </a:r>
                      <a:r>
                        <a:rPr lang="en-US" sz="1600" b="0" dirty="0" smtClean="0">
                          <a:effectLst/>
                        </a:rPr>
                        <a:t>(free response;</a:t>
                      </a:r>
                      <a:r>
                        <a:rPr lang="en-US" sz="1600" b="0" baseline="0" dirty="0" smtClean="0">
                          <a:effectLst/>
                        </a:rPr>
                        <a:t> </a:t>
                      </a:r>
                      <a:r>
                        <a:rPr lang="en-US" sz="1600" b="0" dirty="0" smtClean="0">
                          <a:effectLst/>
                        </a:rPr>
                        <a:t>see </a:t>
                      </a:r>
                      <a:r>
                        <a:rPr lang="en-US" sz="1600" b="0" dirty="0">
                          <a:effectLst/>
                        </a:rPr>
                        <a:t>below)	</a:t>
                      </a:r>
                      <a:endParaRPr lang="en-US" sz="1600" b="0" dirty="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600">
                          <a:effectLst/>
                        </a:rPr>
                        <a:t>9</a:t>
                      </a:r>
                      <a:endParaRPr lang="en-US" sz="160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600" dirty="0">
                          <a:effectLst/>
                        </a:rPr>
                        <a:t>8%</a:t>
                      </a:r>
                      <a:endParaRPr lang="en-US" sz="1600" dirty="0">
                        <a:effectLst/>
                        <a:latin typeface="Arial" panose="020B0604020202020204" pitchFamily="34" charset="0"/>
                        <a:ea typeface="Calibri"/>
                        <a:cs typeface="Arial" panose="020B0604020202020204" pitchFamily="34" charset="0"/>
                      </a:endParaRPr>
                    </a:p>
                  </a:txBody>
                  <a:tcPr marL="46968" marR="46968" marT="0" marB="0" anchor="b"/>
                </a:tc>
                <a:extLst>
                  <a:ext uri="{0D108BD9-81ED-4DB2-BD59-A6C34878D82A}">
                    <a16:rowId xmlns:a16="http://schemas.microsoft.com/office/drawing/2014/main" val="10009"/>
                  </a:ext>
                </a:extLst>
              </a:tr>
              <a:tr h="206778">
                <a:tc>
                  <a:txBody>
                    <a:bodyPr/>
                    <a:lstStyle/>
                    <a:p>
                      <a:pPr marL="114300" marR="0" algn="l">
                        <a:spcBef>
                          <a:spcPts val="0"/>
                        </a:spcBef>
                        <a:spcAft>
                          <a:spcPts val="0"/>
                        </a:spcAft>
                      </a:pPr>
                      <a:r>
                        <a:rPr lang="en-US" sz="1400" b="0" dirty="0">
                          <a:effectLst/>
                        </a:rPr>
                        <a:t>Allow to live in yard</a:t>
                      </a:r>
                      <a:endParaRPr lang="en-US" sz="1400" b="0" dirty="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400">
                          <a:effectLst/>
                        </a:rPr>
                        <a:t>1</a:t>
                      </a:r>
                      <a:endParaRPr lang="en-US" sz="140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400" dirty="0">
                          <a:effectLst/>
                        </a:rPr>
                        <a:t>1%</a:t>
                      </a:r>
                      <a:endParaRPr lang="en-US" sz="1400" dirty="0">
                        <a:effectLst/>
                        <a:latin typeface="Arial" panose="020B0604020202020204" pitchFamily="34" charset="0"/>
                        <a:ea typeface="Calibri"/>
                        <a:cs typeface="Arial" panose="020B0604020202020204" pitchFamily="34" charset="0"/>
                      </a:endParaRPr>
                    </a:p>
                  </a:txBody>
                  <a:tcPr marL="46968" marR="46968" marT="0" marB="0" anchor="b"/>
                </a:tc>
                <a:extLst>
                  <a:ext uri="{0D108BD9-81ED-4DB2-BD59-A6C34878D82A}">
                    <a16:rowId xmlns:a16="http://schemas.microsoft.com/office/drawing/2014/main" val="10010"/>
                  </a:ext>
                </a:extLst>
              </a:tr>
              <a:tr h="206778">
                <a:tc>
                  <a:txBody>
                    <a:bodyPr/>
                    <a:lstStyle/>
                    <a:p>
                      <a:pPr marL="114300" marR="0" algn="l">
                        <a:spcBef>
                          <a:spcPts val="0"/>
                        </a:spcBef>
                        <a:spcAft>
                          <a:spcPts val="0"/>
                        </a:spcAft>
                      </a:pPr>
                      <a:r>
                        <a:rPr lang="en-US" sz="1400" b="0" dirty="0">
                          <a:effectLst/>
                        </a:rPr>
                        <a:t>Employment</a:t>
                      </a:r>
                      <a:endParaRPr lang="en-US" sz="1400" b="0" dirty="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400">
                          <a:effectLst/>
                        </a:rPr>
                        <a:t>1</a:t>
                      </a:r>
                      <a:endParaRPr lang="en-US" sz="140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400" dirty="0">
                          <a:effectLst/>
                        </a:rPr>
                        <a:t>1%</a:t>
                      </a:r>
                      <a:endParaRPr lang="en-US" sz="1400" dirty="0">
                        <a:effectLst/>
                        <a:latin typeface="Arial" panose="020B0604020202020204" pitchFamily="34" charset="0"/>
                        <a:ea typeface="Calibri"/>
                        <a:cs typeface="Arial" panose="020B0604020202020204" pitchFamily="34" charset="0"/>
                      </a:endParaRPr>
                    </a:p>
                  </a:txBody>
                  <a:tcPr marL="46968" marR="46968" marT="0" marB="0" anchor="b"/>
                </a:tc>
                <a:extLst>
                  <a:ext uri="{0D108BD9-81ED-4DB2-BD59-A6C34878D82A}">
                    <a16:rowId xmlns:a16="http://schemas.microsoft.com/office/drawing/2014/main" val="10011"/>
                  </a:ext>
                </a:extLst>
              </a:tr>
              <a:tr h="206778">
                <a:tc>
                  <a:txBody>
                    <a:bodyPr/>
                    <a:lstStyle/>
                    <a:p>
                      <a:pPr marL="114300" marR="0" algn="l">
                        <a:spcBef>
                          <a:spcPts val="0"/>
                        </a:spcBef>
                        <a:spcAft>
                          <a:spcPts val="0"/>
                        </a:spcAft>
                      </a:pPr>
                      <a:r>
                        <a:rPr lang="en-US" sz="1400" b="0" dirty="0">
                          <a:effectLst/>
                        </a:rPr>
                        <a:t>Food/groceries</a:t>
                      </a:r>
                      <a:endParaRPr lang="en-US" sz="1400" b="0" dirty="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400" dirty="0">
                          <a:effectLst/>
                        </a:rPr>
                        <a:t>2</a:t>
                      </a:r>
                      <a:endParaRPr lang="en-US" sz="1400" dirty="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400">
                          <a:effectLst/>
                        </a:rPr>
                        <a:t>2%</a:t>
                      </a:r>
                      <a:endParaRPr lang="en-US" sz="1400">
                        <a:effectLst/>
                        <a:latin typeface="Arial" panose="020B0604020202020204" pitchFamily="34" charset="0"/>
                        <a:ea typeface="Calibri"/>
                        <a:cs typeface="Arial" panose="020B0604020202020204" pitchFamily="34" charset="0"/>
                      </a:endParaRPr>
                    </a:p>
                  </a:txBody>
                  <a:tcPr marL="46968" marR="46968" marT="0" marB="0" anchor="b"/>
                </a:tc>
                <a:extLst>
                  <a:ext uri="{0D108BD9-81ED-4DB2-BD59-A6C34878D82A}">
                    <a16:rowId xmlns:a16="http://schemas.microsoft.com/office/drawing/2014/main" val="10012"/>
                  </a:ext>
                </a:extLst>
              </a:tr>
              <a:tr h="206778">
                <a:tc>
                  <a:txBody>
                    <a:bodyPr/>
                    <a:lstStyle/>
                    <a:p>
                      <a:pPr marL="114300" marR="0" algn="l">
                        <a:spcBef>
                          <a:spcPts val="0"/>
                        </a:spcBef>
                        <a:spcAft>
                          <a:spcPts val="0"/>
                        </a:spcAft>
                      </a:pPr>
                      <a:r>
                        <a:rPr lang="en-US" sz="1400" b="0" dirty="0">
                          <a:effectLst/>
                        </a:rPr>
                        <a:t>Caregivers for client’s children</a:t>
                      </a:r>
                      <a:endParaRPr lang="en-US" sz="1400" b="0" dirty="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400">
                          <a:effectLst/>
                        </a:rPr>
                        <a:t>1</a:t>
                      </a:r>
                      <a:endParaRPr lang="en-US" sz="140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400" dirty="0">
                          <a:effectLst/>
                        </a:rPr>
                        <a:t>1%</a:t>
                      </a:r>
                      <a:endParaRPr lang="en-US" sz="1400" dirty="0">
                        <a:effectLst/>
                        <a:latin typeface="Arial" panose="020B0604020202020204" pitchFamily="34" charset="0"/>
                        <a:ea typeface="Calibri"/>
                        <a:cs typeface="Arial" panose="020B0604020202020204" pitchFamily="34" charset="0"/>
                      </a:endParaRPr>
                    </a:p>
                  </a:txBody>
                  <a:tcPr marL="46968" marR="46968" marT="0" marB="0" anchor="b"/>
                </a:tc>
                <a:extLst>
                  <a:ext uri="{0D108BD9-81ED-4DB2-BD59-A6C34878D82A}">
                    <a16:rowId xmlns:a16="http://schemas.microsoft.com/office/drawing/2014/main" val="10013"/>
                  </a:ext>
                </a:extLst>
              </a:tr>
              <a:tr h="206778">
                <a:tc>
                  <a:txBody>
                    <a:bodyPr/>
                    <a:lstStyle/>
                    <a:p>
                      <a:pPr marL="114300" marR="0" algn="l">
                        <a:spcBef>
                          <a:spcPts val="0"/>
                        </a:spcBef>
                        <a:spcAft>
                          <a:spcPts val="0"/>
                        </a:spcAft>
                      </a:pPr>
                      <a:r>
                        <a:rPr lang="en-US" sz="1400" b="0" dirty="0">
                          <a:effectLst/>
                        </a:rPr>
                        <a:t>Occasional meal out; Facebook contact</a:t>
                      </a:r>
                      <a:endParaRPr lang="en-US" sz="1400" b="0" dirty="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400">
                          <a:effectLst/>
                        </a:rPr>
                        <a:t>1</a:t>
                      </a:r>
                      <a:endParaRPr lang="en-US" sz="140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400" dirty="0">
                          <a:effectLst/>
                        </a:rPr>
                        <a:t>1%</a:t>
                      </a:r>
                      <a:endParaRPr lang="en-US" sz="1400" dirty="0">
                        <a:effectLst/>
                        <a:latin typeface="Arial" panose="020B0604020202020204" pitchFamily="34" charset="0"/>
                        <a:ea typeface="Calibri"/>
                        <a:cs typeface="Arial" panose="020B0604020202020204" pitchFamily="34" charset="0"/>
                      </a:endParaRPr>
                    </a:p>
                  </a:txBody>
                  <a:tcPr marL="46968" marR="46968" marT="0" marB="0" anchor="b"/>
                </a:tc>
                <a:extLst>
                  <a:ext uri="{0D108BD9-81ED-4DB2-BD59-A6C34878D82A}">
                    <a16:rowId xmlns:a16="http://schemas.microsoft.com/office/drawing/2014/main" val="10014"/>
                  </a:ext>
                </a:extLst>
              </a:tr>
              <a:tr h="206778">
                <a:tc>
                  <a:txBody>
                    <a:bodyPr/>
                    <a:lstStyle/>
                    <a:p>
                      <a:pPr marL="114300" marR="0" algn="l">
                        <a:spcBef>
                          <a:spcPts val="0"/>
                        </a:spcBef>
                        <a:spcAft>
                          <a:spcPts val="0"/>
                        </a:spcAft>
                      </a:pPr>
                      <a:r>
                        <a:rPr lang="en-US" sz="1400" b="0" dirty="0">
                          <a:effectLst/>
                        </a:rPr>
                        <a:t>Legal assistance</a:t>
                      </a:r>
                      <a:endParaRPr lang="en-US" sz="1400" b="0" dirty="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400">
                          <a:effectLst/>
                        </a:rPr>
                        <a:t>1</a:t>
                      </a:r>
                      <a:endParaRPr lang="en-US" sz="140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400" dirty="0">
                          <a:effectLst/>
                        </a:rPr>
                        <a:t>1%</a:t>
                      </a:r>
                      <a:endParaRPr lang="en-US" sz="1400" dirty="0">
                        <a:effectLst/>
                        <a:latin typeface="Arial" panose="020B0604020202020204" pitchFamily="34" charset="0"/>
                        <a:ea typeface="Calibri"/>
                        <a:cs typeface="Arial" panose="020B0604020202020204" pitchFamily="34" charset="0"/>
                      </a:endParaRPr>
                    </a:p>
                  </a:txBody>
                  <a:tcPr marL="46968" marR="46968" marT="0" marB="0" anchor="b"/>
                </a:tc>
                <a:extLst>
                  <a:ext uri="{0D108BD9-81ED-4DB2-BD59-A6C34878D82A}">
                    <a16:rowId xmlns:a16="http://schemas.microsoft.com/office/drawing/2014/main" val="10015"/>
                  </a:ext>
                </a:extLst>
              </a:tr>
              <a:tr h="206778">
                <a:tc>
                  <a:txBody>
                    <a:bodyPr/>
                    <a:lstStyle/>
                    <a:p>
                      <a:pPr marL="114300" marR="0" algn="l">
                        <a:spcBef>
                          <a:spcPts val="0"/>
                        </a:spcBef>
                        <a:spcAft>
                          <a:spcPts val="0"/>
                        </a:spcAft>
                      </a:pPr>
                      <a:r>
                        <a:rPr lang="en-US" sz="1400" b="0" dirty="0">
                          <a:effectLst/>
                        </a:rPr>
                        <a:t>Advocate for conservatorship</a:t>
                      </a:r>
                      <a:endParaRPr lang="en-US" sz="1400" b="0" dirty="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400" dirty="0">
                          <a:effectLst/>
                        </a:rPr>
                        <a:t>1</a:t>
                      </a:r>
                      <a:endParaRPr lang="en-US" sz="1400" dirty="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400" dirty="0">
                          <a:effectLst/>
                        </a:rPr>
                        <a:t>1%</a:t>
                      </a:r>
                      <a:endParaRPr lang="en-US" sz="1400" dirty="0">
                        <a:effectLst/>
                        <a:latin typeface="Arial" panose="020B0604020202020204" pitchFamily="34" charset="0"/>
                        <a:ea typeface="Calibri"/>
                        <a:cs typeface="Arial" panose="020B0604020202020204" pitchFamily="34" charset="0"/>
                      </a:endParaRPr>
                    </a:p>
                  </a:txBody>
                  <a:tcPr marL="46968" marR="46968" marT="0" marB="0" anchor="b"/>
                </a:tc>
                <a:extLst>
                  <a:ext uri="{0D108BD9-81ED-4DB2-BD59-A6C34878D82A}">
                    <a16:rowId xmlns:a16="http://schemas.microsoft.com/office/drawing/2014/main" val="10016"/>
                  </a:ext>
                </a:extLst>
              </a:tr>
              <a:tr h="206778">
                <a:tc>
                  <a:txBody>
                    <a:bodyPr/>
                    <a:lstStyle/>
                    <a:p>
                      <a:pPr marL="114300" marR="0" algn="l">
                        <a:spcBef>
                          <a:spcPts val="0"/>
                        </a:spcBef>
                        <a:spcAft>
                          <a:spcPts val="0"/>
                        </a:spcAft>
                      </a:pPr>
                      <a:r>
                        <a:rPr lang="en-US" sz="1400" b="0" dirty="0">
                          <a:effectLst/>
                        </a:rPr>
                        <a:t>Update outreach team about client’s location, behavior</a:t>
                      </a:r>
                      <a:endParaRPr lang="en-US" sz="1400" b="0" dirty="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400" dirty="0">
                          <a:effectLst/>
                        </a:rPr>
                        <a:t>1</a:t>
                      </a:r>
                      <a:endParaRPr lang="en-US" sz="1400" dirty="0">
                        <a:effectLst/>
                        <a:latin typeface="Arial" panose="020B0604020202020204" pitchFamily="34" charset="0"/>
                        <a:ea typeface="Calibri"/>
                        <a:cs typeface="Arial" panose="020B0604020202020204" pitchFamily="34" charset="0"/>
                      </a:endParaRPr>
                    </a:p>
                  </a:txBody>
                  <a:tcPr marL="46968" marR="46968" marT="0" marB="0" anchor="b"/>
                </a:tc>
                <a:tc>
                  <a:txBody>
                    <a:bodyPr/>
                    <a:lstStyle/>
                    <a:p>
                      <a:pPr marL="0" marR="0" algn="ctr">
                        <a:spcBef>
                          <a:spcPts val="0"/>
                        </a:spcBef>
                        <a:spcAft>
                          <a:spcPts val="0"/>
                        </a:spcAft>
                      </a:pPr>
                      <a:r>
                        <a:rPr lang="en-US" sz="1400" dirty="0">
                          <a:effectLst/>
                        </a:rPr>
                        <a:t>1%</a:t>
                      </a:r>
                      <a:endParaRPr lang="en-US" sz="1400" dirty="0">
                        <a:effectLst/>
                        <a:latin typeface="Arial" panose="020B0604020202020204" pitchFamily="34" charset="0"/>
                        <a:ea typeface="Calibri"/>
                        <a:cs typeface="Arial" panose="020B0604020202020204" pitchFamily="34" charset="0"/>
                      </a:endParaRPr>
                    </a:p>
                  </a:txBody>
                  <a:tcPr marL="46968" marR="46968" marT="0" marB="0" anchor="b"/>
                </a:tc>
                <a:extLst>
                  <a:ext uri="{0D108BD9-81ED-4DB2-BD59-A6C34878D82A}">
                    <a16:rowId xmlns:a16="http://schemas.microsoft.com/office/drawing/2014/main" val="10017"/>
                  </a:ext>
                </a:extLst>
              </a:tr>
            </a:tbl>
          </a:graphicData>
        </a:graphic>
      </p:graphicFrame>
      <p:sp>
        <p:nvSpPr>
          <p:cNvPr id="7" name="Footer Placeholder 6"/>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Tree>
    <p:extLst>
      <p:ext uri="{BB962C8B-B14F-4D97-AF65-F5344CB8AC3E}">
        <p14:creationId xmlns:p14="http://schemas.microsoft.com/office/powerpoint/2010/main" val="769829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37F0F63-474E-44D5-95CB-80285BAD4C70}" type="slidenum">
              <a:rPr lang="en-US" smtClean="0"/>
              <a:pPr/>
              <a:t>32</a:t>
            </a:fld>
            <a:endParaRPr lang="en-US" dirty="0"/>
          </a:p>
        </p:txBody>
      </p:sp>
      <p:sp>
        <p:nvSpPr>
          <p:cNvPr id="6" name="Title 5"/>
          <p:cNvSpPr>
            <a:spLocks noGrp="1"/>
          </p:cNvSpPr>
          <p:nvPr>
            <p:ph type="title"/>
          </p:nvPr>
        </p:nvSpPr>
        <p:spPr/>
        <p:txBody>
          <a:bodyPr>
            <a:normAutofit fontScale="90000"/>
          </a:bodyPr>
          <a:lstStyle/>
          <a:p>
            <a:r>
              <a:rPr lang="en-US" dirty="0" smtClean="0"/>
              <a:t>Family Issues with Client (n=119)</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8735409"/>
              </p:ext>
            </p:extLst>
          </p:nvPr>
        </p:nvGraphicFramePr>
        <p:xfrm>
          <a:off x="228601" y="939403"/>
          <a:ext cx="8656982" cy="3596640"/>
        </p:xfrm>
        <a:graphic>
          <a:graphicData uri="http://schemas.openxmlformats.org/drawingml/2006/table">
            <a:tbl>
              <a:tblPr firstRow="1" firstCol="1" bandRow="1">
                <a:tableStyleId>{B301B821-A1FF-4177-AEE7-76D212191A09}</a:tableStyleId>
              </a:tblPr>
              <a:tblGrid>
                <a:gridCol w="6880570">
                  <a:extLst>
                    <a:ext uri="{9D8B030D-6E8A-4147-A177-3AD203B41FA5}">
                      <a16:colId xmlns:a16="http://schemas.microsoft.com/office/drawing/2014/main" val="20000"/>
                    </a:ext>
                  </a:extLst>
                </a:gridCol>
                <a:gridCol w="898595">
                  <a:extLst>
                    <a:ext uri="{9D8B030D-6E8A-4147-A177-3AD203B41FA5}">
                      <a16:colId xmlns:a16="http://schemas.microsoft.com/office/drawing/2014/main" val="20001"/>
                    </a:ext>
                  </a:extLst>
                </a:gridCol>
                <a:gridCol w="877817">
                  <a:extLst>
                    <a:ext uri="{9D8B030D-6E8A-4147-A177-3AD203B41FA5}">
                      <a16:colId xmlns:a16="http://schemas.microsoft.com/office/drawing/2014/main" val="20002"/>
                    </a:ext>
                  </a:extLst>
                </a:gridCol>
              </a:tblGrid>
              <a:tr h="208430">
                <a:tc>
                  <a:txBody>
                    <a:bodyPr/>
                    <a:lstStyle/>
                    <a:p>
                      <a:pPr marL="114300" marR="0" algn="l">
                        <a:spcBef>
                          <a:spcPts val="0"/>
                        </a:spcBef>
                        <a:spcAft>
                          <a:spcPts val="0"/>
                        </a:spcAft>
                      </a:pPr>
                      <a:r>
                        <a:rPr lang="en-US" sz="1600" dirty="0">
                          <a:solidFill>
                            <a:schemeClr val="bg1"/>
                          </a:solidFill>
                          <a:effectLst/>
                        </a:rPr>
                        <a:t> </a:t>
                      </a:r>
                      <a:endParaRPr lang="en-US" sz="1600" dirty="0">
                        <a:solidFill>
                          <a:schemeClr val="bg1"/>
                        </a:solidFill>
                        <a:effectLst/>
                        <a:latin typeface="Arial" panose="020B0604020202020204" pitchFamily="34" charset="0"/>
                        <a:ea typeface="Calibri"/>
                        <a:cs typeface="Arial" panose="020B0604020202020204" pitchFamily="34" charset="0"/>
                      </a:endParaRPr>
                    </a:p>
                  </a:txBody>
                  <a:tcPr marL="44391" marR="44391" marT="0" marB="0" anchor="b">
                    <a:solidFill>
                      <a:schemeClr val="accent1"/>
                    </a:solidFill>
                  </a:tcPr>
                </a:tc>
                <a:tc>
                  <a:txBody>
                    <a:bodyPr/>
                    <a:lstStyle/>
                    <a:p>
                      <a:pPr marL="0" marR="0" algn="ctr">
                        <a:spcBef>
                          <a:spcPts val="0"/>
                        </a:spcBef>
                        <a:spcAft>
                          <a:spcPts val="0"/>
                        </a:spcAft>
                      </a:pPr>
                      <a:r>
                        <a:rPr lang="en-US" sz="1600" b="1" dirty="0">
                          <a:solidFill>
                            <a:schemeClr val="bg1"/>
                          </a:solidFill>
                          <a:effectLst/>
                        </a:rPr>
                        <a:t>Number</a:t>
                      </a:r>
                      <a:endParaRPr lang="en-US" sz="1600" b="1" dirty="0">
                        <a:solidFill>
                          <a:schemeClr val="bg1"/>
                        </a:solidFill>
                        <a:effectLst/>
                        <a:latin typeface="Arial" panose="020B0604020202020204" pitchFamily="34" charset="0"/>
                        <a:ea typeface="Calibri"/>
                        <a:cs typeface="Arial" panose="020B0604020202020204" pitchFamily="34" charset="0"/>
                      </a:endParaRPr>
                    </a:p>
                  </a:txBody>
                  <a:tcPr marL="44391" marR="44391" marT="0" marB="0" anchor="b">
                    <a:solidFill>
                      <a:schemeClr val="accent1"/>
                    </a:solidFill>
                  </a:tcPr>
                </a:tc>
                <a:tc>
                  <a:txBody>
                    <a:bodyPr/>
                    <a:lstStyle/>
                    <a:p>
                      <a:pPr marL="0" marR="0" algn="ctr">
                        <a:spcBef>
                          <a:spcPts val="0"/>
                        </a:spcBef>
                        <a:spcAft>
                          <a:spcPts val="0"/>
                        </a:spcAft>
                      </a:pPr>
                      <a:r>
                        <a:rPr lang="en-US" sz="1600" b="1" dirty="0">
                          <a:solidFill>
                            <a:schemeClr val="bg1"/>
                          </a:solidFill>
                          <a:effectLst/>
                        </a:rPr>
                        <a:t>Percent</a:t>
                      </a:r>
                      <a:endParaRPr lang="en-US" sz="1600" b="1" dirty="0">
                        <a:solidFill>
                          <a:schemeClr val="bg1"/>
                        </a:solidFill>
                        <a:effectLst/>
                        <a:latin typeface="Arial" panose="020B0604020202020204" pitchFamily="34" charset="0"/>
                        <a:ea typeface="Calibri"/>
                        <a:cs typeface="Arial" panose="020B0604020202020204" pitchFamily="34" charset="0"/>
                      </a:endParaRPr>
                    </a:p>
                  </a:txBody>
                  <a:tcPr marL="44391" marR="44391" marT="0" marB="0" anchor="b">
                    <a:solidFill>
                      <a:schemeClr val="accent1"/>
                    </a:solidFill>
                  </a:tcPr>
                </a:tc>
                <a:extLst>
                  <a:ext uri="{0D108BD9-81ED-4DB2-BD59-A6C34878D82A}">
                    <a16:rowId xmlns:a16="http://schemas.microsoft.com/office/drawing/2014/main" val="10001"/>
                  </a:ext>
                </a:extLst>
              </a:tr>
              <a:tr h="208430">
                <a:tc>
                  <a:txBody>
                    <a:bodyPr/>
                    <a:lstStyle/>
                    <a:p>
                      <a:pPr marL="0" marR="0" algn="l">
                        <a:spcBef>
                          <a:spcPts val="0"/>
                        </a:spcBef>
                        <a:spcAft>
                          <a:spcPts val="0"/>
                        </a:spcAft>
                      </a:pPr>
                      <a:r>
                        <a:rPr lang="en-US" sz="1600" b="0" dirty="0" smtClean="0">
                          <a:effectLst/>
                        </a:rPr>
                        <a:t>None</a:t>
                      </a:r>
                      <a:endParaRPr lang="en-US" sz="1600" b="0" dirty="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600" b="0">
                          <a:effectLst/>
                        </a:rPr>
                        <a:t>45</a:t>
                      </a:r>
                      <a:endParaRPr lang="en-US" sz="1600" b="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600" b="0">
                          <a:effectLst/>
                        </a:rPr>
                        <a:t>38%</a:t>
                      </a:r>
                      <a:endParaRPr lang="en-US" sz="1600" b="0">
                        <a:effectLst/>
                        <a:latin typeface="Arial" panose="020B0604020202020204" pitchFamily="34" charset="0"/>
                        <a:ea typeface="Calibri"/>
                        <a:cs typeface="Arial" panose="020B0604020202020204" pitchFamily="34" charset="0"/>
                      </a:endParaRPr>
                    </a:p>
                  </a:txBody>
                  <a:tcPr marL="44391" marR="44391" marT="0" marB="0" anchor="b"/>
                </a:tc>
                <a:extLst>
                  <a:ext uri="{0D108BD9-81ED-4DB2-BD59-A6C34878D82A}">
                    <a16:rowId xmlns:a16="http://schemas.microsoft.com/office/drawing/2014/main" val="10002"/>
                  </a:ext>
                </a:extLst>
              </a:tr>
              <a:tr h="208430">
                <a:tc>
                  <a:txBody>
                    <a:bodyPr/>
                    <a:lstStyle/>
                    <a:p>
                      <a:pPr marL="0" marR="0" algn="l">
                        <a:spcBef>
                          <a:spcPts val="0"/>
                        </a:spcBef>
                        <a:spcAft>
                          <a:spcPts val="0"/>
                        </a:spcAft>
                      </a:pPr>
                      <a:r>
                        <a:rPr lang="en-US" sz="1600" b="0" dirty="0">
                          <a:effectLst/>
                        </a:rPr>
                        <a:t>Concerns for family safety</a:t>
                      </a:r>
                      <a:endParaRPr lang="en-US" sz="1600" b="0" dirty="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600" b="0" dirty="0">
                          <a:effectLst/>
                        </a:rPr>
                        <a:t>60</a:t>
                      </a:r>
                      <a:endParaRPr lang="en-US" sz="1600" b="0" dirty="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600" b="0" dirty="0">
                          <a:effectLst/>
                        </a:rPr>
                        <a:t>50%</a:t>
                      </a:r>
                      <a:endParaRPr lang="en-US" sz="1600" b="0" dirty="0">
                        <a:effectLst/>
                        <a:latin typeface="Arial" panose="020B0604020202020204" pitchFamily="34" charset="0"/>
                        <a:ea typeface="Calibri"/>
                        <a:cs typeface="Arial" panose="020B0604020202020204" pitchFamily="34" charset="0"/>
                      </a:endParaRPr>
                    </a:p>
                  </a:txBody>
                  <a:tcPr marL="44391" marR="44391" marT="0" marB="0" anchor="b"/>
                </a:tc>
                <a:extLst>
                  <a:ext uri="{0D108BD9-81ED-4DB2-BD59-A6C34878D82A}">
                    <a16:rowId xmlns:a16="http://schemas.microsoft.com/office/drawing/2014/main" val="10003"/>
                  </a:ext>
                </a:extLst>
              </a:tr>
              <a:tr h="208430">
                <a:tc>
                  <a:txBody>
                    <a:bodyPr/>
                    <a:lstStyle/>
                    <a:p>
                      <a:pPr marL="0" marR="0" algn="l">
                        <a:spcBef>
                          <a:spcPts val="0"/>
                        </a:spcBef>
                        <a:spcAft>
                          <a:spcPts val="0"/>
                        </a:spcAft>
                      </a:pPr>
                      <a:r>
                        <a:rPr lang="en-US" sz="1600" b="0" dirty="0">
                          <a:effectLst/>
                        </a:rPr>
                        <a:t>Restraining/protective order against client</a:t>
                      </a:r>
                      <a:endParaRPr lang="en-US" sz="1600" b="0" dirty="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600" b="0" dirty="0">
                          <a:effectLst/>
                        </a:rPr>
                        <a:t>13</a:t>
                      </a:r>
                      <a:endParaRPr lang="en-US" sz="1600" b="0" dirty="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600" b="0" dirty="0">
                          <a:effectLst/>
                        </a:rPr>
                        <a:t>11%</a:t>
                      </a:r>
                      <a:endParaRPr lang="en-US" sz="1600" b="0" dirty="0">
                        <a:effectLst/>
                        <a:latin typeface="Arial" panose="020B0604020202020204" pitchFamily="34" charset="0"/>
                        <a:ea typeface="Calibri"/>
                        <a:cs typeface="Arial" panose="020B0604020202020204" pitchFamily="34" charset="0"/>
                      </a:endParaRPr>
                    </a:p>
                  </a:txBody>
                  <a:tcPr marL="44391" marR="44391" marT="0" marB="0" anchor="b"/>
                </a:tc>
                <a:extLst>
                  <a:ext uri="{0D108BD9-81ED-4DB2-BD59-A6C34878D82A}">
                    <a16:rowId xmlns:a16="http://schemas.microsoft.com/office/drawing/2014/main" val="10004"/>
                  </a:ext>
                </a:extLst>
              </a:tr>
              <a:tr h="208430">
                <a:tc>
                  <a:txBody>
                    <a:bodyPr/>
                    <a:lstStyle/>
                    <a:p>
                      <a:pPr marL="0" marR="0" algn="l">
                        <a:spcBef>
                          <a:spcPts val="0"/>
                        </a:spcBef>
                        <a:spcAft>
                          <a:spcPts val="0"/>
                        </a:spcAft>
                      </a:pPr>
                      <a:r>
                        <a:rPr lang="en-US" sz="1600" b="0" dirty="0">
                          <a:effectLst/>
                        </a:rPr>
                        <a:t>Concerns about theft by client</a:t>
                      </a:r>
                      <a:endParaRPr lang="en-US" sz="1600" b="0" dirty="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600" b="0" dirty="0">
                          <a:effectLst/>
                        </a:rPr>
                        <a:t>6</a:t>
                      </a:r>
                      <a:endParaRPr lang="en-US" sz="1600" b="0" dirty="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600" b="0" dirty="0">
                          <a:effectLst/>
                        </a:rPr>
                        <a:t>5%</a:t>
                      </a:r>
                      <a:endParaRPr lang="en-US" sz="1600" b="0" dirty="0">
                        <a:effectLst/>
                        <a:latin typeface="Arial" panose="020B0604020202020204" pitchFamily="34" charset="0"/>
                        <a:ea typeface="Calibri"/>
                        <a:cs typeface="Arial" panose="020B0604020202020204" pitchFamily="34" charset="0"/>
                      </a:endParaRPr>
                    </a:p>
                  </a:txBody>
                  <a:tcPr marL="44391" marR="44391" marT="0" marB="0" anchor="b"/>
                </a:tc>
                <a:extLst>
                  <a:ext uri="{0D108BD9-81ED-4DB2-BD59-A6C34878D82A}">
                    <a16:rowId xmlns:a16="http://schemas.microsoft.com/office/drawing/2014/main" val="10005"/>
                  </a:ext>
                </a:extLst>
              </a:tr>
              <a:tr h="208430">
                <a:tc>
                  <a:txBody>
                    <a:bodyPr/>
                    <a:lstStyle/>
                    <a:p>
                      <a:pPr marL="0" marR="0" algn="l">
                        <a:spcBef>
                          <a:spcPts val="0"/>
                        </a:spcBef>
                        <a:spcAft>
                          <a:spcPts val="0"/>
                        </a:spcAft>
                      </a:pPr>
                      <a:r>
                        <a:rPr lang="en-US" sz="1600" b="0" dirty="0">
                          <a:effectLst/>
                        </a:rPr>
                        <a:t>Other (see below; </a:t>
                      </a:r>
                      <a:r>
                        <a:rPr lang="en-US" sz="1600" b="0" dirty="0" smtClean="0">
                          <a:effectLst/>
                        </a:rPr>
                        <a:t>fre</a:t>
                      </a:r>
                      <a:r>
                        <a:rPr lang="en-US" sz="1600" b="0" baseline="0" dirty="0" smtClean="0">
                          <a:effectLst/>
                        </a:rPr>
                        <a:t>e response </a:t>
                      </a:r>
                      <a:r>
                        <a:rPr lang="en-US" sz="1600" b="0" dirty="0" smtClean="0">
                          <a:effectLst/>
                        </a:rPr>
                        <a:t>by </a:t>
                      </a:r>
                      <a:r>
                        <a:rPr lang="en-US" sz="1600" b="0" dirty="0">
                          <a:effectLst/>
                        </a:rPr>
                        <a:t>outreach worker)</a:t>
                      </a:r>
                      <a:endParaRPr lang="en-US" sz="1600" b="0" dirty="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600" b="0" dirty="0">
                          <a:effectLst/>
                        </a:rPr>
                        <a:t>12</a:t>
                      </a:r>
                      <a:endParaRPr lang="en-US" sz="1600" b="0" dirty="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600" b="0" dirty="0">
                          <a:effectLst/>
                        </a:rPr>
                        <a:t>10%</a:t>
                      </a:r>
                      <a:endParaRPr lang="en-US" sz="1600" b="0" dirty="0">
                        <a:effectLst/>
                        <a:latin typeface="Arial" panose="020B0604020202020204" pitchFamily="34" charset="0"/>
                        <a:ea typeface="Calibri"/>
                        <a:cs typeface="Arial" panose="020B0604020202020204" pitchFamily="34" charset="0"/>
                      </a:endParaRPr>
                    </a:p>
                  </a:txBody>
                  <a:tcPr marL="44391" marR="44391" marT="0" marB="0" anchor="b"/>
                </a:tc>
                <a:extLst>
                  <a:ext uri="{0D108BD9-81ED-4DB2-BD59-A6C34878D82A}">
                    <a16:rowId xmlns:a16="http://schemas.microsoft.com/office/drawing/2014/main" val="10006"/>
                  </a:ext>
                </a:extLst>
              </a:tr>
              <a:tr h="208430">
                <a:tc>
                  <a:txBody>
                    <a:bodyPr/>
                    <a:lstStyle/>
                    <a:p>
                      <a:pPr marL="114300" marR="0" algn="l">
                        <a:spcBef>
                          <a:spcPts val="0"/>
                        </a:spcBef>
                        <a:spcAft>
                          <a:spcPts val="0"/>
                        </a:spcAft>
                      </a:pPr>
                      <a:r>
                        <a:rPr lang="en-US" sz="1400" b="0" dirty="0">
                          <a:effectLst/>
                        </a:rPr>
                        <a:t>Concerns for safety of family members' neighbors</a:t>
                      </a:r>
                      <a:endParaRPr lang="en-US" sz="1400" b="0" dirty="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400">
                          <a:effectLst/>
                        </a:rPr>
                        <a:t>1</a:t>
                      </a:r>
                      <a:endParaRPr lang="en-US" sz="140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400" dirty="0">
                          <a:effectLst/>
                        </a:rPr>
                        <a:t>1%</a:t>
                      </a:r>
                      <a:endParaRPr lang="en-US" sz="1400" dirty="0">
                        <a:effectLst/>
                        <a:latin typeface="Arial" panose="020B0604020202020204" pitchFamily="34" charset="0"/>
                        <a:ea typeface="Calibri"/>
                        <a:cs typeface="Arial" panose="020B0604020202020204" pitchFamily="34" charset="0"/>
                      </a:endParaRPr>
                    </a:p>
                  </a:txBody>
                  <a:tcPr marL="44391" marR="44391" marT="0" marB="0" anchor="b"/>
                </a:tc>
                <a:extLst>
                  <a:ext uri="{0D108BD9-81ED-4DB2-BD59-A6C34878D82A}">
                    <a16:rowId xmlns:a16="http://schemas.microsoft.com/office/drawing/2014/main" val="10007"/>
                  </a:ext>
                </a:extLst>
              </a:tr>
              <a:tr h="208430">
                <a:tc>
                  <a:txBody>
                    <a:bodyPr/>
                    <a:lstStyle/>
                    <a:p>
                      <a:pPr marL="114300" marR="0" algn="l">
                        <a:spcBef>
                          <a:spcPts val="0"/>
                        </a:spcBef>
                        <a:spcAft>
                          <a:spcPts val="0"/>
                        </a:spcAft>
                      </a:pPr>
                      <a:r>
                        <a:rPr lang="en-US" sz="1400" b="0" dirty="0">
                          <a:effectLst/>
                        </a:rPr>
                        <a:t>Concerns for client safety</a:t>
                      </a:r>
                      <a:endParaRPr lang="en-US" sz="1400" b="0" dirty="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400">
                          <a:effectLst/>
                        </a:rPr>
                        <a:t>2</a:t>
                      </a:r>
                      <a:endParaRPr lang="en-US" sz="140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400">
                          <a:effectLst/>
                        </a:rPr>
                        <a:t>2%</a:t>
                      </a:r>
                      <a:endParaRPr lang="en-US" sz="1400">
                        <a:effectLst/>
                        <a:latin typeface="Arial" panose="020B0604020202020204" pitchFamily="34" charset="0"/>
                        <a:ea typeface="Calibri"/>
                        <a:cs typeface="Arial" panose="020B0604020202020204" pitchFamily="34" charset="0"/>
                      </a:endParaRPr>
                    </a:p>
                  </a:txBody>
                  <a:tcPr marL="44391" marR="44391" marT="0" marB="0" anchor="b"/>
                </a:tc>
                <a:extLst>
                  <a:ext uri="{0D108BD9-81ED-4DB2-BD59-A6C34878D82A}">
                    <a16:rowId xmlns:a16="http://schemas.microsoft.com/office/drawing/2014/main" val="10008"/>
                  </a:ext>
                </a:extLst>
              </a:tr>
              <a:tr h="208430">
                <a:tc>
                  <a:txBody>
                    <a:bodyPr/>
                    <a:lstStyle/>
                    <a:p>
                      <a:pPr marL="114300" marR="0" algn="l">
                        <a:spcBef>
                          <a:spcPts val="0"/>
                        </a:spcBef>
                        <a:spcAft>
                          <a:spcPts val="0"/>
                        </a:spcAft>
                      </a:pPr>
                      <a:r>
                        <a:rPr lang="en-US" sz="1400" b="0" dirty="0">
                          <a:effectLst/>
                        </a:rPr>
                        <a:t>Need for conservatorship</a:t>
                      </a:r>
                      <a:endParaRPr lang="en-US" sz="1400" b="0" dirty="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400" dirty="0">
                          <a:effectLst/>
                        </a:rPr>
                        <a:t>1</a:t>
                      </a:r>
                      <a:endParaRPr lang="en-US" sz="1400" dirty="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400">
                          <a:effectLst/>
                        </a:rPr>
                        <a:t>1%</a:t>
                      </a:r>
                      <a:endParaRPr lang="en-US" sz="1400">
                        <a:effectLst/>
                        <a:latin typeface="Arial" panose="020B0604020202020204" pitchFamily="34" charset="0"/>
                        <a:ea typeface="Calibri"/>
                        <a:cs typeface="Arial" panose="020B0604020202020204" pitchFamily="34" charset="0"/>
                      </a:endParaRPr>
                    </a:p>
                  </a:txBody>
                  <a:tcPr marL="44391" marR="44391" marT="0" marB="0" anchor="b"/>
                </a:tc>
                <a:extLst>
                  <a:ext uri="{0D108BD9-81ED-4DB2-BD59-A6C34878D82A}">
                    <a16:rowId xmlns:a16="http://schemas.microsoft.com/office/drawing/2014/main" val="10009"/>
                  </a:ext>
                </a:extLst>
              </a:tr>
              <a:tr h="208430">
                <a:tc>
                  <a:txBody>
                    <a:bodyPr/>
                    <a:lstStyle/>
                    <a:p>
                      <a:pPr marL="114300" marR="0" algn="l">
                        <a:spcBef>
                          <a:spcPts val="0"/>
                        </a:spcBef>
                        <a:spcAft>
                          <a:spcPts val="0"/>
                        </a:spcAft>
                      </a:pPr>
                      <a:r>
                        <a:rPr lang="en-US" sz="1400" b="0" dirty="0">
                          <a:effectLst/>
                        </a:rPr>
                        <a:t>Ability to care for self; substance use</a:t>
                      </a:r>
                      <a:endParaRPr lang="en-US" sz="1400" b="0" dirty="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400" dirty="0">
                          <a:effectLst/>
                        </a:rPr>
                        <a:t>1</a:t>
                      </a:r>
                      <a:endParaRPr lang="en-US" sz="1400" dirty="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400">
                          <a:effectLst/>
                        </a:rPr>
                        <a:t>1%</a:t>
                      </a:r>
                      <a:endParaRPr lang="en-US" sz="1400">
                        <a:effectLst/>
                        <a:latin typeface="Arial" panose="020B0604020202020204" pitchFamily="34" charset="0"/>
                        <a:ea typeface="Calibri"/>
                        <a:cs typeface="Arial" panose="020B0604020202020204" pitchFamily="34" charset="0"/>
                      </a:endParaRPr>
                    </a:p>
                  </a:txBody>
                  <a:tcPr marL="44391" marR="44391" marT="0" marB="0" anchor="b"/>
                </a:tc>
                <a:extLst>
                  <a:ext uri="{0D108BD9-81ED-4DB2-BD59-A6C34878D82A}">
                    <a16:rowId xmlns:a16="http://schemas.microsoft.com/office/drawing/2014/main" val="10010"/>
                  </a:ext>
                </a:extLst>
              </a:tr>
              <a:tr h="208430">
                <a:tc>
                  <a:txBody>
                    <a:bodyPr/>
                    <a:lstStyle/>
                    <a:p>
                      <a:pPr marL="114300" marR="0" algn="l">
                        <a:spcBef>
                          <a:spcPts val="0"/>
                        </a:spcBef>
                        <a:spcAft>
                          <a:spcPts val="0"/>
                        </a:spcAft>
                      </a:pPr>
                      <a:r>
                        <a:rPr lang="en-US" sz="1400" b="0" dirty="0">
                          <a:effectLst/>
                        </a:rPr>
                        <a:t>DCFS/custody/visitation issues (client’s children)</a:t>
                      </a:r>
                      <a:endParaRPr lang="en-US" sz="1400" b="0" dirty="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400" dirty="0">
                          <a:effectLst/>
                        </a:rPr>
                        <a:t>4</a:t>
                      </a:r>
                      <a:endParaRPr lang="en-US" sz="1400" dirty="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400">
                          <a:effectLst/>
                        </a:rPr>
                        <a:t>3%</a:t>
                      </a:r>
                      <a:endParaRPr lang="en-US" sz="1400">
                        <a:effectLst/>
                        <a:latin typeface="Arial" panose="020B0604020202020204" pitchFamily="34" charset="0"/>
                        <a:ea typeface="Calibri"/>
                        <a:cs typeface="Arial" panose="020B0604020202020204" pitchFamily="34" charset="0"/>
                      </a:endParaRPr>
                    </a:p>
                  </a:txBody>
                  <a:tcPr marL="44391" marR="44391" marT="0" marB="0" anchor="b"/>
                </a:tc>
                <a:extLst>
                  <a:ext uri="{0D108BD9-81ED-4DB2-BD59-A6C34878D82A}">
                    <a16:rowId xmlns:a16="http://schemas.microsoft.com/office/drawing/2014/main" val="10011"/>
                  </a:ext>
                </a:extLst>
              </a:tr>
              <a:tr h="208430">
                <a:tc>
                  <a:txBody>
                    <a:bodyPr/>
                    <a:lstStyle/>
                    <a:p>
                      <a:pPr marL="114300" marR="0" algn="l">
                        <a:spcBef>
                          <a:spcPts val="0"/>
                        </a:spcBef>
                        <a:spcAft>
                          <a:spcPts val="0"/>
                        </a:spcAft>
                      </a:pPr>
                      <a:r>
                        <a:rPr lang="en-US" sz="1400" b="0" dirty="0">
                          <a:effectLst/>
                        </a:rPr>
                        <a:t>DCFS issues (family’s children; don’t want client there due to open case)</a:t>
                      </a:r>
                      <a:endParaRPr lang="en-US" sz="1400" b="0" dirty="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400" dirty="0">
                          <a:effectLst/>
                        </a:rPr>
                        <a:t>1</a:t>
                      </a:r>
                      <a:endParaRPr lang="en-US" sz="1400" dirty="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400">
                          <a:effectLst/>
                        </a:rPr>
                        <a:t>1%</a:t>
                      </a:r>
                      <a:endParaRPr lang="en-US" sz="1400">
                        <a:effectLst/>
                        <a:latin typeface="Arial" panose="020B0604020202020204" pitchFamily="34" charset="0"/>
                        <a:ea typeface="Calibri"/>
                        <a:cs typeface="Arial" panose="020B0604020202020204" pitchFamily="34" charset="0"/>
                      </a:endParaRPr>
                    </a:p>
                  </a:txBody>
                  <a:tcPr marL="44391" marR="44391" marT="0" marB="0" anchor="b"/>
                </a:tc>
                <a:extLst>
                  <a:ext uri="{0D108BD9-81ED-4DB2-BD59-A6C34878D82A}">
                    <a16:rowId xmlns:a16="http://schemas.microsoft.com/office/drawing/2014/main" val="10012"/>
                  </a:ext>
                </a:extLst>
              </a:tr>
              <a:tr h="208430">
                <a:tc>
                  <a:txBody>
                    <a:bodyPr/>
                    <a:lstStyle/>
                    <a:p>
                      <a:pPr marL="114300" marR="0" algn="l">
                        <a:spcBef>
                          <a:spcPts val="0"/>
                        </a:spcBef>
                        <a:spcAft>
                          <a:spcPts val="0"/>
                        </a:spcAft>
                      </a:pPr>
                      <a:r>
                        <a:rPr lang="en-US" sz="1400" b="0" dirty="0">
                          <a:effectLst/>
                        </a:rPr>
                        <a:t>DCFS issues </a:t>
                      </a:r>
                      <a:r>
                        <a:rPr lang="en-US" sz="1400" b="0" dirty="0" smtClean="0">
                          <a:effectLst/>
                        </a:rPr>
                        <a:t>(restraining </a:t>
                      </a:r>
                      <a:r>
                        <a:rPr lang="en-US" sz="1400" b="0" dirty="0">
                          <a:effectLst/>
                        </a:rPr>
                        <a:t>order advised due to case; case closed)</a:t>
                      </a:r>
                      <a:endParaRPr lang="en-US" sz="1400" b="0" dirty="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400" dirty="0">
                          <a:effectLst/>
                        </a:rPr>
                        <a:t>1</a:t>
                      </a:r>
                      <a:endParaRPr lang="en-US" sz="1400" dirty="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400">
                          <a:effectLst/>
                        </a:rPr>
                        <a:t>1%</a:t>
                      </a:r>
                      <a:endParaRPr lang="en-US" sz="1400">
                        <a:effectLst/>
                        <a:latin typeface="Arial" panose="020B0604020202020204" pitchFamily="34" charset="0"/>
                        <a:ea typeface="Calibri"/>
                        <a:cs typeface="Arial" panose="020B0604020202020204" pitchFamily="34" charset="0"/>
                      </a:endParaRPr>
                    </a:p>
                  </a:txBody>
                  <a:tcPr marL="44391" marR="44391" marT="0" marB="0" anchor="b"/>
                </a:tc>
                <a:extLst>
                  <a:ext uri="{0D108BD9-81ED-4DB2-BD59-A6C34878D82A}">
                    <a16:rowId xmlns:a16="http://schemas.microsoft.com/office/drawing/2014/main" val="10013"/>
                  </a:ext>
                </a:extLst>
              </a:tr>
              <a:tr h="208430">
                <a:tc>
                  <a:txBody>
                    <a:bodyPr/>
                    <a:lstStyle/>
                    <a:p>
                      <a:pPr marL="114300" marR="0" algn="l">
                        <a:spcBef>
                          <a:spcPts val="0"/>
                        </a:spcBef>
                        <a:spcAft>
                          <a:spcPts val="0"/>
                        </a:spcAft>
                      </a:pPr>
                      <a:r>
                        <a:rPr lang="en-US" sz="1400" b="0" dirty="0">
                          <a:effectLst/>
                        </a:rPr>
                        <a:t>Client resistance to treatment and medications</a:t>
                      </a:r>
                      <a:endParaRPr lang="en-US" sz="1400" b="0" dirty="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400" dirty="0">
                          <a:effectLst/>
                        </a:rPr>
                        <a:t>1</a:t>
                      </a:r>
                      <a:endParaRPr lang="en-US" sz="1400" dirty="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400" dirty="0">
                          <a:effectLst/>
                        </a:rPr>
                        <a:t>1%</a:t>
                      </a:r>
                      <a:endParaRPr lang="en-US" sz="1400" dirty="0">
                        <a:effectLst/>
                        <a:latin typeface="Arial" panose="020B0604020202020204" pitchFamily="34" charset="0"/>
                        <a:ea typeface="Calibri"/>
                        <a:cs typeface="Arial" panose="020B0604020202020204" pitchFamily="34" charset="0"/>
                      </a:endParaRPr>
                    </a:p>
                  </a:txBody>
                  <a:tcPr marL="44391" marR="44391" marT="0" marB="0" anchor="b"/>
                </a:tc>
                <a:extLst>
                  <a:ext uri="{0D108BD9-81ED-4DB2-BD59-A6C34878D82A}">
                    <a16:rowId xmlns:a16="http://schemas.microsoft.com/office/drawing/2014/main" val="10014"/>
                  </a:ext>
                </a:extLst>
              </a:tr>
              <a:tr h="208430">
                <a:tc>
                  <a:txBody>
                    <a:bodyPr/>
                    <a:lstStyle/>
                    <a:p>
                      <a:pPr marL="114300" marR="0" algn="l">
                        <a:spcBef>
                          <a:spcPts val="0"/>
                        </a:spcBef>
                        <a:spcAft>
                          <a:spcPts val="0"/>
                        </a:spcAft>
                      </a:pPr>
                      <a:r>
                        <a:rPr lang="en-US" sz="1400" b="0" dirty="0">
                          <a:effectLst/>
                        </a:rPr>
                        <a:t>Too exhausted to deal with client</a:t>
                      </a:r>
                      <a:endParaRPr lang="en-US" sz="1400" b="0" dirty="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400" dirty="0">
                          <a:effectLst/>
                        </a:rPr>
                        <a:t>1</a:t>
                      </a:r>
                      <a:endParaRPr lang="en-US" sz="1400" dirty="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400">
                          <a:effectLst/>
                        </a:rPr>
                        <a:t>1%</a:t>
                      </a:r>
                      <a:endParaRPr lang="en-US" sz="1400">
                        <a:effectLst/>
                        <a:latin typeface="Arial" panose="020B0604020202020204" pitchFamily="34" charset="0"/>
                        <a:ea typeface="Calibri"/>
                        <a:cs typeface="Arial" panose="020B0604020202020204" pitchFamily="34" charset="0"/>
                      </a:endParaRPr>
                    </a:p>
                  </a:txBody>
                  <a:tcPr marL="44391" marR="44391" marT="0" marB="0" anchor="b"/>
                </a:tc>
                <a:extLst>
                  <a:ext uri="{0D108BD9-81ED-4DB2-BD59-A6C34878D82A}">
                    <a16:rowId xmlns:a16="http://schemas.microsoft.com/office/drawing/2014/main" val="10015"/>
                  </a:ext>
                </a:extLst>
              </a:tr>
              <a:tr h="208430">
                <a:tc>
                  <a:txBody>
                    <a:bodyPr/>
                    <a:lstStyle/>
                    <a:p>
                      <a:pPr marL="114300" marR="0" algn="l">
                        <a:spcBef>
                          <a:spcPts val="0"/>
                        </a:spcBef>
                        <a:spcAft>
                          <a:spcPts val="0"/>
                        </a:spcAft>
                      </a:pPr>
                      <a:r>
                        <a:rPr lang="en-US" sz="1400" b="0" dirty="0">
                          <a:effectLst/>
                        </a:rPr>
                        <a:t>Client goes looking for kids he claims to have in other cities</a:t>
                      </a:r>
                      <a:endParaRPr lang="en-US" sz="1400" b="0" dirty="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400">
                          <a:effectLst/>
                        </a:rPr>
                        <a:t>1</a:t>
                      </a:r>
                      <a:endParaRPr lang="en-US" sz="1400">
                        <a:effectLst/>
                        <a:latin typeface="Arial" panose="020B0604020202020204" pitchFamily="34" charset="0"/>
                        <a:ea typeface="Calibri"/>
                        <a:cs typeface="Arial" panose="020B0604020202020204" pitchFamily="34" charset="0"/>
                      </a:endParaRPr>
                    </a:p>
                  </a:txBody>
                  <a:tcPr marL="44391" marR="44391" marT="0" marB="0" anchor="b"/>
                </a:tc>
                <a:tc>
                  <a:txBody>
                    <a:bodyPr/>
                    <a:lstStyle/>
                    <a:p>
                      <a:pPr marL="0" marR="0" algn="ctr">
                        <a:spcBef>
                          <a:spcPts val="0"/>
                        </a:spcBef>
                        <a:spcAft>
                          <a:spcPts val="0"/>
                        </a:spcAft>
                      </a:pPr>
                      <a:r>
                        <a:rPr lang="en-US" sz="1400" dirty="0">
                          <a:effectLst/>
                        </a:rPr>
                        <a:t>1%</a:t>
                      </a:r>
                      <a:endParaRPr lang="en-US" sz="1400" dirty="0">
                        <a:effectLst/>
                        <a:latin typeface="Arial" panose="020B0604020202020204" pitchFamily="34" charset="0"/>
                        <a:ea typeface="Calibri"/>
                        <a:cs typeface="Arial" panose="020B0604020202020204" pitchFamily="34" charset="0"/>
                      </a:endParaRPr>
                    </a:p>
                  </a:txBody>
                  <a:tcPr marL="44391" marR="44391" marT="0" marB="0" anchor="b"/>
                </a:tc>
                <a:extLst>
                  <a:ext uri="{0D108BD9-81ED-4DB2-BD59-A6C34878D82A}">
                    <a16:rowId xmlns:a16="http://schemas.microsoft.com/office/drawing/2014/main" val="10016"/>
                  </a:ext>
                </a:extLst>
              </a:tr>
            </a:tbl>
          </a:graphicData>
        </a:graphic>
      </p:graphicFrame>
      <p:sp>
        <p:nvSpPr>
          <p:cNvPr id="7" name="Footer Placeholder 6"/>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Tree>
    <p:extLst>
      <p:ext uri="{BB962C8B-B14F-4D97-AF65-F5344CB8AC3E}">
        <p14:creationId xmlns:p14="http://schemas.microsoft.com/office/powerpoint/2010/main" val="38001402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569214"/>
            <a:ext cx="8119022" cy="2674620"/>
          </a:xfrm>
        </p:spPr>
        <p:txBody>
          <a:bodyPr>
            <a:normAutofit/>
          </a:bodyPr>
          <a:lstStyle/>
          <a:p>
            <a:r>
              <a:rPr lang="en-US" sz="6400" dirty="0" smtClean="0"/>
              <a:t>Barriers to engaging clients in treatment</a:t>
            </a:r>
            <a:endParaRPr lang="en-US" sz="6400" dirty="0"/>
          </a:p>
        </p:txBody>
      </p:sp>
      <p:sp>
        <p:nvSpPr>
          <p:cNvPr id="4" name="Text Placeholder 3"/>
          <p:cNvSpPr>
            <a:spLocks noGrp="1"/>
          </p:cNvSpPr>
          <p:nvPr>
            <p:ph type="body" idx="1"/>
          </p:nvPr>
        </p:nvSpPr>
        <p:spPr/>
        <p:txBody>
          <a:bodyPr/>
          <a:lstStyle/>
          <a:p>
            <a:r>
              <a:rPr lang="en-US" dirty="0" smtClean="0"/>
              <a:t>From post-outreach surveys Completed </a:t>
            </a:r>
            <a:r>
              <a:rPr lang="en-US" dirty="0"/>
              <a:t>by </a:t>
            </a:r>
            <a:br>
              <a:rPr lang="en-US" dirty="0"/>
            </a:br>
            <a:r>
              <a:rPr lang="en-US" dirty="0"/>
              <a:t>EOB Outreach and Engagement Staff</a:t>
            </a:r>
          </a:p>
        </p:txBody>
      </p:sp>
      <p:sp>
        <p:nvSpPr>
          <p:cNvPr id="3" name="Slide Number Placeholder 2"/>
          <p:cNvSpPr>
            <a:spLocks noGrp="1"/>
          </p:cNvSpPr>
          <p:nvPr>
            <p:ph type="sldNum" sz="quarter" idx="12"/>
          </p:nvPr>
        </p:nvSpPr>
        <p:spPr/>
        <p:txBody>
          <a:bodyPr/>
          <a:lstStyle/>
          <a:p>
            <a:fld id="{837F0F63-474E-44D5-95CB-80285BAD4C70}" type="slidenum">
              <a:rPr lang="en-US" smtClean="0"/>
              <a:pPr/>
              <a:t>33</a:t>
            </a:fld>
            <a:endParaRPr lang="en-US" dirty="0"/>
          </a:p>
        </p:txBody>
      </p:sp>
      <p:sp>
        <p:nvSpPr>
          <p:cNvPr id="7" name="Footer Placeholder 6"/>
          <p:cNvSpPr>
            <a:spLocks noGrp="1"/>
          </p:cNvSpPr>
          <p:nvPr>
            <p:ph type="ftr" sz="quarter" idx="11"/>
          </p:nvPr>
        </p:nvSpPr>
        <p:spPr/>
        <p:txBody>
          <a:bodyPr/>
          <a:lstStyle/>
          <a:p>
            <a:r>
              <a:rPr lang="en-US" smtClean="0"/>
              <a:t>Center for Social Medicine and Humanities, Semel Institute, University of California, Los Angeles</a:t>
            </a:r>
            <a:endParaRPr lang="en-US"/>
          </a:p>
        </p:txBody>
      </p:sp>
    </p:spTree>
    <p:extLst>
      <p:ext uri="{BB962C8B-B14F-4D97-AF65-F5344CB8AC3E}">
        <p14:creationId xmlns:p14="http://schemas.microsoft.com/office/powerpoint/2010/main" val="29731130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B2CABB-5D3A-4CD8-94AA-404DEE745C6D}" type="slidenum">
              <a:rPr lang="en-US" smtClean="0"/>
              <a:t>34</a:t>
            </a:fld>
            <a:endParaRPr lang="en-US"/>
          </a:p>
        </p:txBody>
      </p:sp>
      <p:sp>
        <p:nvSpPr>
          <p:cNvPr id="2" name="Title 1"/>
          <p:cNvSpPr>
            <a:spLocks noGrp="1"/>
          </p:cNvSpPr>
          <p:nvPr>
            <p:ph type="title"/>
          </p:nvPr>
        </p:nvSpPr>
        <p:spPr/>
        <p:txBody>
          <a:bodyPr/>
          <a:lstStyle/>
          <a:p>
            <a:r>
              <a:rPr lang="en-US" dirty="0" smtClean="0"/>
              <a:t>Barriers to Engagement</a:t>
            </a:r>
            <a:endParaRPr lang="en-US" dirty="0"/>
          </a:p>
        </p:txBody>
      </p:sp>
      <p:sp>
        <p:nvSpPr>
          <p:cNvPr id="3" name="Content Placeholder 2"/>
          <p:cNvSpPr>
            <a:spLocks noGrp="1"/>
          </p:cNvSpPr>
          <p:nvPr>
            <p:ph idx="1"/>
          </p:nvPr>
        </p:nvSpPr>
        <p:spPr/>
        <p:txBody>
          <a:bodyPr/>
          <a:lstStyle/>
          <a:p>
            <a:r>
              <a:rPr lang="en-US" sz="2800" dirty="0">
                <a:latin typeface="Calibri" panose="020F0502020204030204" pitchFamily="34" charset="0"/>
              </a:rPr>
              <a:t>Outreach staff were asked to:</a:t>
            </a:r>
          </a:p>
          <a:p>
            <a:pPr lvl="1"/>
            <a:r>
              <a:rPr lang="en-US" sz="2400" dirty="0">
                <a:latin typeface="Calibri" panose="020F0502020204030204" pitchFamily="34" charset="0"/>
              </a:rPr>
              <a:t>Indicate whether an issue was present for a </a:t>
            </a:r>
            <a:r>
              <a:rPr lang="en-US" sz="2400" dirty="0" smtClean="0">
                <a:latin typeface="Calibri" panose="020F0502020204030204" pitchFamily="34" charset="0"/>
              </a:rPr>
              <a:t>client.</a:t>
            </a:r>
          </a:p>
          <a:p>
            <a:pPr lvl="2"/>
            <a:r>
              <a:rPr lang="en-US" sz="2000" dirty="0" smtClean="0">
                <a:latin typeface="Calibri" panose="020F0502020204030204" pitchFamily="34" charset="0"/>
              </a:rPr>
              <a:t>List of issues was developed in collaboration with O&amp;E staff.</a:t>
            </a:r>
          </a:p>
          <a:p>
            <a:pPr lvl="2"/>
            <a:r>
              <a:rPr lang="en-US" sz="2000" dirty="0" smtClean="0">
                <a:latin typeface="Calibri" panose="020F0502020204030204" pitchFamily="34" charset="0"/>
              </a:rPr>
              <a:t>Also option to enter “other” issues that weren’t pre-listed.</a:t>
            </a:r>
          </a:p>
          <a:p>
            <a:pPr lvl="1"/>
            <a:r>
              <a:rPr lang="en-US" sz="2400" dirty="0" smtClean="0">
                <a:latin typeface="Calibri" panose="020F0502020204030204" pitchFamily="34" charset="0"/>
              </a:rPr>
              <a:t>If the issue was present, rate </a:t>
            </a:r>
            <a:r>
              <a:rPr lang="en-US" sz="2400" dirty="0">
                <a:latin typeface="Calibri" panose="020F0502020204030204" pitchFamily="34" charset="0"/>
              </a:rPr>
              <a:t>the degree to which </a:t>
            </a:r>
            <a:r>
              <a:rPr lang="en-US" sz="2400" dirty="0" smtClean="0">
                <a:latin typeface="Calibri" panose="020F0502020204030204" pitchFamily="34" charset="0"/>
              </a:rPr>
              <a:t>it was barrier </a:t>
            </a:r>
            <a:r>
              <a:rPr lang="en-US" sz="2400" dirty="0">
                <a:latin typeface="Calibri" panose="020F0502020204030204" pitchFamily="34" charset="0"/>
              </a:rPr>
              <a:t>to treatment for that client</a:t>
            </a:r>
            <a:r>
              <a:rPr lang="en-US" sz="2400" dirty="0" smtClean="0">
                <a:latin typeface="Calibri" panose="020F0502020204030204" pitchFamily="34" charset="0"/>
              </a:rPr>
              <a:t>.</a:t>
            </a:r>
            <a:endParaRPr lang="en-US" sz="2400" dirty="0">
              <a:latin typeface="Calibri" panose="020F0502020204030204" pitchFamily="34" charset="0"/>
            </a:endParaRPr>
          </a:p>
        </p:txBody>
      </p:sp>
      <p:sp>
        <p:nvSpPr>
          <p:cNvPr id="7" name="Footer Placeholder 6"/>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Tree>
    <p:extLst>
      <p:ext uri="{BB962C8B-B14F-4D97-AF65-F5344CB8AC3E}">
        <p14:creationId xmlns:p14="http://schemas.microsoft.com/office/powerpoint/2010/main" val="15943983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CB2CABB-5D3A-4CD8-94AA-404DEE745C6D}" type="slidenum">
              <a:rPr lang="en-US" smtClean="0"/>
              <a:t>35</a:t>
            </a:fld>
            <a:endParaRPr lang="en-US"/>
          </a:p>
        </p:txBody>
      </p:sp>
      <p:sp>
        <p:nvSpPr>
          <p:cNvPr id="2" name="Title 1"/>
          <p:cNvSpPr>
            <a:spLocks noGrp="1"/>
          </p:cNvSpPr>
          <p:nvPr>
            <p:ph type="title"/>
          </p:nvPr>
        </p:nvSpPr>
        <p:spPr/>
        <p:txBody>
          <a:bodyPr/>
          <a:lstStyle/>
          <a:p>
            <a:r>
              <a:rPr lang="en-US" dirty="0"/>
              <a:t>Barriers to </a:t>
            </a:r>
            <a:r>
              <a:rPr lang="en-US" dirty="0" smtClean="0"/>
              <a:t>Engagement (</a:t>
            </a:r>
            <a:r>
              <a:rPr lang="en-US" dirty="0"/>
              <a:t>Fig. </a:t>
            </a:r>
            <a:r>
              <a:rPr lang="en-US" dirty="0" smtClean="0"/>
              <a:t>1)</a:t>
            </a:r>
            <a:endParaRPr lang="en-US" dirty="0"/>
          </a:p>
        </p:txBody>
      </p:sp>
      <p:sp>
        <p:nvSpPr>
          <p:cNvPr id="9" name="Footer Placeholder 8"/>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760264993"/>
              </p:ext>
            </p:extLst>
          </p:nvPr>
        </p:nvGraphicFramePr>
        <p:xfrm>
          <a:off x="0" y="852920"/>
          <a:ext cx="9144000" cy="39576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86214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CB2CABB-5D3A-4CD8-94AA-404DEE745C6D}" type="slidenum">
              <a:rPr lang="en-US" smtClean="0"/>
              <a:t>36</a:t>
            </a:fld>
            <a:endParaRPr lang="en-US"/>
          </a:p>
        </p:txBody>
      </p:sp>
      <p:sp>
        <p:nvSpPr>
          <p:cNvPr id="2" name="Title 1"/>
          <p:cNvSpPr>
            <a:spLocks noGrp="1"/>
          </p:cNvSpPr>
          <p:nvPr>
            <p:ph type="title"/>
          </p:nvPr>
        </p:nvSpPr>
        <p:spPr/>
        <p:txBody>
          <a:bodyPr/>
          <a:lstStyle/>
          <a:p>
            <a:r>
              <a:rPr lang="en-US" dirty="0"/>
              <a:t>Barriers to </a:t>
            </a:r>
            <a:r>
              <a:rPr lang="en-US" dirty="0" smtClean="0"/>
              <a:t>Engagement (</a:t>
            </a:r>
            <a:r>
              <a:rPr lang="en-US" dirty="0"/>
              <a:t>Fig. </a:t>
            </a:r>
            <a:r>
              <a:rPr lang="en-US" dirty="0" smtClean="0"/>
              <a:t>2)</a:t>
            </a:r>
            <a:endParaRPr lang="en-US" dirty="0"/>
          </a:p>
        </p:txBody>
      </p:sp>
      <p:sp>
        <p:nvSpPr>
          <p:cNvPr id="14" name="Footer Placeholder 13"/>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408314790"/>
              </p:ext>
            </p:extLst>
          </p:nvPr>
        </p:nvGraphicFramePr>
        <p:xfrm>
          <a:off x="0" y="854766"/>
          <a:ext cx="9144000" cy="39458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34977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CB2CABB-5D3A-4CD8-94AA-404DEE745C6D}" type="slidenum">
              <a:rPr lang="en-US" smtClean="0"/>
              <a:t>37</a:t>
            </a:fld>
            <a:endParaRPr lang="en-US"/>
          </a:p>
        </p:txBody>
      </p:sp>
      <p:sp>
        <p:nvSpPr>
          <p:cNvPr id="2" name="Title 1"/>
          <p:cNvSpPr>
            <a:spLocks noGrp="1"/>
          </p:cNvSpPr>
          <p:nvPr>
            <p:ph type="title"/>
          </p:nvPr>
        </p:nvSpPr>
        <p:spPr/>
        <p:txBody>
          <a:bodyPr/>
          <a:lstStyle/>
          <a:p>
            <a:r>
              <a:rPr lang="en-US" dirty="0"/>
              <a:t>Barriers to </a:t>
            </a:r>
            <a:r>
              <a:rPr lang="en-US" dirty="0" smtClean="0"/>
              <a:t>Engagement (</a:t>
            </a:r>
            <a:r>
              <a:rPr lang="en-US" dirty="0"/>
              <a:t>Fig. </a:t>
            </a:r>
            <a:r>
              <a:rPr lang="en-US" dirty="0" smtClean="0"/>
              <a:t>3)</a:t>
            </a:r>
            <a:endParaRPr lang="en-US" dirty="0"/>
          </a:p>
        </p:txBody>
      </p:sp>
      <p:sp>
        <p:nvSpPr>
          <p:cNvPr id="5" name="Footer Placeholder 4"/>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390754476"/>
              </p:ext>
            </p:extLst>
          </p:nvPr>
        </p:nvGraphicFramePr>
        <p:xfrm>
          <a:off x="0" y="834887"/>
          <a:ext cx="9144000" cy="388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88513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B2CABB-5D3A-4CD8-94AA-404DEE745C6D}" type="slidenum">
              <a:rPr lang="en-US" smtClean="0"/>
              <a:pPr/>
              <a:t>38</a:t>
            </a:fld>
            <a:endParaRPr lang="en-US"/>
          </a:p>
        </p:txBody>
      </p:sp>
      <p:sp>
        <p:nvSpPr>
          <p:cNvPr id="2" name="Title 1"/>
          <p:cNvSpPr>
            <a:spLocks noGrp="1"/>
          </p:cNvSpPr>
          <p:nvPr>
            <p:ph type="title"/>
          </p:nvPr>
        </p:nvSpPr>
        <p:spPr/>
        <p:txBody>
          <a:bodyPr>
            <a:normAutofit fontScale="90000"/>
          </a:bodyPr>
          <a:lstStyle/>
          <a:p>
            <a:r>
              <a:rPr lang="en-US" smtClean="0"/>
              <a:t>Summary, Barriers to Engagement</a:t>
            </a:r>
            <a:endParaRPr lang="en-US" dirty="0"/>
          </a:p>
        </p:txBody>
      </p:sp>
      <p:sp>
        <p:nvSpPr>
          <p:cNvPr id="3" name="Content Placeholder 2"/>
          <p:cNvSpPr>
            <a:spLocks noGrp="1"/>
          </p:cNvSpPr>
          <p:nvPr>
            <p:ph idx="1"/>
          </p:nvPr>
        </p:nvSpPr>
        <p:spPr>
          <a:xfrm>
            <a:off x="822960" y="919370"/>
            <a:ext cx="7543800" cy="3960743"/>
          </a:xfrm>
        </p:spPr>
        <p:txBody>
          <a:bodyPr>
            <a:normAutofit fontScale="92500" lnSpcReduction="10000"/>
          </a:bodyPr>
          <a:lstStyle/>
          <a:p>
            <a:r>
              <a:rPr lang="en-US" dirty="0" smtClean="0"/>
              <a:t>Client mental health was frequently an issue, and serious/moderate barrier.</a:t>
            </a:r>
          </a:p>
          <a:p>
            <a:pPr lvl="1"/>
            <a:r>
              <a:rPr lang="en-US" dirty="0" smtClean="0"/>
              <a:t>Lack of insight, paranoia, anger issues, substance abuse, lack of motivation.</a:t>
            </a:r>
          </a:p>
          <a:p>
            <a:r>
              <a:rPr lang="en-US" dirty="0"/>
              <a:t>Threatening words or behaviors could pose a serious barrier. </a:t>
            </a:r>
          </a:p>
          <a:p>
            <a:r>
              <a:rPr lang="en-US" dirty="0" smtClean="0"/>
              <a:t>Barriers related to mental health treatment were common:</a:t>
            </a:r>
          </a:p>
          <a:p>
            <a:pPr lvl="1"/>
            <a:r>
              <a:rPr lang="en-US" dirty="0" smtClean="0"/>
              <a:t>Past psychiatric hospitalizations.</a:t>
            </a:r>
          </a:p>
          <a:p>
            <a:pPr lvl="1"/>
            <a:r>
              <a:rPr lang="en-US" dirty="0" smtClean="0"/>
              <a:t>Distrust of mental health providers.</a:t>
            </a:r>
          </a:p>
          <a:p>
            <a:pPr lvl="1"/>
            <a:r>
              <a:rPr lang="en-US" dirty="0"/>
              <a:t>R</a:t>
            </a:r>
            <a:r>
              <a:rPr lang="en-US" dirty="0" smtClean="0"/>
              <a:t>esistance to medication; often serious/moderate barrier.</a:t>
            </a:r>
          </a:p>
          <a:p>
            <a:r>
              <a:rPr lang="en-US" dirty="0" smtClean="0"/>
              <a:t>Client circumstances are challenging: homelessness; legal issues; lack of resources; complicated family situations.</a:t>
            </a:r>
          </a:p>
          <a:p>
            <a:r>
              <a:rPr lang="en-US" dirty="0" smtClean="0"/>
              <a:t>Housing placement barriers, insurance status:</a:t>
            </a:r>
          </a:p>
          <a:p>
            <a:pPr lvl="1"/>
            <a:r>
              <a:rPr lang="en-US" dirty="0" smtClean="0"/>
              <a:t>Loom large in logistical discussions. </a:t>
            </a:r>
          </a:p>
          <a:p>
            <a:pPr lvl="1"/>
            <a:r>
              <a:rPr lang="en-US" dirty="0"/>
              <a:t>R</a:t>
            </a:r>
            <a:r>
              <a:rPr lang="en-US" dirty="0" smtClean="0"/>
              <a:t>elatively infrequent, but could be serious problems.</a:t>
            </a:r>
          </a:p>
        </p:txBody>
      </p:sp>
      <p:sp>
        <p:nvSpPr>
          <p:cNvPr id="7" name="Footer Placeholder 6"/>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Tree>
    <p:extLst>
      <p:ext uri="{BB962C8B-B14F-4D97-AF65-F5344CB8AC3E}">
        <p14:creationId xmlns:p14="http://schemas.microsoft.com/office/powerpoint/2010/main" val="33841787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569214"/>
            <a:ext cx="8119022" cy="2674620"/>
          </a:xfrm>
        </p:spPr>
        <p:txBody>
          <a:bodyPr>
            <a:normAutofit/>
          </a:bodyPr>
          <a:lstStyle/>
          <a:p>
            <a:r>
              <a:rPr lang="en-US" sz="6400" dirty="0" smtClean="0"/>
              <a:t>Outreach strategies</a:t>
            </a:r>
            <a:endParaRPr lang="en-US" sz="6400" dirty="0"/>
          </a:p>
        </p:txBody>
      </p:sp>
      <p:sp>
        <p:nvSpPr>
          <p:cNvPr id="4" name="Text Placeholder 3"/>
          <p:cNvSpPr>
            <a:spLocks noGrp="1"/>
          </p:cNvSpPr>
          <p:nvPr>
            <p:ph type="body" idx="1"/>
          </p:nvPr>
        </p:nvSpPr>
        <p:spPr/>
        <p:txBody>
          <a:bodyPr/>
          <a:lstStyle/>
          <a:p>
            <a:r>
              <a:rPr lang="en-US" dirty="0" smtClean="0"/>
              <a:t>From post-outreach surveys Completed </a:t>
            </a:r>
            <a:r>
              <a:rPr lang="en-US" dirty="0"/>
              <a:t>by </a:t>
            </a:r>
            <a:br>
              <a:rPr lang="en-US" dirty="0"/>
            </a:br>
            <a:r>
              <a:rPr lang="en-US" dirty="0"/>
              <a:t>EOB Outreach and Engagement Staff</a:t>
            </a:r>
          </a:p>
        </p:txBody>
      </p:sp>
      <p:sp>
        <p:nvSpPr>
          <p:cNvPr id="3" name="Slide Number Placeholder 2"/>
          <p:cNvSpPr>
            <a:spLocks noGrp="1"/>
          </p:cNvSpPr>
          <p:nvPr>
            <p:ph type="sldNum" sz="quarter" idx="12"/>
          </p:nvPr>
        </p:nvSpPr>
        <p:spPr/>
        <p:txBody>
          <a:bodyPr/>
          <a:lstStyle/>
          <a:p>
            <a:fld id="{837F0F63-474E-44D5-95CB-80285BAD4C70}" type="slidenum">
              <a:rPr lang="en-US" smtClean="0"/>
              <a:pPr/>
              <a:t>39</a:t>
            </a:fld>
            <a:endParaRPr lang="en-US" dirty="0"/>
          </a:p>
        </p:txBody>
      </p:sp>
      <p:sp>
        <p:nvSpPr>
          <p:cNvPr id="7" name="Footer Placeholder 6"/>
          <p:cNvSpPr>
            <a:spLocks noGrp="1"/>
          </p:cNvSpPr>
          <p:nvPr>
            <p:ph type="ftr" sz="quarter" idx="11"/>
          </p:nvPr>
        </p:nvSpPr>
        <p:spPr/>
        <p:txBody>
          <a:bodyPr/>
          <a:lstStyle/>
          <a:p>
            <a:r>
              <a:rPr lang="en-US" smtClean="0"/>
              <a:t>Center for Social Medicine and Humanities, Semel Institute, University of California, Los Angeles</a:t>
            </a:r>
            <a:endParaRPr lang="en-US"/>
          </a:p>
        </p:txBody>
      </p:sp>
    </p:spTree>
    <p:extLst>
      <p:ext uri="{BB962C8B-B14F-4D97-AF65-F5344CB8AC3E}">
        <p14:creationId xmlns:p14="http://schemas.microsoft.com/office/powerpoint/2010/main" val="2996587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CB2CABB-5D3A-4CD8-94AA-404DEE745C6D}" type="slidenum">
              <a:rPr lang="en-US" smtClean="0"/>
              <a:pPr/>
              <a:t>4</a:t>
            </a:fld>
            <a:endParaRPr lang="en-US"/>
          </a:p>
        </p:txBody>
      </p:sp>
      <p:sp>
        <p:nvSpPr>
          <p:cNvPr id="2" name="Title 1"/>
          <p:cNvSpPr>
            <a:spLocks noGrp="1"/>
          </p:cNvSpPr>
          <p:nvPr>
            <p:ph type="title"/>
          </p:nvPr>
        </p:nvSpPr>
        <p:spPr/>
        <p:txBody>
          <a:bodyPr>
            <a:normAutofit fontScale="90000"/>
          </a:bodyPr>
          <a:lstStyle/>
          <a:p>
            <a:r>
              <a:rPr lang="en-US" dirty="0" smtClean="0"/>
              <a:t>Mental Health and Violence (1)</a:t>
            </a:r>
            <a:endParaRPr lang="en-US" dirty="0"/>
          </a:p>
        </p:txBody>
      </p:sp>
      <p:sp>
        <p:nvSpPr>
          <p:cNvPr id="3" name="Content Placeholder 2"/>
          <p:cNvSpPr>
            <a:spLocks noGrp="1"/>
          </p:cNvSpPr>
          <p:nvPr>
            <p:ph idx="1"/>
          </p:nvPr>
        </p:nvSpPr>
        <p:spPr/>
        <p:txBody>
          <a:bodyPr/>
          <a:lstStyle/>
          <a:p>
            <a:r>
              <a:rPr lang="en-US" dirty="0" smtClean="0"/>
              <a:t>Inadequate access and poor adherence to mental health care receives attention whenever high profile violent tragedies involving individuals with or without mental health challenges occur</a:t>
            </a:r>
          </a:p>
          <a:p>
            <a:r>
              <a:rPr lang="en-US" dirty="0" smtClean="0"/>
              <a:t>Typical responses:</a:t>
            </a:r>
          </a:p>
          <a:p>
            <a:pPr lvl="1"/>
            <a:r>
              <a:rPr lang="en-US" dirty="0" smtClean="0"/>
              <a:t>State policies supporting involuntary mental health treatment </a:t>
            </a:r>
          </a:p>
          <a:p>
            <a:pPr lvl="1"/>
            <a:r>
              <a:rPr lang="en-US" dirty="0" smtClean="0"/>
              <a:t>Federal mental health funding </a:t>
            </a:r>
          </a:p>
        </p:txBody>
      </p:sp>
      <p:sp>
        <p:nvSpPr>
          <p:cNvPr id="4" name="Footer Placeholder 3"/>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Tree>
    <p:extLst>
      <p:ext uri="{BB962C8B-B14F-4D97-AF65-F5344CB8AC3E}">
        <p14:creationId xmlns:p14="http://schemas.microsoft.com/office/powerpoint/2010/main" val="34325845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CB2CABB-5D3A-4CD8-94AA-404DEE745C6D}" type="slidenum">
              <a:rPr lang="en-US" smtClean="0"/>
              <a:t>40</a:t>
            </a:fld>
            <a:endParaRPr lang="en-US"/>
          </a:p>
        </p:txBody>
      </p:sp>
      <p:sp>
        <p:nvSpPr>
          <p:cNvPr id="2" name="Title 1"/>
          <p:cNvSpPr>
            <a:spLocks noGrp="1"/>
          </p:cNvSpPr>
          <p:nvPr>
            <p:ph type="title"/>
          </p:nvPr>
        </p:nvSpPr>
        <p:spPr>
          <a:xfrm>
            <a:off x="822959" y="81998"/>
            <a:ext cx="8132198" cy="790162"/>
          </a:xfrm>
        </p:spPr>
        <p:txBody>
          <a:bodyPr>
            <a:noAutofit/>
          </a:bodyPr>
          <a:lstStyle/>
          <a:p>
            <a:r>
              <a:rPr lang="en-US" sz="4400" dirty="0" smtClean="0"/>
              <a:t>Where Outreach Took Place (n=144)</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2504266"/>
              </p:ext>
            </p:extLst>
          </p:nvPr>
        </p:nvGraphicFramePr>
        <p:xfrm>
          <a:off x="822325" y="917041"/>
          <a:ext cx="7834658" cy="3566160"/>
        </p:xfrm>
        <a:graphic>
          <a:graphicData uri="http://schemas.openxmlformats.org/drawingml/2006/table">
            <a:tbl>
              <a:tblPr firstRow="1" bandRow="1">
                <a:tableStyleId>{5C22544A-7EE6-4342-B048-85BDC9FD1C3A}</a:tableStyleId>
              </a:tblPr>
              <a:tblGrid>
                <a:gridCol w="5807094">
                  <a:extLst>
                    <a:ext uri="{9D8B030D-6E8A-4147-A177-3AD203B41FA5}">
                      <a16:colId xmlns:a16="http://schemas.microsoft.com/office/drawing/2014/main" val="20000"/>
                    </a:ext>
                  </a:extLst>
                </a:gridCol>
                <a:gridCol w="949730">
                  <a:extLst>
                    <a:ext uri="{9D8B030D-6E8A-4147-A177-3AD203B41FA5}">
                      <a16:colId xmlns:a16="http://schemas.microsoft.com/office/drawing/2014/main" val="20001"/>
                    </a:ext>
                  </a:extLst>
                </a:gridCol>
                <a:gridCol w="1077834">
                  <a:extLst>
                    <a:ext uri="{9D8B030D-6E8A-4147-A177-3AD203B41FA5}">
                      <a16:colId xmlns:a16="http://schemas.microsoft.com/office/drawing/2014/main" val="20002"/>
                    </a:ext>
                  </a:extLst>
                </a:gridCol>
              </a:tblGrid>
              <a:tr h="195301">
                <a:tc>
                  <a:txBody>
                    <a:bodyPr/>
                    <a:lstStyle/>
                    <a:p>
                      <a:pPr marL="0" marR="0" algn="l">
                        <a:spcBef>
                          <a:spcPts val="0"/>
                        </a:spcBef>
                        <a:spcAft>
                          <a:spcPts val="0"/>
                        </a:spcAft>
                      </a:pPr>
                      <a:r>
                        <a:rPr lang="en-US" sz="1800" b="1" dirty="0">
                          <a:effectLst/>
                          <a:latin typeface="+mn-lt"/>
                          <a:cs typeface="Arial" panose="020B0604020202020204" pitchFamily="34" charset="0"/>
                        </a:rPr>
                        <a:t> </a:t>
                      </a:r>
                      <a:endParaRPr lang="en-US" sz="1800" b="1" dirty="0">
                        <a:effectLst/>
                        <a:latin typeface="+mn-lt"/>
                        <a:ea typeface="Calibri"/>
                        <a:cs typeface="Arial" panose="020B0604020202020204" pitchFamily="34" charset="0"/>
                      </a:endParaRPr>
                    </a:p>
                  </a:txBody>
                  <a:tcPr marL="66536" marR="66536" marT="0" marB="0">
                    <a:solidFill>
                      <a:schemeClr val="accent1"/>
                    </a:solidFill>
                  </a:tcPr>
                </a:tc>
                <a:tc>
                  <a:txBody>
                    <a:bodyPr/>
                    <a:lstStyle/>
                    <a:p>
                      <a:pPr marL="0" marR="0" algn="ctr">
                        <a:spcBef>
                          <a:spcPts val="0"/>
                        </a:spcBef>
                        <a:spcAft>
                          <a:spcPts val="0"/>
                        </a:spcAft>
                      </a:pPr>
                      <a:r>
                        <a:rPr lang="en-US" sz="1800" b="1" dirty="0">
                          <a:solidFill>
                            <a:schemeClr val="bg1"/>
                          </a:solidFill>
                          <a:effectLst/>
                          <a:latin typeface="+mn-lt"/>
                          <a:cs typeface="Arial" panose="020B0604020202020204" pitchFamily="34" charset="0"/>
                        </a:rPr>
                        <a:t>N</a:t>
                      </a:r>
                      <a:endParaRPr lang="en-US" sz="1800" b="1" dirty="0">
                        <a:solidFill>
                          <a:schemeClr val="bg1"/>
                        </a:solidFill>
                        <a:effectLst/>
                        <a:latin typeface="+mn-lt"/>
                        <a:ea typeface="Calibri"/>
                        <a:cs typeface="Arial" panose="020B0604020202020204" pitchFamily="34" charset="0"/>
                      </a:endParaRPr>
                    </a:p>
                  </a:txBody>
                  <a:tcPr marL="66536" marR="66536" marT="0" marB="0">
                    <a:solidFill>
                      <a:schemeClr val="accent1"/>
                    </a:solidFill>
                  </a:tcPr>
                </a:tc>
                <a:tc>
                  <a:txBody>
                    <a:bodyPr/>
                    <a:lstStyle/>
                    <a:p>
                      <a:pPr marL="0" marR="0" algn="ctr">
                        <a:spcBef>
                          <a:spcPts val="0"/>
                        </a:spcBef>
                        <a:spcAft>
                          <a:spcPts val="0"/>
                        </a:spcAft>
                      </a:pPr>
                      <a:r>
                        <a:rPr lang="en-US" sz="1800" b="1" dirty="0">
                          <a:solidFill>
                            <a:schemeClr val="bg1"/>
                          </a:solidFill>
                          <a:effectLst/>
                          <a:latin typeface="+mn-lt"/>
                          <a:cs typeface="Arial" panose="020B0604020202020204" pitchFamily="34" charset="0"/>
                        </a:rPr>
                        <a:t>Percent</a:t>
                      </a:r>
                      <a:endParaRPr lang="en-US" sz="1800" b="1" dirty="0">
                        <a:solidFill>
                          <a:schemeClr val="bg1"/>
                        </a:solidFill>
                        <a:effectLst/>
                        <a:latin typeface="+mn-lt"/>
                        <a:ea typeface="Calibri"/>
                        <a:cs typeface="Arial" panose="020B0604020202020204" pitchFamily="34" charset="0"/>
                      </a:endParaRPr>
                    </a:p>
                  </a:txBody>
                  <a:tcPr marL="66536" marR="66536" marT="0" marB="0">
                    <a:solidFill>
                      <a:schemeClr val="accent1"/>
                    </a:solidFill>
                  </a:tcPr>
                </a:tc>
                <a:extLst>
                  <a:ext uri="{0D108BD9-81ED-4DB2-BD59-A6C34878D82A}">
                    <a16:rowId xmlns:a16="http://schemas.microsoft.com/office/drawing/2014/main" val="10000"/>
                  </a:ext>
                </a:extLst>
              </a:tr>
              <a:tr h="194310">
                <a:tc>
                  <a:txBody>
                    <a:bodyPr/>
                    <a:lstStyle/>
                    <a:p>
                      <a:pPr marL="0" marR="0" algn="l">
                        <a:spcBef>
                          <a:spcPts val="0"/>
                        </a:spcBef>
                        <a:spcAft>
                          <a:spcPts val="0"/>
                        </a:spcAft>
                      </a:pPr>
                      <a:r>
                        <a:rPr lang="en-US" sz="1800" b="0" dirty="0">
                          <a:effectLst/>
                          <a:latin typeface="+mn-lt"/>
                          <a:cs typeface="Arial" panose="020B0604020202020204" pitchFamily="34" charset="0"/>
                        </a:rPr>
                        <a:t>In the client’s home</a:t>
                      </a:r>
                      <a:endParaRPr lang="en-US" sz="1800" b="0" dirty="0">
                        <a:effectLst/>
                        <a:latin typeface="+mn-lt"/>
                        <a:ea typeface="Calibri"/>
                        <a:cs typeface="Arial" panose="020B0604020202020204" pitchFamily="34" charset="0"/>
                      </a:endParaRPr>
                    </a:p>
                  </a:txBody>
                  <a:tcPr marL="66536" marR="66536" marT="0" marB="0"/>
                </a:tc>
                <a:tc>
                  <a:txBody>
                    <a:bodyPr/>
                    <a:lstStyle/>
                    <a:p>
                      <a:pPr marL="0" marR="0" algn="ctr">
                        <a:spcBef>
                          <a:spcPts val="0"/>
                        </a:spcBef>
                        <a:spcAft>
                          <a:spcPts val="0"/>
                        </a:spcAft>
                      </a:pPr>
                      <a:r>
                        <a:rPr lang="en-US" sz="1800" b="0" dirty="0">
                          <a:effectLst/>
                          <a:latin typeface="+mn-lt"/>
                          <a:cs typeface="Arial" panose="020B0604020202020204" pitchFamily="34" charset="0"/>
                        </a:rPr>
                        <a:t>54</a:t>
                      </a:r>
                      <a:endParaRPr lang="en-US" sz="1800" b="0" dirty="0">
                        <a:effectLst/>
                        <a:latin typeface="+mn-lt"/>
                        <a:ea typeface="Calibri"/>
                        <a:cs typeface="Arial" panose="020B0604020202020204" pitchFamily="34" charset="0"/>
                      </a:endParaRPr>
                    </a:p>
                  </a:txBody>
                  <a:tcPr marL="66536" marR="66536" marT="0" marB="0"/>
                </a:tc>
                <a:tc>
                  <a:txBody>
                    <a:bodyPr/>
                    <a:lstStyle/>
                    <a:p>
                      <a:pPr marL="0" marR="0" algn="ctr">
                        <a:spcBef>
                          <a:spcPts val="0"/>
                        </a:spcBef>
                        <a:spcAft>
                          <a:spcPts val="0"/>
                        </a:spcAft>
                      </a:pPr>
                      <a:r>
                        <a:rPr lang="en-US" sz="1800" b="0" dirty="0">
                          <a:effectLst/>
                          <a:latin typeface="+mn-lt"/>
                          <a:cs typeface="Arial" panose="020B0604020202020204" pitchFamily="34" charset="0"/>
                        </a:rPr>
                        <a:t>38%</a:t>
                      </a:r>
                      <a:endParaRPr lang="en-US" sz="1800" b="0" dirty="0">
                        <a:effectLst/>
                        <a:latin typeface="+mn-lt"/>
                        <a:ea typeface="Calibri"/>
                        <a:cs typeface="Arial" panose="020B0604020202020204" pitchFamily="34" charset="0"/>
                      </a:endParaRPr>
                    </a:p>
                  </a:txBody>
                  <a:tcPr marL="66536" marR="66536" marT="0" marB="0"/>
                </a:tc>
                <a:extLst>
                  <a:ext uri="{0D108BD9-81ED-4DB2-BD59-A6C34878D82A}">
                    <a16:rowId xmlns:a16="http://schemas.microsoft.com/office/drawing/2014/main" val="10003"/>
                  </a:ext>
                </a:extLst>
              </a:tr>
              <a:tr h="194310">
                <a:tc>
                  <a:txBody>
                    <a:bodyPr/>
                    <a:lstStyle/>
                    <a:p>
                      <a:pPr marL="0" marR="0" algn="l">
                        <a:spcBef>
                          <a:spcPts val="0"/>
                        </a:spcBef>
                        <a:spcAft>
                          <a:spcPts val="0"/>
                        </a:spcAft>
                      </a:pPr>
                      <a:r>
                        <a:rPr lang="en-US" sz="1800" b="0" dirty="0">
                          <a:effectLst/>
                          <a:latin typeface="+mn-lt"/>
                          <a:cs typeface="Arial" panose="020B0604020202020204" pitchFamily="34" charset="0"/>
                        </a:rPr>
                        <a:t>In a hospital</a:t>
                      </a:r>
                      <a:endParaRPr lang="en-US" sz="1800" b="0" dirty="0">
                        <a:effectLst/>
                        <a:latin typeface="+mn-lt"/>
                        <a:ea typeface="Calibri"/>
                        <a:cs typeface="Arial" panose="020B0604020202020204" pitchFamily="34" charset="0"/>
                      </a:endParaRPr>
                    </a:p>
                  </a:txBody>
                  <a:tcPr marL="66536" marR="66536" marT="0" marB="0"/>
                </a:tc>
                <a:tc>
                  <a:txBody>
                    <a:bodyPr/>
                    <a:lstStyle/>
                    <a:p>
                      <a:pPr marL="0" marR="0" algn="ctr">
                        <a:spcBef>
                          <a:spcPts val="0"/>
                        </a:spcBef>
                        <a:spcAft>
                          <a:spcPts val="0"/>
                        </a:spcAft>
                      </a:pPr>
                      <a:r>
                        <a:rPr lang="en-US" sz="1800" b="0" dirty="0">
                          <a:effectLst/>
                          <a:latin typeface="+mn-lt"/>
                          <a:cs typeface="Arial" panose="020B0604020202020204" pitchFamily="34" charset="0"/>
                        </a:rPr>
                        <a:t>33</a:t>
                      </a:r>
                      <a:endParaRPr lang="en-US" sz="1800" b="0" dirty="0">
                        <a:effectLst/>
                        <a:latin typeface="+mn-lt"/>
                        <a:ea typeface="Calibri"/>
                        <a:cs typeface="Arial" panose="020B0604020202020204" pitchFamily="34" charset="0"/>
                      </a:endParaRPr>
                    </a:p>
                  </a:txBody>
                  <a:tcPr marL="66536" marR="66536" marT="0" marB="0"/>
                </a:tc>
                <a:tc>
                  <a:txBody>
                    <a:bodyPr/>
                    <a:lstStyle/>
                    <a:p>
                      <a:pPr marL="0" marR="0" algn="ctr">
                        <a:spcBef>
                          <a:spcPts val="0"/>
                        </a:spcBef>
                        <a:spcAft>
                          <a:spcPts val="0"/>
                        </a:spcAft>
                      </a:pPr>
                      <a:r>
                        <a:rPr lang="en-US" sz="1800" b="0" dirty="0">
                          <a:effectLst/>
                          <a:latin typeface="+mn-lt"/>
                          <a:cs typeface="Arial" panose="020B0604020202020204" pitchFamily="34" charset="0"/>
                        </a:rPr>
                        <a:t>23%</a:t>
                      </a:r>
                      <a:endParaRPr lang="en-US" sz="1800" b="0" dirty="0">
                        <a:effectLst/>
                        <a:latin typeface="+mn-lt"/>
                        <a:ea typeface="Calibri"/>
                        <a:cs typeface="Arial" panose="020B0604020202020204" pitchFamily="34" charset="0"/>
                      </a:endParaRPr>
                    </a:p>
                  </a:txBody>
                  <a:tcPr marL="66536" marR="66536" marT="0" marB="0"/>
                </a:tc>
                <a:extLst>
                  <a:ext uri="{0D108BD9-81ED-4DB2-BD59-A6C34878D82A}">
                    <a16:rowId xmlns:a16="http://schemas.microsoft.com/office/drawing/2014/main" val="10005"/>
                  </a:ext>
                </a:extLst>
              </a:tr>
              <a:tr h="194310">
                <a:tc>
                  <a:txBody>
                    <a:bodyPr/>
                    <a:lstStyle/>
                    <a:p>
                      <a:pPr marL="0" marR="0" algn="l">
                        <a:spcBef>
                          <a:spcPts val="0"/>
                        </a:spcBef>
                        <a:spcAft>
                          <a:spcPts val="0"/>
                        </a:spcAft>
                      </a:pPr>
                      <a:r>
                        <a:rPr lang="en-US" sz="1800" b="0" dirty="0">
                          <a:effectLst/>
                          <a:latin typeface="+mn-lt"/>
                          <a:cs typeface="Arial" panose="020B0604020202020204" pitchFamily="34" charset="0"/>
                        </a:rPr>
                        <a:t>On the street</a:t>
                      </a:r>
                      <a:endParaRPr lang="en-US" sz="1800" b="0" dirty="0">
                        <a:effectLst/>
                        <a:latin typeface="+mn-lt"/>
                        <a:ea typeface="Calibri"/>
                        <a:cs typeface="Arial" panose="020B0604020202020204" pitchFamily="34" charset="0"/>
                      </a:endParaRPr>
                    </a:p>
                  </a:txBody>
                  <a:tcPr marL="66536" marR="66536" marT="0" marB="0"/>
                </a:tc>
                <a:tc>
                  <a:txBody>
                    <a:bodyPr/>
                    <a:lstStyle/>
                    <a:p>
                      <a:pPr marL="0" marR="0" algn="ctr">
                        <a:spcBef>
                          <a:spcPts val="0"/>
                        </a:spcBef>
                        <a:spcAft>
                          <a:spcPts val="0"/>
                        </a:spcAft>
                      </a:pPr>
                      <a:r>
                        <a:rPr lang="en-US" sz="1800" b="0" dirty="0">
                          <a:effectLst/>
                          <a:latin typeface="+mn-lt"/>
                          <a:cs typeface="Arial" panose="020B0604020202020204" pitchFamily="34" charset="0"/>
                        </a:rPr>
                        <a:t>26</a:t>
                      </a:r>
                      <a:endParaRPr lang="en-US" sz="1800" b="0" dirty="0">
                        <a:effectLst/>
                        <a:latin typeface="+mn-lt"/>
                        <a:ea typeface="Calibri"/>
                        <a:cs typeface="Arial" panose="020B0604020202020204" pitchFamily="34" charset="0"/>
                      </a:endParaRPr>
                    </a:p>
                  </a:txBody>
                  <a:tcPr marL="66536" marR="66536" marT="0" marB="0"/>
                </a:tc>
                <a:tc>
                  <a:txBody>
                    <a:bodyPr/>
                    <a:lstStyle/>
                    <a:p>
                      <a:pPr marL="0" marR="0" algn="ctr">
                        <a:spcBef>
                          <a:spcPts val="0"/>
                        </a:spcBef>
                        <a:spcAft>
                          <a:spcPts val="0"/>
                        </a:spcAft>
                      </a:pPr>
                      <a:r>
                        <a:rPr lang="en-US" sz="1800" b="0" dirty="0">
                          <a:effectLst/>
                          <a:latin typeface="+mn-lt"/>
                          <a:cs typeface="Arial" panose="020B0604020202020204" pitchFamily="34" charset="0"/>
                        </a:rPr>
                        <a:t>18%</a:t>
                      </a:r>
                      <a:endParaRPr lang="en-US" sz="1800" b="0" dirty="0">
                        <a:effectLst/>
                        <a:latin typeface="+mn-lt"/>
                        <a:ea typeface="Calibri"/>
                        <a:cs typeface="Arial" panose="020B0604020202020204" pitchFamily="34" charset="0"/>
                      </a:endParaRPr>
                    </a:p>
                  </a:txBody>
                  <a:tcPr marL="66536" marR="66536" marT="0" marB="0"/>
                </a:tc>
                <a:extLst>
                  <a:ext uri="{0D108BD9-81ED-4DB2-BD59-A6C34878D82A}">
                    <a16:rowId xmlns:a16="http://schemas.microsoft.com/office/drawing/2014/main" val="10001"/>
                  </a:ext>
                </a:extLst>
              </a:tr>
              <a:tr h="194310">
                <a:tc>
                  <a:txBody>
                    <a:bodyPr/>
                    <a:lstStyle/>
                    <a:p>
                      <a:pPr marL="0" marR="0" algn="l">
                        <a:spcBef>
                          <a:spcPts val="0"/>
                        </a:spcBef>
                        <a:spcAft>
                          <a:spcPts val="0"/>
                        </a:spcAft>
                      </a:pPr>
                      <a:r>
                        <a:rPr lang="en-US" sz="1800" b="0" dirty="0">
                          <a:effectLst/>
                          <a:latin typeface="+mn-lt"/>
                          <a:cs typeface="Arial" panose="020B0604020202020204" pitchFamily="34" charset="0"/>
                        </a:rPr>
                        <a:t>In jail (or </a:t>
                      </a:r>
                      <a:r>
                        <a:rPr lang="en-US" sz="1800" b="0" dirty="0" smtClean="0">
                          <a:effectLst/>
                          <a:latin typeface="+mn-lt"/>
                          <a:cs typeface="Arial" panose="020B0604020202020204" pitchFamily="34" charset="0"/>
                        </a:rPr>
                        <a:t>juvenile hall</a:t>
                      </a:r>
                      <a:r>
                        <a:rPr lang="en-US" sz="1800" b="0" dirty="0">
                          <a:effectLst/>
                          <a:latin typeface="+mn-lt"/>
                          <a:cs typeface="Arial" panose="020B0604020202020204" pitchFamily="34" charset="0"/>
                        </a:rPr>
                        <a:t>, in one instance, via Other)</a:t>
                      </a:r>
                      <a:endParaRPr lang="en-US" sz="1800" b="0" dirty="0">
                        <a:effectLst/>
                        <a:latin typeface="+mn-lt"/>
                        <a:ea typeface="Calibri"/>
                        <a:cs typeface="Arial" panose="020B0604020202020204" pitchFamily="34" charset="0"/>
                      </a:endParaRPr>
                    </a:p>
                  </a:txBody>
                  <a:tcPr marL="66536" marR="66536" marT="0" marB="0"/>
                </a:tc>
                <a:tc>
                  <a:txBody>
                    <a:bodyPr/>
                    <a:lstStyle/>
                    <a:p>
                      <a:pPr marL="0" marR="0" algn="ctr">
                        <a:spcBef>
                          <a:spcPts val="0"/>
                        </a:spcBef>
                        <a:spcAft>
                          <a:spcPts val="0"/>
                        </a:spcAft>
                      </a:pPr>
                      <a:r>
                        <a:rPr lang="en-US" sz="1800" b="0" dirty="0">
                          <a:effectLst/>
                          <a:latin typeface="+mn-lt"/>
                          <a:cs typeface="Arial" panose="020B0604020202020204" pitchFamily="34" charset="0"/>
                        </a:rPr>
                        <a:t>19</a:t>
                      </a:r>
                      <a:endParaRPr lang="en-US" sz="1800" b="0" dirty="0">
                        <a:effectLst/>
                        <a:latin typeface="+mn-lt"/>
                        <a:ea typeface="Calibri"/>
                        <a:cs typeface="Arial" panose="020B0604020202020204" pitchFamily="34" charset="0"/>
                      </a:endParaRPr>
                    </a:p>
                  </a:txBody>
                  <a:tcPr marL="66536" marR="66536" marT="0" marB="0"/>
                </a:tc>
                <a:tc>
                  <a:txBody>
                    <a:bodyPr/>
                    <a:lstStyle/>
                    <a:p>
                      <a:pPr marL="0" marR="0" algn="ctr">
                        <a:spcBef>
                          <a:spcPts val="0"/>
                        </a:spcBef>
                        <a:spcAft>
                          <a:spcPts val="0"/>
                        </a:spcAft>
                      </a:pPr>
                      <a:r>
                        <a:rPr lang="en-US" sz="1800" b="0" dirty="0">
                          <a:effectLst/>
                          <a:latin typeface="+mn-lt"/>
                          <a:cs typeface="Arial" panose="020B0604020202020204" pitchFamily="34" charset="0"/>
                        </a:rPr>
                        <a:t>13%</a:t>
                      </a:r>
                      <a:endParaRPr lang="en-US" sz="1800" b="0" dirty="0">
                        <a:effectLst/>
                        <a:latin typeface="+mn-lt"/>
                        <a:ea typeface="Calibri"/>
                        <a:cs typeface="Arial" panose="020B0604020202020204" pitchFamily="34" charset="0"/>
                      </a:endParaRPr>
                    </a:p>
                  </a:txBody>
                  <a:tcPr marL="66536" marR="66536" marT="0" marB="0"/>
                </a:tc>
                <a:extLst>
                  <a:ext uri="{0D108BD9-81ED-4DB2-BD59-A6C34878D82A}">
                    <a16:rowId xmlns:a16="http://schemas.microsoft.com/office/drawing/2014/main" val="10007"/>
                  </a:ext>
                </a:extLst>
              </a:tr>
              <a:tr h="194310">
                <a:tc>
                  <a:txBody>
                    <a:bodyPr/>
                    <a:lstStyle/>
                    <a:p>
                      <a:pPr marL="0" marR="0" algn="l">
                        <a:spcBef>
                          <a:spcPts val="0"/>
                        </a:spcBef>
                        <a:spcAft>
                          <a:spcPts val="0"/>
                        </a:spcAft>
                      </a:pPr>
                      <a:r>
                        <a:rPr lang="en-US" sz="1800" b="0" dirty="0">
                          <a:effectLst/>
                          <a:latin typeface="+mn-lt"/>
                          <a:cs typeface="Arial" panose="020B0604020202020204" pitchFamily="34" charset="0"/>
                        </a:rPr>
                        <a:t>At a family member’s home</a:t>
                      </a:r>
                      <a:endParaRPr lang="en-US" sz="1800" b="0" dirty="0">
                        <a:effectLst/>
                        <a:latin typeface="+mn-lt"/>
                        <a:ea typeface="Calibri"/>
                        <a:cs typeface="Arial" panose="020B0604020202020204" pitchFamily="34" charset="0"/>
                      </a:endParaRPr>
                    </a:p>
                  </a:txBody>
                  <a:tcPr marL="66536" marR="66536" marT="0" marB="0"/>
                </a:tc>
                <a:tc>
                  <a:txBody>
                    <a:bodyPr/>
                    <a:lstStyle/>
                    <a:p>
                      <a:pPr marL="0" marR="0" algn="ctr">
                        <a:spcBef>
                          <a:spcPts val="0"/>
                        </a:spcBef>
                        <a:spcAft>
                          <a:spcPts val="0"/>
                        </a:spcAft>
                      </a:pPr>
                      <a:r>
                        <a:rPr lang="en-US" sz="1800" b="0" dirty="0">
                          <a:effectLst/>
                          <a:latin typeface="+mn-lt"/>
                          <a:cs typeface="Arial" panose="020B0604020202020204" pitchFamily="34" charset="0"/>
                        </a:rPr>
                        <a:t>10</a:t>
                      </a:r>
                      <a:endParaRPr lang="en-US" sz="1800" b="0" dirty="0">
                        <a:effectLst/>
                        <a:latin typeface="+mn-lt"/>
                        <a:ea typeface="Calibri"/>
                        <a:cs typeface="Arial" panose="020B0604020202020204" pitchFamily="34" charset="0"/>
                      </a:endParaRPr>
                    </a:p>
                  </a:txBody>
                  <a:tcPr marL="66536" marR="66536" marT="0" marB="0"/>
                </a:tc>
                <a:tc>
                  <a:txBody>
                    <a:bodyPr/>
                    <a:lstStyle/>
                    <a:p>
                      <a:pPr marL="0" marR="0" algn="ctr">
                        <a:spcBef>
                          <a:spcPts val="0"/>
                        </a:spcBef>
                        <a:spcAft>
                          <a:spcPts val="0"/>
                        </a:spcAft>
                      </a:pPr>
                      <a:r>
                        <a:rPr lang="en-US" sz="1800" b="0" dirty="0">
                          <a:effectLst/>
                          <a:latin typeface="+mn-lt"/>
                          <a:cs typeface="Arial" panose="020B0604020202020204" pitchFamily="34" charset="0"/>
                        </a:rPr>
                        <a:t>7%</a:t>
                      </a:r>
                      <a:endParaRPr lang="en-US" sz="1800" b="0" dirty="0">
                        <a:effectLst/>
                        <a:latin typeface="+mn-lt"/>
                        <a:ea typeface="Calibri"/>
                        <a:cs typeface="Arial" panose="020B0604020202020204" pitchFamily="34" charset="0"/>
                      </a:endParaRPr>
                    </a:p>
                  </a:txBody>
                  <a:tcPr marL="66536" marR="66536" marT="0" marB="0"/>
                </a:tc>
                <a:extLst>
                  <a:ext uri="{0D108BD9-81ED-4DB2-BD59-A6C34878D82A}">
                    <a16:rowId xmlns:a16="http://schemas.microsoft.com/office/drawing/2014/main" val="10008"/>
                  </a:ext>
                </a:extLst>
              </a:tr>
              <a:tr h="194310">
                <a:tc>
                  <a:txBody>
                    <a:bodyPr/>
                    <a:lstStyle/>
                    <a:p>
                      <a:pPr marL="0" marR="0" algn="l">
                        <a:spcBef>
                          <a:spcPts val="0"/>
                        </a:spcBef>
                        <a:spcAft>
                          <a:spcPts val="0"/>
                        </a:spcAft>
                      </a:pPr>
                      <a:r>
                        <a:rPr lang="en-US" sz="1800" b="0" dirty="0">
                          <a:effectLst/>
                          <a:latin typeface="+mn-lt"/>
                          <a:cs typeface="Arial" panose="020B0604020202020204" pitchFamily="34" charset="0"/>
                        </a:rPr>
                        <a:t>In a café/restaurant</a:t>
                      </a:r>
                      <a:endParaRPr lang="en-US" sz="1800" b="0" dirty="0">
                        <a:effectLst/>
                        <a:latin typeface="+mn-lt"/>
                        <a:ea typeface="Calibri"/>
                        <a:cs typeface="Arial" panose="020B0604020202020204" pitchFamily="34" charset="0"/>
                      </a:endParaRPr>
                    </a:p>
                  </a:txBody>
                  <a:tcPr marL="66536" marR="66536" marT="0" marB="0"/>
                </a:tc>
                <a:tc>
                  <a:txBody>
                    <a:bodyPr/>
                    <a:lstStyle/>
                    <a:p>
                      <a:pPr marL="0" marR="0" algn="ctr">
                        <a:spcBef>
                          <a:spcPts val="0"/>
                        </a:spcBef>
                        <a:spcAft>
                          <a:spcPts val="0"/>
                        </a:spcAft>
                      </a:pPr>
                      <a:r>
                        <a:rPr lang="en-US" sz="1800" b="0" dirty="0">
                          <a:effectLst/>
                          <a:latin typeface="+mn-lt"/>
                          <a:cs typeface="Arial" panose="020B0604020202020204" pitchFamily="34" charset="0"/>
                        </a:rPr>
                        <a:t>7</a:t>
                      </a:r>
                      <a:endParaRPr lang="en-US" sz="1800" b="0" dirty="0">
                        <a:effectLst/>
                        <a:latin typeface="+mn-lt"/>
                        <a:ea typeface="Calibri"/>
                        <a:cs typeface="Arial" panose="020B0604020202020204" pitchFamily="34" charset="0"/>
                      </a:endParaRPr>
                    </a:p>
                  </a:txBody>
                  <a:tcPr marL="66536" marR="66536" marT="0" marB="0"/>
                </a:tc>
                <a:tc>
                  <a:txBody>
                    <a:bodyPr/>
                    <a:lstStyle/>
                    <a:p>
                      <a:pPr marL="0" marR="0" algn="ctr">
                        <a:spcBef>
                          <a:spcPts val="0"/>
                        </a:spcBef>
                        <a:spcAft>
                          <a:spcPts val="0"/>
                        </a:spcAft>
                      </a:pPr>
                      <a:r>
                        <a:rPr lang="en-US" sz="1800" b="0" dirty="0">
                          <a:effectLst/>
                          <a:latin typeface="+mn-lt"/>
                          <a:cs typeface="Arial" panose="020B0604020202020204" pitchFamily="34" charset="0"/>
                        </a:rPr>
                        <a:t>5%</a:t>
                      </a:r>
                      <a:endParaRPr lang="en-US" sz="1800" b="0" dirty="0">
                        <a:effectLst/>
                        <a:latin typeface="+mn-lt"/>
                        <a:ea typeface="Calibri"/>
                        <a:cs typeface="Arial" panose="020B0604020202020204" pitchFamily="34" charset="0"/>
                      </a:endParaRPr>
                    </a:p>
                  </a:txBody>
                  <a:tcPr marL="66536" marR="66536" marT="0" marB="0"/>
                </a:tc>
                <a:extLst>
                  <a:ext uri="{0D108BD9-81ED-4DB2-BD59-A6C34878D82A}">
                    <a16:rowId xmlns:a16="http://schemas.microsoft.com/office/drawing/2014/main" val="10002"/>
                  </a:ext>
                </a:extLst>
              </a:tr>
              <a:tr h="194310">
                <a:tc>
                  <a:txBody>
                    <a:bodyPr/>
                    <a:lstStyle/>
                    <a:p>
                      <a:pPr marL="0" marR="0" algn="l">
                        <a:spcBef>
                          <a:spcPts val="0"/>
                        </a:spcBef>
                        <a:spcAft>
                          <a:spcPts val="0"/>
                        </a:spcAft>
                      </a:pPr>
                      <a:r>
                        <a:rPr lang="en-US" sz="1800" b="0" dirty="0">
                          <a:effectLst/>
                          <a:latin typeface="+mn-lt"/>
                          <a:cs typeface="Arial" panose="020B0604020202020204" pitchFamily="34" charset="0"/>
                        </a:rPr>
                        <a:t>At a supported living facility</a:t>
                      </a:r>
                      <a:endParaRPr lang="en-US" sz="1800" b="0" dirty="0">
                        <a:effectLst/>
                        <a:latin typeface="+mn-lt"/>
                        <a:ea typeface="Calibri"/>
                        <a:cs typeface="Arial" panose="020B0604020202020204" pitchFamily="34" charset="0"/>
                      </a:endParaRPr>
                    </a:p>
                  </a:txBody>
                  <a:tcPr marL="66536" marR="66536" marT="0" marB="0"/>
                </a:tc>
                <a:tc>
                  <a:txBody>
                    <a:bodyPr/>
                    <a:lstStyle/>
                    <a:p>
                      <a:pPr marL="0" marR="0" algn="ctr">
                        <a:spcBef>
                          <a:spcPts val="0"/>
                        </a:spcBef>
                        <a:spcAft>
                          <a:spcPts val="0"/>
                        </a:spcAft>
                      </a:pPr>
                      <a:r>
                        <a:rPr lang="en-US" sz="1800" b="0" dirty="0">
                          <a:effectLst/>
                          <a:latin typeface="+mn-lt"/>
                          <a:cs typeface="Arial" panose="020B0604020202020204" pitchFamily="34" charset="0"/>
                        </a:rPr>
                        <a:t>6</a:t>
                      </a:r>
                      <a:endParaRPr lang="en-US" sz="1800" b="0" dirty="0">
                        <a:effectLst/>
                        <a:latin typeface="+mn-lt"/>
                        <a:ea typeface="Calibri"/>
                        <a:cs typeface="Arial" panose="020B0604020202020204" pitchFamily="34" charset="0"/>
                      </a:endParaRPr>
                    </a:p>
                  </a:txBody>
                  <a:tcPr marL="66536" marR="66536" marT="0" marB="0"/>
                </a:tc>
                <a:tc>
                  <a:txBody>
                    <a:bodyPr/>
                    <a:lstStyle/>
                    <a:p>
                      <a:pPr marL="0" marR="0" algn="ctr">
                        <a:spcBef>
                          <a:spcPts val="0"/>
                        </a:spcBef>
                        <a:spcAft>
                          <a:spcPts val="0"/>
                        </a:spcAft>
                      </a:pPr>
                      <a:r>
                        <a:rPr lang="en-US" sz="1800" b="0" dirty="0">
                          <a:effectLst/>
                          <a:latin typeface="+mn-lt"/>
                          <a:cs typeface="Arial" panose="020B0604020202020204" pitchFamily="34" charset="0"/>
                        </a:rPr>
                        <a:t>4%</a:t>
                      </a:r>
                      <a:endParaRPr lang="en-US" sz="1800" b="0" dirty="0">
                        <a:effectLst/>
                        <a:latin typeface="+mn-lt"/>
                        <a:ea typeface="Calibri"/>
                        <a:cs typeface="Arial" panose="020B0604020202020204" pitchFamily="34" charset="0"/>
                      </a:endParaRPr>
                    </a:p>
                  </a:txBody>
                  <a:tcPr marL="66536" marR="66536" marT="0" marB="0"/>
                </a:tc>
                <a:extLst>
                  <a:ext uri="{0D108BD9-81ED-4DB2-BD59-A6C34878D82A}">
                    <a16:rowId xmlns:a16="http://schemas.microsoft.com/office/drawing/2014/main" val="10009"/>
                  </a:ext>
                </a:extLst>
              </a:tr>
              <a:tr h="194310">
                <a:tc>
                  <a:txBody>
                    <a:bodyPr/>
                    <a:lstStyle/>
                    <a:p>
                      <a:pPr marL="0" marR="0" algn="l">
                        <a:spcBef>
                          <a:spcPts val="0"/>
                        </a:spcBef>
                        <a:spcAft>
                          <a:spcPts val="0"/>
                        </a:spcAft>
                      </a:pPr>
                      <a:r>
                        <a:rPr lang="en-US" sz="1800" b="0" dirty="0">
                          <a:effectLst/>
                          <a:latin typeface="+mn-lt"/>
                          <a:cs typeface="Arial" panose="020B0604020202020204" pitchFamily="34" charset="0"/>
                        </a:rPr>
                        <a:t>At an emergency shelter</a:t>
                      </a:r>
                      <a:endParaRPr lang="en-US" sz="1800" b="0" dirty="0">
                        <a:effectLst/>
                        <a:latin typeface="+mn-lt"/>
                        <a:ea typeface="Calibri"/>
                        <a:cs typeface="Arial" panose="020B0604020202020204" pitchFamily="34" charset="0"/>
                      </a:endParaRPr>
                    </a:p>
                  </a:txBody>
                  <a:tcPr marL="66536" marR="66536" marT="0" marB="0"/>
                </a:tc>
                <a:tc>
                  <a:txBody>
                    <a:bodyPr/>
                    <a:lstStyle/>
                    <a:p>
                      <a:pPr marL="0" marR="0" algn="ctr">
                        <a:spcBef>
                          <a:spcPts val="0"/>
                        </a:spcBef>
                        <a:spcAft>
                          <a:spcPts val="0"/>
                        </a:spcAft>
                      </a:pPr>
                      <a:r>
                        <a:rPr lang="en-US" sz="1800" b="0" dirty="0">
                          <a:effectLst/>
                          <a:latin typeface="+mn-lt"/>
                          <a:cs typeface="Arial" panose="020B0604020202020204" pitchFamily="34" charset="0"/>
                        </a:rPr>
                        <a:t>4</a:t>
                      </a:r>
                      <a:endParaRPr lang="en-US" sz="1800" b="0" dirty="0">
                        <a:effectLst/>
                        <a:latin typeface="+mn-lt"/>
                        <a:ea typeface="Calibri"/>
                        <a:cs typeface="Arial" panose="020B0604020202020204" pitchFamily="34" charset="0"/>
                      </a:endParaRPr>
                    </a:p>
                  </a:txBody>
                  <a:tcPr marL="66536" marR="66536" marT="0" marB="0"/>
                </a:tc>
                <a:tc>
                  <a:txBody>
                    <a:bodyPr/>
                    <a:lstStyle/>
                    <a:p>
                      <a:pPr marL="0" marR="0" algn="ctr">
                        <a:spcBef>
                          <a:spcPts val="0"/>
                        </a:spcBef>
                        <a:spcAft>
                          <a:spcPts val="0"/>
                        </a:spcAft>
                      </a:pPr>
                      <a:r>
                        <a:rPr lang="en-US" sz="1800" b="0">
                          <a:effectLst/>
                          <a:latin typeface="+mn-lt"/>
                          <a:cs typeface="Arial" panose="020B0604020202020204" pitchFamily="34" charset="0"/>
                        </a:rPr>
                        <a:t>3%</a:t>
                      </a:r>
                      <a:endParaRPr lang="en-US" sz="1800" b="0">
                        <a:effectLst/>
                        <a:latin typeface="+mn-lt"/>
                        <a:ea typeface="Calibri"/>
                        <a:cs typeface="Arial" panose="020B0604020202020204" pitchFamily="34" charset="0"/>
                      </a:endParaRPr>
                    </a:p>
                  </a:txBody>
                  <a:tcPr marL="66536" marR="66536" marT="0" marB="0"/>
                </a:tc>
                <a:extLst>
                  <a:ext uri="{0D108BD9-81ED-4DB2-BD59-A6C34878D82A}">
                    <a16:rowId xmlns:a16="http://schemas.microsoft.com/office/drawing/2014/main" val="10004"/>
                  </a:ext>
                </a:extLst>
              </a:tr>
              <a:tr h="194310">
                <a:tc>
                  <a:txBody>
                    <a:bodyPr/>
                    <a:lstStyle/>
                    <a:p>
                      <a:pPr marL="0" marR="0" algn="l">
                        <a:spcBef>
                          <a:spcPts val="0"/>
                        </a:spcBef>
                        <a:spcAft>
                          <a:spcPts val="0"/>
                        </a:spcAft>
                      </a:pPr>
                      <a:r>
                        <a:rPr lang="en-US" sz="1800" b="0" dirty="0">
                          <a:effectLst/>
                          <a:latin typeface="+mn-lt"/>
                          <a:cs typeface="Arial" panose="020B0604020202020204" pitchFamily="34" charset="0"/>
                        </a:rPr>
                        <a:t>Court (via Other)</a:t>
                      </a:r>
                      <a:endParaRPr lang="en-US" sz="1800" b="0" dirty="0">
                        <a:effectLst/>
                        <a:latin typeface="+mn-lt"/>
                        <a:ea typeface="Calibri"/>
                        <a:cs typeface="Arial" panose="020B0604020202020204" pitchFamily="34" charset="0"/>
                      </a:endParaRPr>
                    </a:p>
                  </a:txBody>
                  <a:tcPr marL="66536" marR="66536" marT="0" marB="0"/>
                </a:tc>
                <a:tc>
                  <a:txBody>
                    <a:bodyPr/>
                    <a:lstStyle/>
                    <a:p>
                      <a:pPr marL="0" marR="0" algn="ctr">
                        <a:spcBef>
                          <a:spcPts val="0"/>
                        </a:spcBef>
                        <a:spcAft>
                          <a:spcPts val="0"/>
                        </a:spcAft>
                      </a:pPr>
                      <a:r>
                        <a:rPr lang="en-US" sz="1800" b="0" dirty="0">
                          <a:effectLst/>
                          <a:latin typeface="+mn-lt"/>
                          <a:cs typeface="Arial" panose="020B0604020202020204" pitchFamily="34" charset="0"/>
                        </a:rPr>
                        <a:t>3</a:t>
                      </a:r>
                      <a:endParaRPr lang="en-US" sz="1800" b="0" dirty="0">
                        <a:effectLst/>
                        <a:latin typeface="+mn-lt"/>
                        <a:ea typeface="Calibri"/>
                        <a:cs typeface="Arial" panose="020B0604020202020204" pitchFamily="34" charset="0"/>
                      </a:endParaRPr>
                    </a:p>
                  </a:txBody>
                  <a:tcPr marL="66536" marR="66536" marT="0" marB="0"/>
                </a:tc>
                <a:tc>
                  <a:txBody>
                    <a:bodyPr/>
                    <a:lstStyle/>
                    <a:p>
                      <a:pPr marL="0" marR="0" algn="ctr">
                        <a:spcBef>
                          <a:spcPts val="0"/>
                        </a:spcBef>
                        <a:spcAft>
                          <a:spcPts val="0"/>
                        </a:spcAft>
                      </a:pPr>
                      <a:r>
                        <a:rPr lang="en-US" sz="1800" b="0" dirty="0">
                          <a:effectLst/>
                          <a:latin typeface="+mn-lt"/>
                          <a:cs typeface="Arial" panose="020B0604020202020204" pitchFamily="34" charset="0"/>
                        </a:rPr>
                        <a:t>2%</a:t>
                      </a:r>
                      <a:endParaRPr lang="en-US" sz="1800" b="0" dirty="0">
                        <a:effectLst/>
                        <a:latin typeface="+mn-lt"/>
                        <a:ea typeface="Calibri"/>
                        <a:cs typeface="Arial" panose="020B0604020202020204" pitchFamily="34" charset="0"/>
                      </a:endParaRPr>
                    </a:p>
                  </a:txBody>
                  <a:tcPr marL="66536" marR="66536" marT="0" marB="0"/>
                </a:tc>
                <a:extLst>
                  <a:ext uri="{0D108BD9-81ED-4DB2-BD59-A6C34878D82A}">
                    <a16:rowId xmlns:a16="http://schemas.microsoft.com/office/drawing/2014/main" val="10010"/>
                  </a:ext>
                </a:extLst>
              </a:tr>
              <a:tr h="194310">
                <a:tc>
                  <a:txBody>
                    <a:bodyPr/>
                    <a:lstStyle/>
                    <a:p>
                      <a:pPr marL="0" marR="0" algn="l">
                        <a:spcBef>
                          <a:spcPts val="0"/>
                        </a:spcBef>
                        <a:spcAft>
                          <a:spcPts val="0"/>
                        </a:spcAft>
                      </a:pPr>
                      <a:r>
                        <a:rPr lang="en-US" sz="1800" b="0" dirty="0">
                          <a:effectLst/>
                          <a:latin typeface="+mn-lt"/>
                          <a:cs typeface="Arial" panose="020B0604020202020204" pitchFamily="34" charset="0"/>
                        </a:rPr>
                        <a:t>In a hotel/motel</a:t>
                      </a:r>
                      <a:endParaRPr lang="en-US" sz="1800" b="0" dirty="0">
                        <a:effectLst/>
                        <a:latin typeface="+mn-lt"/>
                        <a:ea typeface="Calibri"/>
                        <a:cs typeface="Arial" panose="020B0604020202020204" pitchFamily="34" charset="0"/>
                      </a:endParaRPr>
                    </a:p>
                  </a:txBody>
                  <a:tcPr marL="66536" marR="66536" marT="0" marB="0"/>
                </a:tc>
                <a:tc>
                  <a:txBody>
                    <a:bodyPr/>
                    <a:lstStyle/>
                    <a:p>
                      <a:pPr marL="0" marR="0" algn="ctr">
                        <a:spcBef>
                          <a:spcPts val="0"/>
                        </a:spcBef>
                        <a:spcAft>
                          <a:spcPts val="0"/>
                        </a:spcAft>
                      </a:pPr>
                      <a:r>
                        <a:rPr lang="en-US" sz="1800" b="0" dirty="0">
                          <a:effectLst/>
                          <a:latin typeface="+mn-lt"/>
                          <a:cs typeface="Arial" panose="020B0604020202020204" pitchFamily="34" charset="0"/>
                        </a:rPr>
                        <a:t>2</a:t>
                      </a:r>
                      <a:endParaRPr lang="en-US" sz="1800" b="0" dirty="0">
                        <a:effectLst/>
                        <a:latin typeface="+mn-lt"/>
                        <a:ea typeface="Calibri"/>
                        <a:cs typeface="Arial" panose="020B0604020202020204" pitchFamily="34" charset="0"/>
                      </a:endParaRPr>
                    </a:p>
                  </a:txBody>
                  <a:tcPr marL="66536" marR="66536" marT="0" marB="0"/>
                </a:tc>
                <a:tc>
                  <a:txBody>
                    <a:bodyPr/>
                    <a:lstStyle/>
                    <a:p>
                      <a:pPr marL="0" marR="0" algn="ctr">
                        <a:spcBef>
                          <a:spcPts val="0"/>
                        </a:spcBef>
                        <a:spcAft>
                          <a:spcPts val="0"/>
                        </a:spcAft>
                      </a:pPr>
                      <a:r>
                        <a:rPr lang="en-US" sz="1800" b="0" dirty="0">
                          <a:effectLst/>
                          <a:latin typeface="+mn-lt"/>
                          <a:cs typeface="Arial" panose="020B0604020202020204" pitchFamily="34" charset="0"/>
                        </a:rPr>
                        <a:t>1%</a:t>
                      </a:r>
                      <a:endParaRPr lang="en-US" sz="1800" b="0" dirty="0">
                        <a:effectLst/>
                        <a:latin typeface="+mn-lt"/>
                        <a:ea typeface="Calibri"/>
                        <a:cs typeface="Arial" panose="020B0604020202020204" pitchFamily="34" charset="0"/>
                      </a:endParaRPr>
                    </a:p>
                  </a:txBody>
                  <a:tcPr marL="66536" marR="66536" marT="0" marB="0"/>
                </a:tc>
                <a:extLst>
                  <a:ext uri="{0D108BD9-81ED-4DB2-BD59-A6C34878D82A}">
                    <a16:rowId xmlns:a16="http://schemas.microsoft.com/office/drawing/2014/main" val="10006"/>
                  </a:ext>
                </a:extLst>
              </a:tr>
              <a:tr h="194310">
                <a:tc>
                  <a:txBody>
                    <a:bodyPr/>
                    <a:lstStyle/>
                    <a:p>
                      <a:pPr marL="0" marR="0" algn="l">
                        <a:spcBef>
                          <a:spcPts val="0"/>
                        </a:spcBef>
                        <a:spcAft>
                          <a:spcPts val="0"/>
                        </a:spcAft>
                      </a:pPr>
                      <a:r>
                        <a:rPr lang="en-US" sz="1800" b="0" dirty="0">
                          <a:effectLst/>
                          <a:latin typeface="+mn-lt"/>
                          <a:cs typeface="Arial" panose="020B0604020202020204" pitchFamily="34" charset="0"/>
                        </a:rPr>
                        <a:t>Park (via Other)</a:t>
                      </a:r>
                      <a:endParaRPr lang="en-US" sz="1800" b="0" dirty="0">
                        <a:effectLst/>
                        <a:latin typeface="+mn-lt"/>
                        <a:ea typeface="Calibri"/>
                        <a:cs typeface="Arial" panose="020B0604020202020204" pitchFamily="34" charset="0"/>
                      </a:endParaRPr>
                    </a:p>
                  </a:txBody>
                  <a:tcPr marL="66536" marR="66536" marT="0" marB="0"/>
                </a:tc>
                <a:tc>
                  <a:txBody>
                    <a:bodyPr/>
                    <a:lstStyle/>
                    <a:p>
                      <a:pPr marL="0" marR="0" algn="ctr">
                        <a:spcBef>
                          <a:spcPts val="0"/>
                        </a:spcBef>
                        <a:spcAft>
                          <a:spcPts val="0"/>
                        </a:spcAft>
                      </a:pPr>
                      <a:r>
                        <a:rPr lang="en-US" sz="1800" b="0" dirty="0">
                          <a:effectLst/>
                          <a:latin typeface="+mn-lt"/>
                          <a:cs typeface="Arial" panose="020B0604020202020204" pitchFamily="34" charset="0"/>
                        </a:rPr>
                        <a:t>2</a:t>
                      </a:r>
                      <a:endParaRPr lang="en-US" sz="1800" b="0" dirty="0">
                        <a:effectLst/>
                        <a:latin typeface="+mn-lt"/>
                        <a:ea typeface="Calibri"/>
                        <a:cs typeface="Arial" panose="020B0604020202020204" pitchFamily="34" charset="0"/>
                      </a:endParaRPr>
                    </a:p>
                  </a:txBody>
                  <a:tcPr marL="66536" marR="66536" marT="0" marB="0"/>
                </a:tc>
                <a:tc>
                  <a:txBody>
                    <a:bodyPr/>
                    <a:lstStyle/>
                    <a:p>
                      <a:pPr marL="0" marR="0" algn="ctr">
                        <a:spcBef>
                          <a:spcPts val="0"/>
                        </a:spcBef>
                        <a:spcAft>
                          <a:spcPts val="0"/>
                        </a:spcAft>
                      </a:pPr>
                      <a:r>
                        <a:rPr lang="en-US" sz="1800" b="0" dirty="0">
                          <a:effectLst/>
                          <a:latin typeface="+mn-lt"/>
                          <a:cs typeface="Arial" panose="020B0604020202020204" pitchFamily="34" charset="0"/>
                        </a:rPr>
                        <a:t>1%</a:t>
                      </a:r>
                      <a:endParaRPr lang="en-US" sz="1800" b="0" dirty="0">
                        <a:effectLst/>
                        <a:latin typeface="+mn-lt"/>
                        <a:ea typeface="Calibri"/>
                        <a:cs typeface="Arial" panose="020B0604020202020204" pitchFamily="34" charset="0"/>
                      </a:endParaRPr>
                    </a:p>
                  </a:txBody>
                  <a:tcPr marL="66536" marR="66536" marT="0" marB="0"/>
                </a:tc>
                <a:extLst>
                  <a:ext uri="{0D108BD9-81ED-4DB2-BD59-A6C34878D82A}">
                    <a16:rowId xmlns:a16="http://schemas.microsoft.com/office/drawing/2014/main" val="10011"/>
                  </a:ext>
                </a:extLst>
              </a:tr>
              <a:tr h="194310">
                <a:tc>
                  <a:txBody>
                    <a:bodyPr/>
                    <a:lstStyle/>
                    <a:p>
                      <a:pPr marL="0" marR="0" algn="l">
                        <a:spcBef>
                          <a:spcPts val="0"/>
                        </a:spcBef>
                        <a:spcAft>
                          <a:spcPts val="0"/>
                        </a:spcAft>
                      </a:pPr>
                      <a:r>
                        <a:rPr lang="en-US" sz="1800" b="0" dirty="0">
                          <a:effectLst/>
                          <a:latin typeface="+mn-lt"/>
                          <a:cs typeface="Arial" panose="020B0604020202020204" pitchFamily="34" charset="0"/>
                        </a:rPr>
                        <a:t>Other</a:t>
                      </a:r>
                      <a:endParaRPr lang="en-US" sz="1800" b="0" dirty="0">
                        <a:effectLst/>
                        <a:latin typeface="+mn-lt"/>
                        <a:ea typeface="Calibri"/>
                        <a:cs typeface="Arial" panose="020B0604020202020204" pitchFamily="34" charset="0"/>
                      </a:endParaRPr>
                    </a:p>
                  </a:txBody>
                  <a:tcPr marL="66536" marR="66536" marT="0" marB="0"/>
                </a:tc>
                <a:tc>
                  <a:txBody>
                    <a:bodyPr/>
                    <a:lstStyle/>
                    <a:p>
                      <a:pPr marL="0" marR="0" algn="ctr">
                        <a:spcBef>
                          <a:spcPts val="0"/>
                        </a:spcBef>
                        <a:spcAft>
                          <a:spcPts val="0"/>
                        </a:spcAft>
                      </a:pPr>
                      <a:r>
                        <a:rPr lang="en-US" sz="1800" b="0" dirty="0">
                          <a:effectLst/>
                          <a:latin typeface="+mn-lt"/>
                          <a:cs typeface="Arial" panose="020B0604020202020204" pitchFamily="34" charset="0"/>
                        </a:rPr>
                        <a:t>10</a:t>
                      </a:r>
                      <a:endParaRPr lang="en-US" sz="1800" b="0" dirty="0">
                        <a:effectLst/>
                        <a:latin typeface="+mn-lt"/>
                        <a:ea typeface="Calibri"/>
                        <a:cs typeface="Arial" panose="020B0604020202020204" pitchFamily="34" charset="0"/>
                      </a:endParaRPr>
                    </a:p>
                  </a:txBody>
                  <a:tcPr marL="66536" marR="66536" marT="0" marB="0"/>
                </a:tc>
                <a:tc>
                  <a:txBody>
                    <a:bodyPr/>
                    <a:lstStyle/>
                    <a:p>
                      <a:pPr marL="0" marR="0" algn="ctr">
                        <a:spcBef>
                          <a:spcPts val="0"/>
                        </a:spcBef>
                        <a:spcAft>
                          <a:spcPts val="0"/>
                        </a:spcAft>
                      </a:pPr>
                      <a:r>
                        <a:rPr lang="en-US" sz="1800" b="0" dirty="0">
                          <a:effectLst/>
                          <a:latin typeface="+mn-lt"/>
                          <a:cs typeface="Arial" panose="020B0604020202020204" pitchFamily="34" charset="0"/>
                        </a:rPr>
                        <a:t>7%</a:t>
                      </a:r>
                      <a:endParaRPr lang="en-US" sz="1800" b="0" dirty="0">
                        <a:effectLst/>
                        <a:latin typeface="+mn-lt"/>
                        <a:ea typeface="Calibri"/>
                        <a:cs typeface="Arial" panose="020B0604020202020204" pitchFamily="34" charset="0"/>
                      </a:endParaRPr>
                    </a:p>
                  </a:txBody>
                  <a:tcPr marL="66536" marR="66536" marT="0" marB="0"/>
                </a:tc>
                <a:extLst>
                  <a:ext uri="{0D108BD9-81ED-4DB2-BD59-A6C34878D82A}">
                    <a16:rowId xmlns:a16="http://schemas.microsoft.com/office/drawing/2014/main" val="10012"/>
                  </a:ext>
                </a:extLst>
              </a:tr>
            </a:tbl>
          </a:graphicData>
        </a:graphic>
      </p:graphicFrame>
      <p:sp>
        <p:nvSpPr>
          <p:cNvPr id="7" name="Footer Placeholder 6"/>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Tree>
    <p:extLst>
      <p:ext uri="{BB962C8B-B14F-4D97-AF65-F5344CB8AC3E}">
        <p14:creationId xmlns:p14="http://schemas.microsoft.com/office/powerpoint/2010/main" val="7096085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B2CABB-5D3A-4CD8-94AA-404DEE745C6D}" type="slidenum">
              <a:rPr lang="en-US" smtClean="0"/>
              <a:t>41</a:t>
            </a:fld>
            <a:endParaRPr lang="en-US"/>
          </a:p>
        </p:txBody>
      </p:sp>
      <p:sp>
        <p:nvSpPr>
          <p:cNvPr id="2" name="Title 1"/>
          <p:cNvSpPr>
            <a:spLocks noGrp="1"/>
          </p:cNvSpPr>
          <p:nvPr>
            <p:ph type="title"/>
          </p:nvPr>
        </p:nvSpPr>
        <p:spPr/>
        <p:txBody>
          <a:bodyPr/>
          <a:lstStyle/>
          <a:p>
            <a:r>
              <a:rPr lang="en-US" dirty="0" smtClean="0"/>
              <a:t>Outreach Strategies</a:t>
            </a:r>
            <a:endParaRPr lang="en-US" dirty="0"/>
          </a:p>
        </p:txBody>
      </p:sp>
      <p:sp>
        <p:nvSpPr>
          <p:cNvPr id="3" name="Content Placeholder 2"/>
          <p:cNvSpPr>
            <a:spLocks noGrp="1"/>
          </p:cNvSpPr>
          <p:nvPr>
            <p:ph idx="1"/>
          </p:nvPr>
        </p:nvSpPr>
        <p:spPr/>
        <p:txBody>
          <a:bodyPr>
            <a:normAutofit lnSpcReduction="10000"/>
          </a:bodyPr>
          <a:lstStyle/>
          <a:p>
            <a:r>
              <a:rPr lang="en-US" sz="2800" dirty="0">
                <a:latin typeface="Calibri" panose="020F0502020204030204" pitchFamily="34" charset="0"/>
              </a:rPr>
              <a:t>Outreach staff were asked to:</a:t>
            </a:r>
          </a:p>
          <a:p>
            <a:pPr lvl="1"/>
            <a:r>
              <a:rPr lang="en-US" sz="2400" dirty="0">
                <a:latin typeface="Calibri" panose="020F0502020204030204" pitchFamily="34" charset="0"/>
              </a:rPr>
              <a:t>Indicate whether they used a particular </a:t>
            </a:r>
            <a:r>
              <a:rPr lang="en-US" sz="2400" dirty="0" smtClean="0">
                <a:latin typeface="Calibri" panose="020F0502020204030204" pitchFamily="34" charset="0"/>
              </a:rPr>
              <a:t>strategy.</a:t>
            </a:r>
          </a:p>
          <a:p>
            <a:pPr lvl="2"/>
            <a:r>
              <a:rPr lang="en-US" sz="2000" dirty="0">
                <a:latin typeface="Calibri" panose="020F0502020204030204" pitchFamily="34" charset="0"/>
              </a:rPr>
              <a:t>List of </a:t>
            </a:r>
            <a:r>
              <a:rPr lang="en-US" sz="2000" dirty="0" smtClean="0">
                <a:latin typeface="Calibri" panose="020F0502020204030204" pitchFamily="34" charset="0"/>
              </a:rPr>
              <a:t>strategies was </a:t>
            </a:r>
            <a:r>
              <a:rPr lang="en-US" sz="2000" dirty="0">
                <a:latin typeface="Calibri" panose="020F0502020204030204" pitchFamily="34" charset="0"/>
              </a:rPr>
              <a:t>developed in collaboration with </a:t>
            </a:r>
            <a:r>
              <a:rPr lang="en-US" sz="2000" dirty="0" smtClean="0">
                <a:latin typeface="Calibri" panose="020F0502020204030204" pitchFamily="34" charset="0"/>
              </a:rPr>
              <a:t>O&amp;E</a:t>
            </a:r>
            <a:r>
              <a:rPr lang="en-US" sz="2000" dirty="0">
                <a:latin typeface="Calibri" panose="020F0502020204030204" pitchFamily="34" charset="0"/>
              </a:rPr>
              <a:t> </a:t>
            </a:r>
            <a:r>
              <a:rPr lang="en-US" sz="2000" dirty="0" smtClean="0">
                <a:latin typeface="Calibri" panose="020F0502020204030204" pitchFamily="34" charset="0"/>
              </a:rPr>
              <a:t>staff.</a:t>
            </a:r>
            <a:endParaRPr lang="en-US" sz="2000" dirty="0">
              <a:latin typeface="Calibri" panose="020F0502020204030204" pitchFamily="34" charset="0"/>
            </a:endParaRPr>
          </a:p>
          <a:p>
            <a:pPr lvl="2"/>
            <a:r>
              <a:rPr lang="en-US" sz="2000" dirty="0">
                <a:latin typeface="Calibri" panose="020F0502020204030204" pitchFamily="34" charset="0"/>
              </a:rPr>
              <a:t>Also option to enter “other” </a:t>
            </a:r>
            <a:r>
              <a:rPr lang="en-US" sz="2000" dirty="0" smtClean="0">
                <a:latin typeface="Calibri" panose="020F0502020204030204" pitchFamily="34" charset="0"/>
              </a:rPr>
              <a:t>strategies that </a:t>
            </a:r>
            <a:r>
              <a:rPr lang="en-US" sz="2000" dirty="0">
                <a:latin typeface="Calibri" panose="020F0502020204030204" pitchFamily="34" charset="0"/>
              </a:rPr>
              <a:t>weren’t pre-listed.</a:t>
            </a:r>
          </a:p>
          <a:p>
            <a:pPr lvl="1"/>
            <a:r>
              <a:rPr lang="en-US" sz="2400" dirty="0" smtClean="0">
                <a:latin typeface="Calibri" panose="020F0502020204030204" pitchFamily="34" charset="0"/>
              </a:rPr>
              <a:t>If the strategy was used, rate whether it was </a:t>
            </a:r>
            <a:r>
              <a:rPr lang="en-US" sz="2400" dirty="0">
                <a:latin typeface="Calibri" panose="020F0502020204030204" pitchFamily="34" charset="0"/>
              </a:rPr>
              <a:t>effective for that client</a:t>
            </a:r>
            <a:r>
              <a:rPr lang="en-US" sz="2400" dirty="0" smtClean="0">
                <a:latin typeface="Calibri" panose="020F0502020204030204" pitchFamily="34" charset="0"/>
              </a:rPr>
              <a:t>.</a:t>
            </a:r>
            <a:endParaRPr lang="en-US" sz="2400" dirty="0">
              <a:latin typeface="Calibri" panose="020F0502020204030204" pitchFamily="34" charset="0"/>
            </a:endParaRPr>
          </a:p>
          <a:p>
            <a:r>
              <a:rPr lang="en-US" sz="2600" dirty="0" smtClean="0">
                <a:latin typeface="Calibri" panose="020F0502020204030204" pitchFamily="34" charset="0"/>
              </a:rPr>
              <a:t>Strategies fell into 3 categories:</a:t>
            </a:r>
          </a:p>
          <a:p>
            <a:pPr lvl="1"/>
            <a:r>
              <a:rPr lang="en-US" sz="2400" dirty="0" smtClean="0">
                <a:latin typeface="Calibri" panose="020F0502020204030204" pitchFamily="34" charset="0"/>
              </a:rPr>
              <a:t>Services provided to client during outreach</a:t>
            </a:r>
          </a:p>
          <a:p>
            <a:pPr lvl="1"/>
            <a:r>
              <a:rPr lang="en-US" sz="2400" dirty="0">
                <a:latin typeface="Calibri" panose="020F0502020204030204" pitchFamily="34" charset="0"/>
              </a:rPr>
              <a:t>Services advertised to client as benefits of treatment</a:t>
            </a:r>
          </a:p>
          <a:p>
            <a:pPr lvl="1"/>
            <a:r>
              <a:rPr lang="en-US" sz="2400" dirty="0" smtClean="0">
                <a:latin typeface="Calibri" panose="020F0502020204030204" pitchFamily="34" charset="0"/>
              </a:rPr>
              <a:t>Legal strategies</a:t>
            </a:r>
          </a:p>
          <a:p>
            <a:pPr lvl="1"/>
            <a:endParaRPr lang="en-US" sz="2400" dirty="0" smtClean="0">
              <a:latin typeface="Calibri" panose="020F0502020204030204" pitchFamily="34" charset="0"/>
            </a:endParaRPr>
          </a:p>
        </p:txBody>
      </p:sp>
      <p:sp>
        <p:nvSpPr>
          <p:cNvPr id="7" name="Footer Placeholder 6"/>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Tree>
    <p:extLst>
      <p:ext uri="{BB962C8B-B14F-4D97-AF65-F5344CB8AC3E}">
        <p14:creationId xmlns:p14="http://schemas.microsoft.com/office/powerpoint/2010/main" val="8638401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CB2CABB-5D3A-4CD8-94AA-404DEE745C6D}" type="slidenum">
              <a:rPr lang="en-US" smtClean="0"/>
              <a:pPr/>
              <a:t>42</a:t>
            </a:fld>
            <a:endParaRPr lang="en-US"/>
          </a:p>
        </p:txBody>
      </p:sp>
      <p:sp>
        <p:nvSpPr>
          <p:cNvPr id="2" name="Title 1"/>
          <p:cNvSpPr>
            <a:spLocks noGrp="1"/>
          </p:cNvSpPr>
          <p:nvPr>
            <p:ph type="title"/>
          </p:nvPr>
        </p:nvSpPr>
        <p:spPr/>
        <p:txBody>
          <a:bodyPr>
            <a:noAutofit/>
          </a:bodyPr>
          <a:lstStyle/>
          <a:p>
            <a:r>
              <a:rPr lang="en-US" sz="3200" dirty="0" smtClean="0"/>
              <a:t>Outreach Strategies (Fig. 1a, n=158)</a:t>
            </a:r>
            <a:br>
              <a:rPr lang="en-US" sz="3200" dirty="0" smtClean="0"/>
            </a:br>
            <a:r>
              <a:rPr lang="en-US" sz="3200" dirty="0" smtClean="0"/>
              <a:t>Services provided to client during outreach (a)</a:t>
            </a:r>
            <a:endParaRPr lang="en-US" sz="32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569830351"/>
              </p:ext>
            </p:extLst>
          </p:nvPr>
        </p:nvGraphicFramePr>
        <p:xfrm>
          <a:off x="0" y="939800"/>
          <a:ext cx="9144000" cy="3840922"/>
        </p:xfrm>
        <a:graphic>
          <a:graphicData uri="http://schemas.openxmlformats.org/drawingml/2006/chart">
            <c:chart xmlns:c="http://schemas.openxmlformats.org/drawingml/2006/chart" xmlns:r="http://schemas.openxmlformats.org/officeDocument/2006/relationships" r:id="rId2"/>
          </a:graphicData>
        </a:graphic>
      </p:graphicFrame>
      <p:sp>
        <p:nvSpPr>
          <p:cNvPr id="8" name="Footer Placeholder 7"/>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Tree>
    <p:extLst>
      <p:ext uri="{BB962C8B-B14F-4D97-AF65-F5344CB8AC3E}">
        <p14:creationId xmlns:p14="http://schemas.microsoft.com/office/powerpoint/2010/main" val="18408800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CB2CABB-5D3A-4CD8-94AA-404DEE745C6D}" type="slidenum">
              <a:rPr lang="en-US" smtClean="0"/>
              <a:pPr/>
              <a:t>43</a:t>
            </a:fld>
            <a:endParaRPr lang="en-US"/>
          </a:p>
        </p:txBody>
      </p:sp>
      <p:sp>
        <p:nvSpPr>
          <p:cNvPr id="2" name="Title 1"/>
          <p:cNvSpPr>
            <a:spLocks noGrp="1"/>
          </p:cNvSpPr>
          <p:nvPr>
            <p:ph type="title"/>
          </p:nvPr>
        </p:nvSpPr>
        <p:spPr/>
        <p:txBody>
          <a:bodyPr>
            <a:noAutofit/>
          </a:bodyPr>
          <a:lstStyle/>
          <a:p>
            <a:r>
              <a:rPr lang="en-US" sz="3200" dirty="0" smtClean="0"/>
              <a:t>Outreach Strategies (Fig. 1b, n=158)</a:t>
            </a:r>
            <a:br>
              <a:rPr lang="en-US" sz="3200" dirty="0" smtClean="0"/>
            </a:br>
            <a:r>
              <a:rPr lang="en-US" sz="3200" dirty="0" smtClean="0"/>
              <a:t>Services provided to client during outreach (b)</a:t>
            </a:r>
            <a:endParaRPr lang="en-US" sz="3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31451034"/>
              </p:ext>
            </p:extLst>
          </p:nvPr>
        </p:nvGraphicFramePr>
        <p:xfrm>
          <a:off x="0" y="939799"/>
          <a:ext cx="9144000" cy="3880679"/>
        </p:xfrm>
        <a:graphic>
          <a:graphicData uri="http://schemas.openxmlformats.org/drawingml/2006/chart">
            <c:chart xmlns:c="http://schemas.openxmlformats.org/drawingml/2006/chart" xmlns:r="http://schemas.openxmlformats.org/officeDocument/2006/relationships" r:id="rId2"/>
          </a:graphicData>
        </a:graphic>
      </p:graphicFrame>
      <p:sp>
        <p:nvSpPr>
          <p:cNvPr id="9" name="Footer Placeholder 8"/>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Tree>
    <p:extLst>
      <p:ext uri="{BB962C8B-B14F-4D97-AF65-F5344CB8AC3E}">
        <p14:creationId xmlns:p14="http://schemas.microsoft.com/office/powerpoint/2010/main" val="2407858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CB2CABB-5D3A-4CD8-94AA-404DEE745C6D}" type="slidenum">
              <a:rPr lang="en-US" smtClean="0"/>
              <a:pPr/>
              <a:t>44</a:t>
            </a:fld>
            <a:endParaRPr lang="en-US"/>
          </a:p>
        </p:txBody>
      </p:sp>
      <p:sp>
        <p:nvSpPr>
          <p:cNvPr id="2" name="Title 1"/>
          <p:cNvSpPr>
            <a:spLocks noGrp="1"/>
          </p:cNvSpPr>
          <p:nvPr>
            <p:ph type="title"/>
          </p:nvPr>
        </p:nvSpPr>
        <p:spPr>
          <a:xfrm>
            <a:off x="822959" y="81998"/>
            <a:ext cx="8321041" cy="790162"/>
          </a:xfrm>
        </p:spPr>
        <p:txBody>
          <a:bodyPr>
            <a:noAutofit/>
          </a:bodyPr>
          <a:lstStyle/>
          <a:p>
            <a:r>
              <a:rPr lang="en-US" sz="3200" dirty="0" smtClean="0"/>
              <a:t>Outreach Strategies (Fig. 2, n=158)</a:t>
            </a:r>
            <a:br>
              <a:rPr lang="en-US" sz="3200" dirty="0" smtClean="0"/>
            </a:br>
            <a:r>
              <a:rPr lang="en-US" sz="3000" dirty="0" smtClean="0"/>
              <a:t>Services advertised to client as benefits of treatment</a:t>
            </a:r>
            <a:endParaRPr lang="en-US" sz="3000" dirty="0"/>
          </a:p>
        </p:txBody>
      </p:sp>
      <p:sp>
        <p:nvSpPr>
          <p:cNvPr id="11" name="Footer Placeholder 10"/>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graphicFrame>
        <p:nvGraphicFramePr>
          <p:cNvPr id="14" name="Chart 13"/>
          <p:cNvGraphicFramePr>
            <a:graphicFrameLocks/>
          </p:cNvGraphicFramePr>
          <p:nvPr>
            <p:extLst>
              <p:ext uri="{D42A27DB-BD31-4B8C-83A1-F6EECF244321}">
                <p14:modId xmlns:p14="http://schemas.microsoft.com/office/powerpoint/2010/main" val="1643275485"/>
              </p:ext>
            </p:extLst>
          </p:nvPr>
        </p:nvGraphicFramePr>
        <p:xfrm>
          <a:off x="0" y="814387"/>
          <a:ext cx="9144000" cy="40458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92346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CB2CABB-5D3A-4CD8-94AA-404DEE745C6D}" type="slidenum">
              <a:rPr lang="en-US" smtClean="0"/>
              <a:pPr/>
              <a:t>45</a:t>
            </a:fld>
            <a:endParaRPr lang="en-US"/>
          </a:p>
        </p:txBody>
      </p:sp>
      <p:sp>
        <p:nvSpPr>
          <p:cNvPr id="2" name="Title 1"/>
          <p:cNvSpPr>
            <a:spLocks noGrp="1"/>
          </p:cNvSpPr>
          <p:nvPr>
            <p:ph type="title"/>
          </p:nvPr>
        </p:nvSpPr>
        <p:spPr/>
        <p:txBody>
          <a:bodyPr>
            <a:noAutofit/>
          </a:bodyPr>
          <a:lstStyle/>
          <a:p>
            <a:r>
              <a:rPr lang="en-US" sz="3200" dirty="0" smtClean="0"/>
              <a:t>Outreach Strategies (Fig. 3, n=158)</a:t>
            </a:r>
            <a:br>
              <a:rPr lang="en-US" sz="3200" dirty="0" smtClean="0"/>
            </a:br>
            <a:r>
              <a:rPr lang="en-US" sz="3200" dirty="0" smtClean="0"/>
              <a:t>Legal strategies</a:t>
            </a:r>
            <a:endParaRPr lang="en-US" sz="3200" dirty="0"/>
          </a:p>
        </p:txBody>
      </p:sp>
      <p:sp>
        <p:nvSpPr>
          <p:cNvPr id="14" name="Footer Placeholder 13"/>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graphicFrame>
        <p:nvGraphicFramePr>
          <p:cNvPr id="15" name="Chart 14"/>
          <p:cNvGraphicFramePr>
            <a:graphicFrameLocks/>
          </p:cNvGraphicFramePr>
          <p:nvPr>
            <p:extLst>
              <p:ext uri="{D42A27DB-BD31-4B8C-83A1-F6EECF244321}">
                <p14:modId xmlns:p14="http://schemas.microsoft.com/office/powerpoint/2010/main" val="4197608109"/>
              </p:ext>
            </p:extLst>
          </p:nvPr>
        </p:nvGraphicFramePr>
        <p:xfrm>
          <a:off x="1" y="844825"/>
          <a:ext cx="9144000" cy="40154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19846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B2CABB-5D3A-4CD8-94AA-404DEE745C6D}" type="slidenum">
              <a:rPr lang="en-US" smtClean="0"/>
              <a:pPr/>
              <a:t>46</a:t>
            </a:fld>
            <a:endParaRPr lang="en-US"/>
          </a:p>
        </p:txBody>
      </p:sp>
      <p:sp>
        <p:nvSpPr>
          <p:cNvPr id="2" name="Title 1"/>
          <p:cNvSpPr>
            <a:spLocks noGrp="1"/>
          </p:cNvSpPr>
          <p:nvPr>
            <p:ph type="title"/>
          </p:nvPr>
        </p:nvSpPr>
        <p:spPr/>
        <p:txBody>
          <a:bodyPr/>
          <a:lstStyle/>
          <a:p>
            <a:r>
              <a:rPr lang="en-US" smtClean="0"/>
              <a:t>Summary, Outreach Strategies</a:t>
            </a:r>
            <a:endParaRPr lang="en-US" dirty="0"/>
          </a:p>
        </p:txBody>
      </p:sp>
      <p:sp>
        <p:nvSpPr>
          <p:cNvPr id="3" name="Content Placeholder 2"/>
          <p:cNvSpPr>
            <a:spLocks noGrp="1"/>
          </p:cNvSpPr>
          <p:nvPr>
            <p:ph idx="1"/>
          </p:nvPr>
        </p:nvSpPr>
        <p:spPr/>
        <p:txBody>
          <a:bodyPr/>
          <a:lstStyle/>
          <a:p>
            <a:r>
              <a:rPr lang="en-US" dirty="0" smtClean="0"/>
              <a:t>Wide array of strategies used. Some very effective with one client, counterproductive with another. </a:t>
            </a:r>
          </a:p>
          <a:p>
            <a:r>
              <a:rPr lang="en-US" dirty="0" smtClean="0"/>
              <a:t>O&amp;E staff often exhausted all options to find a way to connect. </a:t>
            </a:r>
          </a:p>
          <a:p>
            <a:r>
              <a:rPr lang="en-US" dirty="0" smtClean="0"/>
              <a:t>Predominant strategies were providing support to client and families and telling them about the benefits of treatment.</a:t>
            </a:r>
          </a:p>
          <a:p>
            <a:r>
              <a:rPr lang="en-US" dirty="0" smtClean="0"/>
              <a:t>When these strategies were not enough, legal strategies were used, including discussion/use of: </a:t>
            </a:r>
          </a:p>
          <a:p>
            <a:pPr lvl="1"/>
            <a:r>
              <a:rPr lang="en-US" dirty="0" smtClean="0"/>
              <a:t>Court-ordered AOT</a:t>
            </a:r>
          </a:p>
          <a:p>
            <a:pPr lvl="1"/>
            <a:r>
              <a:rPr lang="en-US" dirty="0" smtClean="0"/>
              <a:t>Psychiatric hold</a:t>
            </a:r>
          </a:p>
          <a:p>
            <a:pPr lvl="1"/>
            <a:r>
              <a:rPr lang="en-US" dirty="0" smtClean="0"/>
              <a:t>Mental health treatment as jail diversion</a:t>
            </a:r>
            <a:endParaRPr lang="en-US" dirty="0"/>
          </a:p>
        </p:txBody>
      </p:sp>
      <p:sp>
        <p:nvSpPr>
          <p:cNvPr id="7" name="Footer Placeholder 6"/>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Tree>
    <p:extLst>
      <p:ext uri="{BB962C8B-B14F-4D97-AF65-F5344CB8AC3E}">
        <p14:creationId xmlns:p14="http://schemas.microsoft.com/office/powerpoint/2010/main" val="16014307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B2CABB-5D3A-4CD8-94AA-404DEE745C6D}" type="slidenum">
              <a:rPr lang="en-US" smtClean="0"/>
              <a:pPr/>
              <a:t>47</a:t>
            </a:fld>
            <a:endParaRPr lang="en-US"/>
          </a:p>
        </p:txBody>
      </p:sp>
      <p:sp>
        <p:nvSpPr>
          <p:cNvPr id="2" name="Title 1"/>
          <p:cNvSpPr>
            <a:spLocks noGrp="1"/>
          </p:cNvSpPr>
          <p:nvPr>
            <p:ph type="title"/>
          </p:nvPr>
        </p:nvSpPr>
        <p:spPr/>
        <p:txBody>
          <a:bodyPr/>
          <a:lstStyle/>
          <a:p>
            <a:r>
              <a:rPr lang="en-US" dirty="0" smtClean="0"/>
              <a:t>AOT Outreach: Discussion</a:t>
            </a:r>
            <a:endParaRPr lang="en-US" dirty="0"/>
          </a:p>
        </p:txBody>
      </p:sp>
      <p:sp>
        <p:nvSpPr>
          <p:cNvPr id="3" name="Content Placeholder 2"/>
          <p:cNvSpPr>
            <a:spLocks noGrp="1"/>
          </p:cNvSpPr>
          <p:nvPr>
            <p:ph idx="1"/>
          </p:nvPr>
        </p:nvSpPr>
        <p:spPr>
          <a:xfrm>
            <a:off x="822960" y="939248"/>
            <a:ext cx="7725954" cy="3742083"/>
          </a:xfrm>
        </p:spPr>
        <p:txBody>
          <a:bodyPr>
            <a:normAutofit fontScale="85000" lnSpcReduction="20000"/>
          </a:bodyPr>
          <a:lstStyle/>
          <a:p>
            <a:r>
              <a:rPr lang="en-US" dirty="0" smtClean="0"/>
              <a:t>AOT-referred population is extremely challenging to engage.</a:t>
            </a:r>
          </a:p>
          <a:p>
            <a:pPr lvl="1"/>
            <a:r>
              <a:rPr lang="en-US" dirty="0" smtClean="0"/>
              <a:t>Many barriers to engagement; often severe.</a:t>
            </a:r>
          </a:p>
          <a:p>
            <a:pPr lvl="1"/>
            <a:r>
              <a:rPr lang="en-US" dirty="0" smtClean="0"/>
              <a:t>On the positive side, many AOT-referred clients have extensive family support.</a:t>
            </a:r>
          </a:p>
          <a:p>
            <a:pPr lvl="1"/>
            <a:r>
              <a:rPr lang="en-US" dirty="0" smtClean="0"/>
              <a:t>Providing this support can be extremely taxing for their families.</a:t>
            </a:r>
          </a:p>
          <a:p>
            <a:r>
              <a:rPr lang="en-US" dirty="0" smtClean="0"/>
              <a:t>Outreach process:</a:t>
            </a:r>
          </a:p>
          <a:p>
            <a:pPr lvl="1"/>
            <a:r>
              <a:rPr lang="en-US" dirty="0" smtClean="0"/>
              <a:t>Wide array of strategies used. </a:t>
            </a:r>
          </a:p>
          <a:p>
            <a:pPr lvl="1"/>
            <a:r>
              <a:rPr lang="en-US" dirty="0" smtClean="0"/>
              <a:t>What works for one person won’t work for everyone.</a:t>
            </a:r>
          </a:p>
          <a:p>
            <a:pPr lvl="1"/>
            <a:r>
              <a:rPr lang="en-US" dirty="0" smtClean="0"/>
              <a:t>O&amp;E staff often exhausted all options to find a way to connect. </a:t>
            </a:r>
          </a:p>
          <a:p>
            <a:r>
              <a:rPr lang="en-US" dirty="0" smtClean="0"/>
              <a:t>Extensive efforts to engage clients in treatment voluntarily. Of 158 outreached clients:</a:t>
            </a:r>
          </a:p>
          <a:p>
            <a:pPr lvl="1"/>
            <a:r>
              <a:rPr lang="en-US" dirty="0" smtClean="0"/>
              <a:t>50% enrolled voluntarily</a:t>
            </a:r>
          </a:p>
          <a:p>
            <a:pPr lvl="1"/>
            <a:r>
              <a:rPr lang="en-US" dirty="0" smtClean="0"/>
              <a:t>9% were court ordered or signed settlement agreement </a:t>
            </a:r>
          </a:p>
          <a:p>
            <a:pPr lvl="1"/>
            <a:r>
              <a:rPr lang="en-US" dirty="0" smtClean="0"/>
              <a:t>8% conserved.</a:t>
            </a:r>
          </a:p>
          <a:p>
            <a:r>
              <a:rPr lang="en-US" dirty="0" smtClean="0"/>
              <a:t>The possibility of involuntary treatment often played a role in the outreach process.</a:t>
            </a:r>
          </a:p>
          <a:p>
            <a:pPr lvl="1"/>
            <a:r>
              <a:rPr lang="en-US" dirty="0" smtClean="0"/>
              <a:t>Over 50% were advised that a court order could be pursued.</a:t>
            </a:r>
          </a:p>
          <a:p>
            <a:endParaRPr lang="en-US" dirty="0"/>
          </a:p>
        </p:txBody>
      </p:sp>
      <p:sp>
        <p:nvSpPr>
          <p:cNvPr id="7" name="Footer Placeholder 6"/>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Tree>
    <p:extLst>
      <p:ext uri="{BB962C8B-B14F-4D97-AF65-F5344CB8AC3E}">
        <p14:creationId xmlns:p14="http://schemas.microsoft.com/office/powerpoint/2010/main" val="1788406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59" y="569214"/>
            <a:ext cx="8022867" cy="2674620"/>
          </a:xfrm>
        </p:spPr>
        <p:txBody>
          <a:bodyPr>
            <a:noAutofit/>
          </a:bodyPr>
          <a:lstStyle/>
          <a:p>
            <a:r>
              <a:rPr lang="en-US" sz="4600" dirty="0" smtClean="0"/>
              <a:t>Who engages in Assisted Outpatient Treatment? Comparisons of voluntary versus involuntary enrollment in services</a:t>
            </a:r>
            <a:endParaRPr lang="en-US" sz="4600" dirty="0"/>
          </a:p>
        </p:txBody>
      </p:sp>
      <p:sp>
        <p:nvSpPr>
          <p:cNvPr id="3" name="Subtitle 2"/>
          <p:cNvSpPr>
            <a:spLocks noGrp="1"/>
          </p:cNvSpPr>
          <p:nvPr>
            <p:ph type="subTitle" idx="1"/>
          </p:nvPr>
        </p:nvSpPr>
        <p:spPr>
          <a:xfrm>
            <a:off x="825038" y="3341714"/>
            <a:ext cx="7543800" cy="1329677"/>
          </a:xfrm>
        </p:spPr>
        <p:txBody>
          <a:bodyPr>
            <a:normAutofit fontScale="77500" lnSpcReduction="20000"/>
          </a:bodyPr>
          <a:lstStyle/>
          <a:p>
            <a:r>
              <a:rPr lang="en-US" dirty="0" smtClean="0"/>
              <a:t>Presenting Author: Erin Kelly</a:t>
            </a:r>
          </a:p>
          <a:p>
            <a:r>
              <a:rPr lang="en-US" dirty="0" smtClean="0"/>
              <a:t>Co-authors: Ryan Dougherty, Marcia Meldrum, Sarah Starks, Enrico G. Castillo, Charlotte </a:t>
            </a:r>
            <a:r>
              <a:rPr lang="en-US" dirty="0" err="1" smtClean="0"/>
              <a:t>Neary</a:t>
            </a:r>
            <a:r>
              <a:rPr lang="en-US" dirty="0" smtClean="0"/>
              <a:t>-Bremer, Ronald Calderon, Rachel </a:t>
            </a:r>
            <a:r>
              <a:rPr lang="en-US" dirty="0" err="1" smtClean="0"/>
              <a:t>Ohman</a:t>
            </a:r>
            <a:r>
              <a:rPr lang="en-US" dirty="0" smtClean="0"/>
              <a:t>, Philippe </a:t>
            </a:r>
            <a:r>
              <a:rPr lang="en-US" dirty="0" err="1" smtClean="0"/>
              <a:t>Bourgois</a:t>
            </a:r>
            <a:r>
              <a:rPr lang="en-US" dirty="0" smtClean="0"/>
              <a:t>, &amp; Joel T. </a:t>
            </a:r>
            <a:r>
              <a:rPr lang="en-US" dirty="0" err="1" smtClean="0"/>
              <a:t>Braslow</a:t>
            </a:r>
            <a:endParaRPr lang="en-US" dirty="0"/>
          </a:p>
        </p:txBody>
      </p:sp>
      <p:sp>
        <p:nvSpPr>
          <p:cNvPr id="6" name="Footer Placeholder 5"/>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7" name="Slide Number Placeholder 6"/>
          <p:cNvSpPr>
            <a:spLocks noGrp="1"/>
          </p:cNvSpPr>
          <p:nvPr>
            <p:ph type="sldNum" sz="quarter" idx="12"/>
          </p:nvPr>
        </p:nvSpPr>
        <p:spPr/>
        <p:txBody>
          <a:bodyPr/>
          <a:lstStyle/>
          <a:p>
            <a:fld id="{DCB2CABB-5D3A-4CD8-94AA-404DEE745C6D}" type="slidenum">
              <a:rPr lang="en-US" smtClean="0"/>
              <a:t>48</a:t>
            </a:fld>
            <a:endParaRPr lang="en-US"/>
          </a:p>
        </p:txBody>
      </p:sp>
    </p:spTree>
    <p:extLst>
      <p:ext uri="{BB962C8B-B14F-4D97-AF65-F5344CB8AC3E}">
        <p14:creationId xmlns:p14="http://schemas.microsoft.com/office/powerpoint/2010/main" val="33568175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822960" y="1007707"/>
            <a:ext cx="4019628" cy="3292832"/>
          </a:xfrm>
        </p:spPr>
        <p:txBody>
          <a:bodyPr>
            <a:normAutofit fontScale="92500" lnSpcReduction="20000"/>
          </a:bodyPr>
          <a:lstStyle/>
          <a:p>
            <a:r>
              <a:rPr lang="en-US" dirty="0" smtClean="0"/>
              <a:t>The majority of research on AOT has been on Involuntary AOT without an option for voluntary services</a:t>
            </a:r>
          </a:p>
          <a:p>
            <a:pPr lvl="1"/>
            <a:r>
              <a:rPr lang="en-US" dirty="0" smtClean="0"/>
              <a:t>Exception: Evaluation </a:t>
            </a:r>
            <a:r>
              <a:rPr lang="en-US" dirty="0"/>
              <a:t>in NY state of 181 participants in AOT (23% voluntary, 77% involuntary) found that the court order reduced the likelihood of arrest, OR = .39, compared to the pre-AOT period of participants (Gilbert et al., 2010</a:t>
            </a:r>
            <a:r>
              <a:rPr lang="en-US" dirty="0" smtClean="0"/>
              <a:t>). Arrest </a:t>
            </a:r>
            <a:r>
              <a:rPr lang="en-US" dirty="0"/>
              <a:t>d</a:t>
            </a:r>
            <a:r>
              <a:rPr lang="en-US" dirty="0" smtClean="0"/>
              <a:t>ata collected 1999-2008</a:t>
            </a:r>
          </a:p>
          <a:p>
            <a:pPr lvl="1"/>
            <a:r>
              <a:rPr lang="en-US" dirty="0" smtClean="0"/>
              <a:t>Interestingly, </a:t>
            </a:r>
            <a:r>
              <a:rPr lang="en-US" dirty="0"/>
              <a:t>t</a:t>
            </a:r>
            <a:r>
              <a:rPr lang="en-US" dirty="0" smtClean="0"/>
              <a:t>he </a:t>
            </a:r>
            <a:r>
              <a:rPr lang="en-US" dirty="0"/>
              <a:t>process for </a:t>
            </a:r>
            <a:r>
              <a:rPr lang="en-US" dirty="0" smtClean="0"/>
              <a:t>voluntary option is not part of Kendra’s Law statute. Many </a:t>
            </a:r>
            <a:r>
              <a:rPr lang="en-US" dirty="0"/>
              <a:t>local AOT </a:t>
            </a:r>
            <a:r>
              <a:rPr lang="en-US" dirty="0" smtClean="0"/>
              <a:t>programs offer it a) </a:t>
            </a:r>
            <a:r>
              <a:rPr lang="en-US" dirty="0"/>
              <a:t>before initiation of AOT or </a:t>
            </a:r>
            <a:r>
              <a:rPr lang="en-US" dirty="0" smtClean="0"/>
              <a:t>b) after </a:t>
            </a:r>
            <a:r>
              <a:rPr lang="en-US" dirty="0"/>
              <a:t>some period of </a:t>
            </a:r>
            <a:r>
              <a:rPr lang="en-US" dirty="0" smtClean="0"/>
              <a:t>AOT (Robbins et al., 2010)</a:t>
            </a:r>
            <a:endParaRPr lang="en-US" dirty="0"/>
          </a:p>
          <a:p>
            <a:endParaRPr lang="en-US" dirty="0"/>
          </a:p>
        </p:txBody>
      </p:sp>
      <p:pic>
        <p:nvPicPr>
          <p:cNvPr id="4" name="Picture 3"/>
          <p:cNvPicPr>
            <a:picLocks noChangeAspect="1"/>
          </p:cNvPicPr>
          <p:nvPr/>
        </p:nvPicPr>
        <p:blipFill>
          <a:blip r:embed="rId3"/>
          <a:stretch>
            <a:fillRect/>
          </a:stretch>
        </p:blipFill>
        <p:spPr>
          <a:xfrm>
            <a:off x="4945224" y="993090"/>
            <a:ext cx="3934298" cy="3451377"/>
          </a:xfrm>
          <a:prstGeom prst="rect">
            <a:avLst/>
          </a:prstGeom>
        </p:spPr>
      </p:pic>
      <p:sp>
        <p:nvSpPr>
          <p:cNvPr id="5" name="Footer Placeholder 4"/>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6" name="Slide Number Placeholder 5"/>
          <p:cNvSpPr>
            <a:spLocks noGrp="1"/>
          </p:cNvSpPr>
          <p:nvPr>
            <p:ph type="sldNum" sz="quarter" idx="12"/>
          </p:nvPr>
        </p:nvSpPr>
        <p:spPr/>
        <p:txBody>
          <a:bodyPr/>
          <a:lstStyle/>
          <a:p>
            <a:fld id="{DCB2CABB-5D3A-4CD8-94AA-404DEE745C6D}" type="slidenum">
              <a:rPr lang="en-US" smtClean="0"/>
              <a:t>49</a:t>
            </a:fld>
            <a:endParaRPr lang="en-US"/>
          </a:p>
        </p:txBody>
      </p:sp>
    </p:spTree>
    <p:extLst>
      <p:ext uri="{BB962C8B-B14F-4D97-AF65-F5344CB8AC3E}">
        <p14:creationId xmlns:p14="http://schemas.microsoft.com/office/powerpoint/2010/main" val="348226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CB2CABB-5D3A-4CD8-94AA-404DEE745C6D}" type="slidenum">
              <a:rPr lang="en-US" smtClean="0"/>
              <a:pPr/>
              <a:t>5</a:t>
            </a:fld>
            <a:endParaRPr lang="en-US"/>
          </a:p>
        </p:txBody>
      </p:sp>
      <p:sp>
        <p:nvSpPr>
          <p:cNvPr id="2" name="Title 1"/>
          <p:cNvSpPr>
            <a:spLocks noGrp="1"/>
          </p:cNvSpPr>
          <p:nvPr>
            <p:ph type="title"/>
          </p:nvPr>
        </p:nvSpPr>
        <p:spPr/>
        <p:txBody>
          <a:bodyPr>
            <a:normAutofit fontScale="90000"/>
          </a:bodyPr>
          <a:lstStyle/>
          <a:p>
            <a:r>
              <a:rPr lang="en-US" dirty="0" smtClean="0"/>
              <a:t>Mental Health and Violence (2)</a:t>
            </a:r>
            <a:endParaRPr lang="en-US" dirty="0"/>
          </a:p>
        </p:txBody>
      </p:sp>
      <p:sp>
        <p:nvSpPr>
          <p:cNvPr id="3" name="Content Placeholder 2"/>
          <p:cNvSpPr>
            <a:spLocks noGrp="1"/>
          </p:cNvSpPr>
          <p:nvPr>
            <p:ph idx="1"/>
          </p:nvPr>
        </p:nvSpPr>
        <p:spPr>
          <a:xfrm>
            <a:off x="822959" y="939248"/>
            <a:ext cx="7764450" cy="3970682"/>
          </a:xfrm>
        </p:spPr>
        <p:txBody>
          <a:bodyPr>
            <a:normAutofit fontScale="92500" lnSpcReduction="10000"/>
          </a:bodyPr>
          <a:lstStyle/>
          <a:p>
            <a:r>
              <a:rPr lang="en-US" dirty="0" smtClean="0"/>
              <a:t>Review of 5 major studies of adults with mental illnesses: </a:t>
            </a:r>
          </a:p>
          <a:p>
            <a:pPr lvl="1"/>
            <a:r>
              <a:rPr lang="en-US" dirty="0" smtClean="0"/>
              <a:t>23.9% of adults with mental illness reported perpetrating at least one incident of community violence in 6 months prior</a:t>
            </a:r>
          </a:p>
          <a:p>
            <a:pPr lvl="1"/>
            <a:r>
              <a:rPr lang="en-US" dirty="0" smtClean="0"/>
              <a:t>30.9% reported being the victim of at least one violent act in the 6 months prior</a:t>
            </a:r>
          </a:p>
          <a:p>
            <a:pPr lvl="1"/>
            <a:r>
              <a:rPr lang="en-US" dirty="0" smtClean="0"/>
              <a:t>Studies: Facilitated Psychiatric Advance Directive (F-PAD) Study; MacArthur Mental Disorder and Violence Risk (</a:t>
            </a:r>
            <a:r>
              <a:rPr lang="en-US" dirty="0" err="1" smtClean="0"/>
              <a:t>MacRisk</a:t>
            </a:r>
            <a:r>
              <a:rPr lang="en-US" dirty="0" smtClean="0"/>
              <a:t>) Study; Schizophrenia Care and Assessment Program; MacArthur Mandated Community Treatment (</a:t>
            </a:r>
            <a:r>
              <a:rPr lang="en-US" dirty="0" err="1" smtClean="0"/>
              <a:t>MacMandate</a:t>
            </a:r>
            <a:r>
              <a:rPr lang="en-US" dirty="0" smtClean="0"/>
              <a:t>) Study; Clinical Antipsychotic Trials of Intervention Effectiveness (CATIE) Study</a:t>
            </a:r>
          </a:p>
          <a:p>
            <a:r>
              <a:rPr lang="en-US" dirty="0" smtClean="0"/>
              <a:t>62.9% adults with SMI received mental health services in the past year (NAMI)</a:t>
            </a:r>
          </a:p>
          <a:p>
            <a:r>
              <a:rPr lang="en-US" dirty="0" smtClean="0"/>
              <a:t>There are high levels of psychiatric treatment refusal among those with SMI. </a:t>
            </a:r>
          </a:p>
          <a:p>
            <a:pPr lvl="1"/>
            <a:r>
              <a:rPr lang="en-US" dirty="0" smtClean="0"/>
              <a:t>55% of those who did not participate in treatment in the prior year said it was because they did not believe that they have an illness (National Comorbidity Survey) </a:t>
            </a:r>
          </a:p>
          <a:p>
            <a:pPr lvl="1"/>
            <a:r>
              <a:rPr lang="en-US" dirty="0" smtClean="0"/>
              <a:t>25-78% of patients with psychosis fail to adhere to psychiatric treatment programs </a:t>
            </a:r>
          </a:p>
          <a:p>
            <a:pPr lvl="1"/>
            <a:r>
              <a:rPr lang="en-US" dirty="0" smtClean="0"/>
              <a:t>Median non-refusal rate is 40% among those with bipolar disorders. </a:t>
            </a:r>
          </a:p>
        </p:txBody>
      </p:sp>
      <p:sp>
        <p:nvSpPr>
          <p:cNvPr id="4" name="Footer Placeholder 3"/>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Tree>
    <p:extLst>
      <p:ext uri="{BB962C8B-B14F-4D97-AF65-F5344CB8AC3E}">
        <p14:creationId xmlns:p14="http://schemas.microsoft.com/office/powerpoint/2010/main" val="3220377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Research Questions</a:t>
            </a:r>
            <a:endParaRPr lang="en-US" dirty="0"/>
          </a:p>
        </p:txBody>
      </p:sp>
      <p:sp>
        <p:nvSpPr>
          <p:cNvPr id="3" name="Content Placeholder 2"/>
          <p:cNvSpPr>
            <a:spLocks noGrp="1"/>
          </p:cNvSpPr>
          <p:nvPr>
            <p:ph idx="1"/>
          </p:nvPr>
        </p:nvSpPr>
        <p:spPr/>
        <p:txBody>
          <a:bodyPr/>
          <a:lstStyle/>
          <a:p>
            <a:r>
              <a:rPr lang="en-US" dirty="0" smtClean="0"/>
              <a:t>1) Does a court–order influence whether those referred to treatment enroll in services?</a:t>
            </a:r>
          </a:p>
          <a:p>
            <a:r>
              <a:rPr lang="en-US" dirty="0" smtClean="0"/>
              <a:t>2) Does a court-order influence whether those who have completed treatment graduate or discontinue services early?</a:t>
            </a:r>
            <a:endParaRPr lang="en-US" dirty="0"/>
          </a:p>
        </p:txBody>
      </p:sp>
      <p:sp>
        <p:nvSpPr>
          <p:cNvPr id="4" name="Footer Placeholder 3"/>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5" name="Slide Number Placeholder 4"/>
          <p:cNvSpPr>
            <a:spLocks noGrp="1"/>
          </p:cNvSpPr>
          <p:nvPr>
            <p:ph type="sldNum" sz="quarter" idx="12"/>
          </p:nvPr>
        </p:nvSpPr>
        <p:spPr/>
        <p:txBody>
          <a:bodyPr/>
          <a:lstStyle/>
          <a:p>
            <a:fld id="{DCB2CABB-5D3A-4CD8-94AA-404DEE745C6D}" type="slidenum">
              <a:rPr lang="en-US" smtClean="0"/>
              <a:t>50</a:t>
            </a:fld>
            <a:endParaRPr lang="en-US"/>
          </a:p>
        </p:txBody>
      </p:sp>
    </p:spTree>
    <p:extLst>
      <p:ext uri="{BB962C8B-B14F-4D97-AF65-F5344CB8AC3E}">
        <p14:creationId xmlns:p14="http://schemas.microsoft.com/office/powerpoint/2010/main" val="6012934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11815"/>
            <a:ext cx="7543800" cy="790162"/>
          </a:xfrm>
        </p:spPr>
        <p:txBody>
          <a:bodyPr>
            <a:noAutofit/>
          </a:bodyPr>
          <a:lstStyle/>
          <a:p>
            <a:r>
              <a:rPr lang="en-US" sz="3200" dirty="0" smtClean="0"/>
              <a:t>AOT Referral Process </a:t>
            </a:r>
            <a:br>
              <a:rPr lang="en-US" sz="3200" dirty="0" smtClean="0"/>
            </a:br>
            <a:r>
              <a:rPr lang="en-US" sz="3200" dirty="0" smtClean="0"/>
              <a:t>May 15, 2015 – January 10, 2018</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2757048"/>
              </p:ext>
            </p:extLst>
          </p:nvPr>
        </p:nvGraphicFramePr>
        <p:xfrm>
          <a:off x="0" y="939404"/>
          <a:ext cx="9144000" cy="3742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6415451" y="1020409"/>
            <a:ext cx="1712563" cy="616058"/>
          </a:xfrm>
          <a:prstGeom prst="ellipse">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600" dirty="0" smtClean="0"/>
              <a:t>Court Order</a:t>
            </a:r>
            <a:endParaRPr lang="en-US" sz="1600" dirty="0"/>
          </a:p>
        </p:txBody>
      </p:sp>
      <p:cxnSp>
        <p:nvCxnSpPr>
          <p:cNvPr id="18" name="Straight Arrow Connector 17"/>
          <p:cNvCxnSpPr/>
          <p:nvPr/>
        </p:nvCxnSpPr>
        <p:spPr>
          <a:xfrm flipH="1">
            <a:off x="6569765" y="1636467"/>
            <a:ext cx="416734" cy="6892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528687" y="1646817"/>
            <a:ext cx="244099" cy="10598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271732" y="1636467"/>
            <a:ext cx="33999" cy="21404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986499" y="1622760"/>
            <a:ext cx="144711" cy="18319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419860" y="1565929"/>
            <a:ext cx="1252797" cy="12819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5" name="Slide Number Placeholder 4"/>
          <p:cNvSpPr>
            <a:spLocks noGrp="1"/>
          </p:cNvSpPr>
          <p:nvPr>
            <p:ph type="sldNum" sz="quarter" idx="12"/>
          </p:nvPr>
        </p:nvSpPr>
        <p:spPr/>
        <p:txBody>
          <a:bodyPr/>
          <a:lstStyle/>
          <a:p>
            <a:fld id="{DCB2CABB-5D3A-4CD8-94AA-404DEE745C6D}" type="slidenum">
              <a:rPr lang="en-US" smtClean="0"/>
              <a:t>51</a:t>
            </a:fld>
            <a:endParaRPr lang="en-US"/>
          </a:p>
        </p:txBody>
      </p:sp>
    </p:spTree>
    <p:extLst>
      <p:ext uri="{BB962C8B-B14F-4D97-AF65-F5344CB8AC3E}">
        <p14:creationId xmlns:p14="http://schemas.microsoft.com/office/powerpoint/2010/main" val="40272344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51" y="81998"/>
            <a:ext cx="8817429" cy="790162"/>
          </a:xfrm>
        </p:spPr>
        <p:txBody>
          <a:bodyPr>
            <a:noAutofit/>
          </a:bodyPr>
          <a:lstStyle/>
          <a:p>
            <a:r>
              <a:rPr lang="en-US" sz="3200" dirty="0" smtClean="0"/>
              <a:t>Full Service Partnership Enrollments and Outcomes May 15, 2015 – January 10, 2018</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3740011"/>
              </p:ext>
            </p:extLst>
          </p:nvPr>
        </p:nvGraphicFramePr>
        <p:xfrm>
          <a:off x="822325" y="939800"/>
          <a:ext cx="7543800" cy="3741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5" name="Slide Number Placeholder 4"/>
          <p:cNvSpPr>
            <a:spLocks noGrp="1"/>
          </p:cNvSpPr>
          <p:nvPr>
            <p:ph type="sldNum" sz="quarter" idx="12"/>
          </p:nvPr>
        </p:nvSpPr>
        <p:spPr/>
        <p:txBody>
          <a:bodyPr/>
          <a:lstStyle/>
          <a:p>
            <a:fld id="{DCB2CABB-5D3A-4CD8-94AA-404DEE745C6D}" type="slidenum">
              <a:rPr lang="en-US" smtClean="0"/>
              <a:t>52</a:t>
            </a:fld>
            <a:endParaRPr lang="en-US"/>
          </a:p>
        </p:txBody>
      </p:sp>
      <p:sp>
        <p:nvSpPr>
          <p:cNvPr id="6" name="TextBox 5"/>
          <p:cNvSpPr txBox="1"/>
          <p:nvPr/>
        </p:nvSpPr>
        <p:spPr>
          <a:xfrm>
            <a:off x="998621" y="3260558"/>
            <a:ext cx="3637547" cy="923330"/>
          </a:xfrm>
          <a:prstGeom prst="rect">
            <a:avLst/>
          </a:prstGeom>
          <a:noFill/>
        </p:spPr>
        <p:txBody>
          <a:bodyPr wrap="square" rtlCol="0">
            <a:spAutoFit/>
          </a:bodyPr>
          <a:lstStyle/>
          <a:p>
            <a:r>
              <a:rPr lang="en-US" dirty="0" smtClean="0"/>
              <a:t>Days to Graduation M = 242.96, SD = 98.06</a:t>
            </a:r>
          </a:p>
          <a:p>
            <a:r>
              <a:rPr lang="en-US" dirty="0" smtClean="0"/>
              <a:t>Days to Discharge M = 166.03, 11.95</a:t>
            </a:r>
            <a:endParaRPr lang="en-US" dirty="0"/>
          </a:p>
        </p:txBody>
      </p:sp>
    </p:spTree>
    <p:extLst>
      <p:ext uri="{BB962C8B-B14F-4D97-AF65-F5344CB8AC3E}">
        <p14:creationId xmlns:p14="http://schemas.microsoft.com/office/powerpoint/2010/main" val="9359246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Reasons for FSP Discharge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5390430"/>
              </p:ext>
            </p:extLst>
          </p:nvPr>
        </p:nvGraphicFramePr>
        <p:xfrm>
          <a:off x="822325" y="939800"/>
          <a:ext cx="7543800" cy="3741738"/>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5" name="Slide Number Placeholder 4"/>
          <p:cNvSpPr>
            <a:spLocks noGrp="1"/>
          </p:cNvSpPr>
          <p:nvPr>
            <p:ph type="sldNum" sz="quarter" idx="12"/>
          </p:nvPr>
        </p:nvSpPr>
        <p:spPr/>
        <p:txBody>
          <a:bodyPr/>
          <a:lstStyle/>
          <a:p>
            <a:fld id="{DCB2CABB-5D3A-4CD8-94AA-404DEE745C6D}" type="slidenum">
              <a:rPr lang="en-US" smtClean="0"/>
              <a:t>53</a:t>
            </a:fld>
            <a:endParaRPr lang="en-US"/>
          </a:p>
        </p:txBody>
      </p:sp>
    </p:spTree>
    <p:extLst>
      <p:ext uri="{BB962C8B-B14F-4D97-AF65-F5344CB8AC3E}">
        <p14:creationId xmlns:p14="http://schemas.microsoft.com/office/powerpoint/2010/main" val="36998927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10" y="81998"/>
            <a:ext cx="8304245" cy="790162"/>
          </a:xfrm>
        </p:spPr>
        <p:txBody>
          <a:bodyPr>
            <a:noAutofit/>
          </a:bodyPr>
          <a:lstStyle/>
          <a:p>
            <a:r>
              <a:rPr lang="en-US" sz="3200" dirty="0" smtClean="0"/>
              <a:t>Enriched Residential Services Enrollments and Outcomes May 15, 2015 – January 10, 2018</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9574292"/>
              </p:ext>
            </p:extLst>
          </p:nvPr>
        </p:nvGraphicFramePr>
        <p:xfrm>
          <a:off x="822325" y="939800"/>
          <a:ext cx="7543800" cy="3741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68644" y="3459997"/>
            <a:ext cx="4273658" cy="623248"/>
          </a:xfrm>
          <a:prstGeom prst="rect">
            <a:avLst/>
          </a:prstGeom>
          <a:noFill/>
        </p:spPr>
        <p:txBody>
          <a:bodyPr wrap="square" lIns="68580" tIns="34290" rIns="68580" bIns="34290" rtlCol="0">
            <a:spAutoFit/>
          </a:bodyPr>
          <a:lstStyle/>
          <a:p>
            <a:r>
              <a:rPr lang="en-US" dirty="0" smtClean="0"/>
              <a:t>Graduated: M = 207.62 days, SD = 70.79</a:t>
            </a:r>
          </a:p>
          <a:p>
            <a:r>
              <a:rPr lang="en-US" dirty="0" smtClean="0"/>
              <a:t>Discharged M = 65.19 days, SD = 63.21</a:t>
            </a:r>
          </a:p>
        </p:txBody>
      </p:sp>
      <p:sp>
        <p:nvSpPr>
          <p:cNvPr id="3" name="Footer Placeholder 2"/>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6" name="Slide Number Placeholder 5"/>
          <p:cNvSpPr>
            <a:spLocks noGrp="1"/>
          </p:cNvSpPr>
          <p:nvPr>
            <p:ph type="sldNum" sz="quarter" idx="12"/>
          </p:nvPr>
        </p:nvSpPr>
        <p:spPr/>
        <p:txBody>
          <a:bodyPr/>
          <a:lstStyle/>
          <a:p>
            <a:fld id="{DCB2CABB-5D3A-4CD8-94AA-404DEE745C6D}" type="slidenum">
              <a:rPr lang="en-US" smtClean="0"/>
              <a:t>54</a:t>
            </a:fld>
            <a:endParaRPr lang="en-US"/>
          </a:p>
        </p:txBody>
      </p:sp>
    </p:spTree>
    <p:extLst>
      <p:ext uri="{BB962C8B-B14F-4D97-AF65-F5344CB8AC3E}">
        <p14:creationId xmlns:p14="http://schemas.microsoft.com/office/powerpoint/2010/main" val="60780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Reasons for ERS Discharge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9308550"/>
              </p:ext>
            </p:extLst>
          </p:nvPr>
        </p:nvGraphicFramePr>
        <p:xfrm>
          <a:off x="822325" y="939800"/>
          <a:ext cx="7543800" cy="3741738"/>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5" name="Slide Number Placeholder 4"/>
          <p:cNvSpPr>
            <a:spLocks noGrp="1"/>
          </p:cNvSpPr>
          <p:nvPr>
            <p:ph type="sldNum" sz="quarter" idx="12"/>
          </p:nvPr>
        </p:nvSpPr>
        <p:spPr/>
        <p:txBody>
          <a:bodyPr/>
          <a:lstStyle/>
          <a:p>
            <a:fld id="{DCB2CABB-5D3A-4CD8-94AA-404DEE745C6D}" type="slidenum">
              <a:rPr lang="en-US" smtClean="0"/>
              <a:t>55</a:t>
            </a:fld>
            <a:endParaRPr lang="en-US"/>
          </a:p>
        </p:txBody>
      </p:sp>
    </p:spTree>
    <p:extLst>
      <p:ext uri="{BB962C8B-B14F-4D97-AF65-F5344CB8AC3E}">
        <p14:creationId xmlns:p14="http://schemas.microsoft.com/office/powerpoint/2010/main" val="10648830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Demographics at Referral of All Referred Persons, n =1302</a:t>
            </a:r>
          </a:p>
        </p:txBody>
      </p:sp>
      <p:sp>
        <p:nvSpPr>
          <p:cNvPr id="4" name="Footer Placeholder 3"/>
          <p:cNvSpPr>
            <a:spLocks noGrp="1"/>
          </p:cNvSpPr>
          <p:nvPr>
            <p:ph type="ftr" sz="quarter" idx="11"/>
          </p:nvPr>
        </p:nvSpPr>
        <p:spPr/>
        <p:txBody>
          <a:bodyPr/>
          <a:lstStyle/>
          <a:p>
            <a:r>
              <a:rPr lang="en-US" dirty="0" smtClean="0"/>
              <a:t>Center for Social Medicine and Humanities, </a:t>
            </a:r>
            <a:r>
              <a:rPr lang="en-US" dirty="0" err="1" smtClean="0"/>
              <a:t>Semel</a:t>
            </a:r>
            <a:r>
              <a:rPr lang="en-US" dirty="0" smtClean="0"/>
              <a:t> Institute, University of California, Los Angeles</a:t>
            </a:r>
            <a:endParaRPr lang="en-US" dirty="0"/>
          </a:p>
        </p:txBody>
      </p:sp>
      <p:sp>
        <p:nvSpPr>
          <p:cNvPr id="5" name="Slide Number Placeholder 4"/>
          <p:cNvSpPr>
            <a:spLocks noGrp="1"/>
          </p:cNvSpPr>
          <p:nvPr>
            <p:ph type="sldNum" sz="quarter" idx="12"/>
          </p:nvPr>
        </p:nvSpPr>
        <p:spPr/>
        <p:txBody>
          <a:bodyPr/>
          <a:lstStyle/>
          <a:p>
            <a:fld id="{DCB2CABB-5D3A-4CD8-94AA-404DEE745C6D}" type="slidenum">
              <a:rPr lang="en-US" smtClean="0"/>
              <a:t>56</a:t>
            </a:fld>
            <a:endParaRPr lang="en-US"/>
          </a:p>
        </p:txBody>
      </p:sp>
      <p:sp>
        <p:nvSpPr>
          <p:cNvPr id="3" name="Rectangle 2"/>
          <p:cNvSpPr/>
          <p:nvPr/>
        </p:nvSpPr>
        <p:spPr>
          <a:xfrm>
            <a:off x="889316" y="982124"/>
            <a:ext cx="2737352" cy="369332"/>
          </a:xfrm>
          <a:prstGeom prst="rect">
            <a:avLst/>
          </a:prstGeom>
        </p:spPr>
        <p:txBody>
          <a:bodyPr wrap="none">
            <a:spAutoFit/>
          </a:bodyPr>
          <a:lstStyle/>
          <a:p>
            <a:pPr marL="0" lvl="1"/>
            <a:r>
              <a:rPr lang="en-US" b="1" dirty="0"/>
              <a:t>Age: M = 37.75; SD = 13.81</a:t>
            </a:r>
          </a:p>
        </p:txBody>
      </p:sp>
      <p:graphicFrame>
        <p:nvGraphicFramePr>
          <p:cNvPr id="12" name="Chart 11"/>
          <p:cNvGraphicFramePr>
            <a:graphicFrameLocks/>
          </p:cNvGraphicFramePr>
          <p:nvPr>
            <p:extLst>
              <p:ext uri="{D42A27DB-BD31-4B8C-83A1-F6EECF244321}">
                <p14:modId xmlns:p14="http://schemas.microsoft.com/office/powerpoint/2010/main" val="932330779"/>
              </p:ext>
            </p:extLst>
          </p:nvPr>
        </p:nvGraphicFramePr>
        <p:xfrm>
          <a:off x="332724" y="1702868"/>
          <a:ext cx="4124739" cy="30563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2088689949"/>
              </p:ext>
            </p:extLst>
          </p:nvPr>
        </p:nvGraphicFramePr>
        <p:xfrm>
          <a:off x="3935896" y="1403110"/>
          <a:ext cx="5019261" cy="30893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3782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81998"/>
            <a:ext cx="8106437" cy="790162"/>
          </a:xfrm>
        </p:spPr>
        <p:txBody>
          <a:bodyPr>
            <a:noAutofit/>
          </a:bodyPr>
          <a:lstStyle/>
          <a:p>
            <a:r>
              <a:rPr lang="en-US" sz="3200" dirty="0" smtClean="0"/>
              <a:t>Demographics for those Referred to Treatment</a:t>
            </a:r>
            <a:endParaRPr lang="en-US" sz="3200" dirty="0"/>
          </a:p>
        </p:txBody>
      </p:sp>
      <p:sp>
        <p:nvSpPr>
          <p:cNvPr id="3" name="Content Placeholder 2"/>
          <p:cNvSpPr>
            <a:spLocks noGrp="1"/>
          </p:cNvSpPr>
          <p:nvPr>
            <p:ph idx="1"/>
          </p:nvPr>
        </p:nvSpPr>
        <p:spPr/>
        <p:txBody>
          <a:bodyPr>
            <a:normAutofit lnSpcReduction="10000"/>
          </a:bodyPr>
          <a:lstStyle/>
          <a:p>
            <a:r>
              <a:rPr lang="en-US" b="1" dirty="0" smtClean="0"/>
              <a:t>Full Service Partnership (n=478)</a:t>
            </a:r>
          </a:p>
          <a:p>
            <a:r>
              <a:rPr lang="en-US" b="1" dirty="0" smtClean="0"/>
              <a:t>Gender:</a:t>
            </a:r>
            <a:r>
              <a:rPr lang="en-US" dirty="0" smtClean="0"/>
              <a:t> 37% Female, 62% Male, 1% Transgender</a:t>
            </a:r>
          </a:p>
          <a:p>
            <a:r>
              <a:rPr lang="en-US" b="1" dirty="0" smtClean="0"/>
              <a:t>Housing: </a:t>
            </a:r>
            <a:r>
              <a:rPr lang="en-US" dirty="0" smtClean="0"/>
              <a:t>33% Homeless, 34% Family, 20% Apartment, 10% Rehab/MH Facility, 4% Jail</a:t>
            </a:r>
          </a:p>
          <a:p>
            <a:r>
              <a:rPr lang="en-US" b="1" dirty="0" smtClean="0"/>
              <a:t>Race/Ethnicity:</a:t>
            </a:r>
            <a:r>
              <a:rPr lang="en-US" dirty="0" smtClean="0"/>
              <a:t> 23% Black, 32% Hispanic, 33% White, 11% Asian/Pacific Islander, 1% Other</a:t>
            </a:r>
          </a:p>
          <a:p>
            <a:r>
              <a:rPr lang="en-US" b="1" dirty="0" smtClean="0"/>
              <a:t>Current Substance Use:</a:t>
            </a:r>
            <a:r>
              <a:rPr lang="en-US" dirty="0" smtClean="0"/>
              <a:t> 36%</a:t>
            </a:r>
          </a:p>
          <a:p>
            <a:r>
              <a:rPr lang="en-US" b="1" dirty="0" smtClean="0"/>
              <a:t>Age: </a:t>
            </a:r>
            <a:r>
              <a:rPr lang="en-US" dirty="0" smtClean="0"/>
              <a:t>M = 35.93, SD = 12.41 </a:t>
            </a:r>
            <a:endParaRPr lang="en-US" dirty="0"/>
          </a:p>
        </p:txBody>
      </p:sp>
      <p:sp>
        <p:nvSpPr>
          <p:cNvPr id="4" name="Content Placeholder 3"/>
          <p:cNvSpPr>
            <a:spLocks noGrp="1"/>
          </p:cNvSpPr>
          <p:nvPr>
            <p:ph idx="13"/>
          </p:nvPr>
        </p:nvSpPr>
        <p:spPr>
          <a:xfrm>
            <a:off x="4628432" y="941732"/>
            <a:ext cx="4086360" cy="3742083"/>
          </a:xfrm>
          <a:prstGeom prst="rect">
            <a:avLst/>
          </a:prstGeom>
        </p:spPr>
        <p:txBody>
          <a:bodyPr lIns="68580" tIns="34290" rIns="68580" bIns="34290">
            <a:normAutofit fontScale="92500" lnSpcReduction="10000"/>
          </a:bodyPr>
          <a:lstStyle/>
          <a:p>
            <a:r>
              <a:rPr lang="en-US" b="1" dirty="0" smtClean="0"/>
              <a:t>Enriched Residential Services (n=152)</a:t>
            </a:r>
          </a:p>
          <a:p>
            <a:r>
              <a:rPr lang="en-US" b="1" dirty="0" smtClean="0"/>
              <a:t>Gender:</a:t>
            </a:r>
            <a:r>
              <a:rPr lang="en-US" dirty="0" smtClean="0"/>
              <a:t> 40% Female, 58% Male, 2% Transgender</a:t>
            </a:r>
          </a:p>
          <a:p>
            <a:r>
              <a:rPr lang="en-US" b="1" dirty="0" smtClean="0"/>
              <a:t>Housing: </a:t>
            </a:r>
            <a:r>
              <a:rPr lang="en-US" dirty="0" smtClean="0"/>
              <a:t>45% Homeless, 14% Family, 24% Apartment, 6% Rehab/MH Facility, 11% Jail </a:t>
            </a:r>
          </a:p>
          <a:p>
            <a:r>
              <a:rPr lang="en-US" b="1" dirty="0" smtClean="0"/>
              <a:t>Race/Ethnicity:</a:t>
            </a:r>
            <a:r>
              <a:rPr lang="en-US" dirty="0" smtClean="0"/>
              <a:t> 21% Black, 35% Hispanic, 37% White, 7% Asian/Pacific Islander, 1% Other</a:t>
            </a:r>
          </a:p>
          <a:p>
            <a:r>
              <a:rPr lang="en-US" b="1" dirty="0" smtClean="0"/>
              <a:t>Current Substance Use:</a:t>
            </a:r>
            <a:r>
              <a:rPr lang="en-US" dirty="0" smtClean="0"/>
              <a:t> 50%</a:t>
            </a:r>
          </a:p>
          <a:p>
            <a:r>
              <a:rPr lang="en-US" b="1" dirty="0" smtClean="0"/>
              <a:t>Age: </a:t>
            </a:r>
            <a:r>
              <a:rPr lang="en-US" dirty="0" smtClean="0"/>
              <a:t>M = 34.68, SD = 11.86</a:t>
            </a:r>
          </a:p>
          <a:p>
            <a:endParaRPr lang="en-US" dirty="0"/>
          </a:p>
        </p:txBody>
      </p:sp>
      <p:sp>
        <p:nvSpPr>
          <p:cNvPr id="5" name="Footer Placeholder 4"/>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6" name="Slide Number Placeholder 5"/>
          <p:cNvSpPr>
            <a:spLocks noGrp="1"/>
          </p:cNvSpPr>
          <p:nvPr>
            <p:ph type="sldNum" sz="quarter" idx="12"/>
          </p:nvPr>
        </p:nvSpPr>
        <p:spPr/>
        <p:txBody>
          <a:bodyPr/>
          <a:lstStyle/>
          <a:p>
            <a:fld id="{DCB2CABB-5D3A-4CD8-94AA-404DEE745C6D}" type="slidenum">
              <a:rPr lang="en-US" smtClean="0"/>
              <a:t>57</a:t>
            </a:fld>
            <a:endParaRPr lang="en-US"/>
          </a:p>
        </p:txBody>
      </p:sp>
    </p:spTree>
    <p:extLst>
      <p:ext uri="{BB962C8B-B14F-4D97-AF65-F5344CB8AC3E}">
        <p14:creationId xmlns:p14="http://schemas.microsoft.com/office/powerpoint/2010/main" val="36696216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B2CABB-5D3A-4CD8-94AA-404DEE745C6D}" type="slidenum">
              <a:rPr lang="en-US" smtClean="0"/>
              <a:pPr/>
              <a:t>58</a:t>
            </a:fld>
            <a:endParaRPr lang="en-US"/>
          </a:p>
        </p:txBody>
      </p:sp>
      <p:sp>
        <p:nvSpPr>
          <p:cNvPr id="2" name="Title 1"/>
          <p:cNvSpPr>
            <a:spLocks noGrp="1"/>
          </p:cNvSpPr>
          <p:nvPr>
            <p:ph type="title"/>
          </p:nvPr>
        </p:nvSpPr>
        <p:spPr>
          <a:xfrm>
            <a:off x="822960" y="81998"/>
            <a:ext cx="8013130" cy="790162"/>
          </a:xfrm>
        </p:spPr>
        <p:txBody>
          <a:bodyPr>
            <a:noAutofit/>
          </a:bodyPr>
          <a:lstStyle/>
          <a:p>
            <a:r>
              <a:rPr lang="en-US" sz="3600" dirty="0" smtClean="0"/>
              <a:t>Involuntary Commitment Petition Process</a:t>
            </a:r>
            <a:endParaRPr lang="en-US" sz="3600" dirty="0"/>
          </a:p>
        </p:txBody>
      </p:sp>
      <p:sp>
        <p:nvSpPr>
          <p:cNvPr id="3" name="Content Placeholder 2"/>
          <p:cNvSpPr>
            <a:spLocks noGrp="1"/>
          </p:cNvSpPr>
          <p:nvPr>
            <p:ph idx="1"/>
          </p:nvPr>
        </p:nvSpPr>
        <p:spPr/>
        <p:txBody>
          <a:bodyPr/>
          <a:lstStyle/>
          <a:p>
            <a:r>
              <a:rPr lang="en-US" dirty="0" smtClean="0"/>
              <a:t>110 Conserved at some point after Referral</a:t>
            </a:r>
          </a:p>
          <a:p>
            <a:r>
              <a:rPr lang="en-US" dirty="0" smtClean="0"/>
              <a:t>104 Court orders pursued</a:t>
            </a:r>
          </a:p>
          <a:p>
            <a:pPr lvl="1"/>
            <a:r>
              <a:rPr lang="en-US" dirty="0" smtClean="0"/>
              <a:t>9 filed and awaiting determination</a:t>
            </a:r>
          </a:p>
          <a:p>
            <a:pPr lvl="1"/>
            <a:r>
              <a:rPr lang="en-US" dirty="0" smtClean="0"/>
              <a:t>16 cancelled</a:t>
            </a:r>
          </a:p>
          <a:p>
            <a:pPr lvl="1"/>
            <a:r>
              <a:rPr lang="en-US" dirty="0" smtClean="0"/>
              <a:t>18 possible petitions</a:t>
            </a:r>
          </a:p>
          <a:p>
            <a:r>
              <a:rPr lang="en-US" dirty="0" smtClean="0"/>
              <a:t>A total of 61 court orders/settlement agreements </a:t>
            </a:r>
          </a:p>
          <a:p>
            <a:pPr lvl="1"/>
            <a:r>
              <a:rPr lang="en-US" dirty="0" smtClean="0"/>
              <a:t>26 court order; 35 settlement agreement</a:t>
            </a:r>
          </a:p>
          <a:p>
            <a:pPr lvl="1"/>
            <a:r>
              <a:rPr lang="en-US" dirty="0" smtClean="0"/>
              <a:t>Increasing over time:</a:t>
            </a:r>
          </a:p>
          <a:p>
            <a:pPr lvl="2"/>
            <a:r>
              <a:rPr lang="en-US" dirty="0" smtClean="0"/>
              <a:t>2015: None</a:t>
            </a:r>
          </a:p>
          <a:p>
            <a:pPr lvl="2"/>
            <a:r>
              <a:rPr lang="en-US" dirty="0" smtClean="0"/>
              <a:t>2016: 16 </a:t>
            </a:r>
          </a:p>
          <a:p>
            <a:pPr lvl="2"/>
            <a:r>
              <a:rPr lang="en-US" dirty="0" smtClean="0"/>
              <a:t>2017: 45</a:t>
            </a:r>
            <a:endParaRPr lang="en-US" dirty="0"/>
          </a:p>
        </p:txBody>
      </p:sp>
      <p:sp>
        <p:nvSpPr>
          <p:cNvPr id="5" name="Footer Placeholder 4"/>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Tree>
    <p:extLst>
      <p:ext uri="{BB962C8B-B14F-4D97-AF65-F5344CB8AC3E}">
        <p14:creationId xmlns:p14="http://schemas.microsoft.com/office/powerpoint/2010/main" val="40821044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Court Orders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8593385"/>
              </p:ext>
            </p:extLst>
          </p:nvPr>
        </p:nvGraphicFramePr>
        <p:xfrm>
          <a:off x="822325" y="939800"/>
          <a:ext cx="7580221" cy="2289299"/>
        </p:xfrm>
        <a:graphic>
          <a:graphicData uri="http://schemas.openxmlformats.org/drawingml/2006/table">
            <a:tbl>
              <a:tblPr firstRow="1" firstCol="1" bandRow="1">
                <a:tableStyleId>{5C22544A-7EE6-4342-B048-85BDC9FD1C3A}</a:tableStyleId>
              </a:tblPr>
              <a:tblGrid>
                <a:gridCol w="2370465">
                  <a:extLst>
                    <a:ext uri="{9D8B030D-6E8A-4147-A177-3AD203B41FA5}">
                      <a16:colId xmlns:a16="http://schemas.microsoft.com/office/drawing/2014/main" val="3030762679"/>
                    </a:ext>
                  </a:extLst>
                </a:gridCol>
                <a:gridCol w="1261295">
                  <a:extLst>
                    <a:ext uri="{9D8B030D-6E8A-4147-A177-3AD203B41FA5}">
                      <a16:colId xmlns:a16="http://schemas.microsoft.com/office/drawing/2014/main" val="1793245503"/>
                    </a:ext>
                  </a:extLst>
                </a:gridCol>
                <a:gridCol w="1001356">
                  <a:extLst>
                    <a:ext uri="{9D8B030D-6E8A-4147-A177-3AD203B41FA5}">
                      <a16:colId xmlns:a16="http://schemas.microsoft.com/office/drawing/2014/main" val="1103145902"/>
                    </a:ext>
                  </a:extLst>
                </a:gridCol>
                <a:gridCol w="739941">
                  <a:extLst>
                    <a:ext uri="{9D8B030D-6E8A-4147-A177-3AD203B41FA5}">
                      <a16:colId xmlns:a16="http://schemas.microsoft.com/office/drawing/2014/main" val="405318324"/>
                    </a:ext>
                  </a:extLst>
                </a:gridCol>
                <a:gridCol w="1196310">
                  <a:extLst>
                    <a:ext uri="{9D8B030D-6E8A-4147-A177-3AD203B41FA5}">
                      <a16:colId xmlns:a16="http://schemas.microsoft.com/office/drawing/2014/main" val="1444394174"/>
                    </a:ext>
                  </a:extLst>
                </a:gridCol>
                <a:gridCol w="1010854">
                  <a:extLst>
                    <a:ext uri="{9D8B030D-6E8A-4147-A177-3AD203B41FA5}">
                      <a16:colId xmlns:a16="http://schemas.microsoft.com/office/drawing/2014/main" val="2772426230"/>
                    </a:ext>
                  </a:extLst>
                </a:gridCol>
              </a:tblGrid>
              <a:tr h="381550">
                <a:tc gridSpan="6">
                  <a:txBody>
                    <a:bodyPr/>
                    <a:lstStyle/>
                    <a:p>
                      <a:pPr marL="0" marR="0" algn="l">
                        <a:spcBef>
                          <a:spcPts val="0"/>
                        </a:spcBef>
                        <a:spcAft>
                          <a:spcPts val="0"/>
                        </a:spcAft>
                      </a:pPr>
                      <a:r>
                        <a:rPr lang="en-US" sz="1500" dirty="0" smtClean="0">
                          <a:effectLst/>
                        </a:rPr>
                        <a:t>Court-Order </a:t>
                      </a:r>
                      <a:r>
                        <a:rPr lang="en-US" sz="1500" dirty="0">
                          <a:effectLst/>
                        </a:rPr>
                        <a:t>Status of </a:t>
                      </a:r>
                      <a:r>
                        <a:rPr lang="en-US" sz="1500" dirty="0" smtClean="0">
                          <a:effectLst/>
                        </a:rPr>
                        <a:t>Individuals Enrolled/Not-Enrolled</a:t>
                      </a:r>
                      <a:endParaRPr lang="en-US" sz="1500"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54870977"/>
                  </a:ext>
                </a:extLst>
              </a:tr>
              <a:tr h="1144649">
                <a:tc>
                  <a:txBody>
                    <a:bodyPr/>
                    <a:lstStyle/>
                    <a:p>
                      <a:pPr marL="0" marR="0" algn="l">
                        <a:spcBef>
                          <a:spcPts val="0"/>
                        </a:spcBef>
                        <a:spcAft>
                          <a:spcPts val="0"/>
                        </a:spcAft>
                      </a:pPr>
                      <a:r>
                        <a:rPr lang="en-US" sz="1500" dirty="0">
                          <a:effectLst/>
                        </a:rPr>
                        <a:t>Treatment Referred</a:t>
                      </a:r>
                      <a:endParaRPr lang="en-US" sz="1500"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400" dirty="0">
                          <a:effectLst/>
                        </a:rPr>
                        <a:t>Court-Ordered</a:t>
                      </a:r>
                    </a:p>
                    <a:p>
                      <a:pPr marL="0" marR="0" algn="ctr">
                        <a:spcBef>
                          <a:spcPts val="0"/>
                        </a:spcBef>
                        <a:spcAft>
                          <a:spcPts val="0"/>
                        </a:spcAft>
                      </a:pPr>
                      <a:r>
                        <a:rPr lang="en-US" sz="1400" dirty="0">
                          <a:effectLst/>
                        </a:rPr>
                        <a:t>(n=26)</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400" dirty="0">
                          <a:effectLst/>
                        </a:rPr>
                        <a:t>Settlement</a:t>
                      </a:r>
                    </a:p>
                    <a:p>
                      <a:pPr marL="0" marR="0" algn="ctr">
                        <a:spcBef>
                          <a:spcPts val="0"/>
                        </a:spcBef>
                        <a:spcAft>
                          <a:spcPts val="0"/>
                        </a:spcAft>
                      </a:pPr>
                      <a:r>
                        <a:rPr lang="en-US" sz="1400" dirty="0">
                          <a:effectLst/>
                        </a:rPr>
                        <a:t>Agreement</a:t>
                      </a:r>
                    </a:p>
                    <a:p>
                      <a:pPr marL="0" marR="0" algn="ctr">
                        <a:spcBef>
                          <a:spcPts val="0"/>
                        </a:spcBef>
                        <a:spcAft>
                          <a:spcPts val="0"/>
                        </a:spcAft>
                      </a:pPr>
                      <a:r>
                        <a:rPr lang="en-US" sz="1400" dirty="0">
                          <a:effectLst/>
                        </a:rPr>
                        <a:t>(n=35)</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400" dirty="0">
                          <a:effectLst/>
                        </a:rPr>
                        <a:t>Petition</a:t>
                      </a:r>
                    </a:p>
                    <a:p>
                      <a:pPr marL="0" marR="0" algn="ctr">
                        <a:spcBef>
                          <a:spcPts val="0"/>
                        </a:spcBef>
                        <a:spcAft>
                          <a:spcPts val="0"/>
                        </a:spcAft>
                      </a:pPr>
                      <a:r>
                        <a:rPr lang="en-US" sz="1400" dirty="0">
                          <a:effectLst/>
                        </a:rPr>
                        <a:t>Filed</a:t>
                      </a:r>
                    </a:p>
                    <a:p>
                      <a:pPr marL="0" marR="0" algn="ctr">
                        <a:spcBef>
                          <a:spcPts val="0"/>
                        </a:spcBef>
                        <a:spcAft>
                          <a:spcPts val="0"/>
                        </a:spcAft>
                      </a:pPr>
                      <a:r>
                        <a:rPr lang="en-US" sz="1400" dirty="0">
                          <a:effectLst/>
                        </a:rPr>
                        <a:t>(n=9)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400" dirty="0">
                          <a:effectLst/>
                        </a:rPr>
                        <a:t>Petition Filed/</a:t>
                      </a:r>
                    </a:p>
                    <a:p>
                      <a:pPr marL="0" marR="0" algn="ctr">
                        <a:spcBef>
                          <a:spcPts val="0"/>
                        </a:spcBef>
                        <a:spcAft>
                          <a:spcPts val="0"/>
                        </a:spcAft>
                      </a:pPr>
                      <a:r>
                        <a:rPr lang="en-US" sz="1400" dirty="0">
                          <a:effectLst/>
                        </a:rPr>
                        <a:t>Canceled</a:t>
                      </a:r>
                    </a:p>
                    <a:p>
                      <a:pPr marL="0" marR="0" algn="ctr">
                        <a:spcBef>
                          <a:spcPts val="0"/>
                        </a:spcBef>
                        <a:spcAft>
                          <a:spcPts val="0"/>
                        </a:spcAft>
                      </a:pPr>
                      <a:r>
                        <a:rPr lang="en-US" sz="1400" dirty="0">
                          <a:effectLst/>
                        </a:rPr>
                        <a:t>(n=16)</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400" dirty="0">
                          <a:effectLst/>
                        </a:rPr>
                        <a:t>Possible</a:t>
                      </a:r>
                    </a:p>
                    <a:p>
                      <a:pPr marL="0" marR="0" algn="ctr">
                        <a:spcBef>
                          <a:spcPts val="0"/>
                        </a:spcBef>
                        <a:spcAft>
                          <a:spcPts val="0"/>
                        </a:spcAft>
                      </a:pPr>
                      <a:r>
                        <a:rPr lang="en-US" sz="1400" dirty="0">
                          <a:effectLst/>
                        </a:rPr>
                        <a:t>Petition</a:t>
                      </a:r>
                    </a:p>
                    <a:p>
                      <a:pPr marL="0" marR="0" algn="ctr">
                        <a:spcBef>
                          <a:spcPts val="0"/>
                        </a:spcBef>
                        <a:spcAft>
                          <a:spcPts val="0"/>
                        </a:spcAft>
                      </a:pPr>
                      <a:r>
                        <a:rPr lang="en-US" sz="1400" dirty="0">
                          <a:effectLst/>
                        </a:rPr>
                        <a:t>(n=18)</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2502336547"/>
                  </a:ext>
                </a:extLst>
              </a:tr>
              <a:tr h="381550">
                <a:tc>
                  <a:txBody>
                    <a:bodyPr/>
                    <a:lstStyle/>
                    <a:p>
                      <a:pPr marL="0" marR="0" algn="l">
                        <a:spcBef>
                          <a:spcPts val="0"/>
                        </a:spcBef>
                        <a:spcAft>
                          <a:spcPts val="0"/>
                        </a:spcAft>
                      </a:pPr>
                      <a:r>
                        <a:rPr lang="en-US" sz="1500">
                          <a:effectLst/>
                        </a:rPr>
                        <a:t>Enrolled (FSP or ERS)</a:t>
                      </a:r>
                      <a:endParaRPr lang="en-US" sz="150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a:effectLst/>
                        </a:rPr>
                        <a:t>19</a:t>
                      </a:r>
                      <a:endParaRPr lang="en-US" sz="150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dirty="0" smtClean="0">
                          <a:effectLst/>
                          <a:latin typeface="+mn-lt"/>
                          <a:ea typeface="+mn-ea"/>
                          <a:cs typeface="+mn-cs"/>
                        </a:rPr>
                        <a:t>30</a:t>
                      </a:r>
                      <a:endParaRPr lang="en-US" sz="1500"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a:effectLst/>
                        </a:rPr>
                        <a:t>3</a:t>
                      </a:r>
                      <a:endParaRPr lang="en-US" sz="150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a:effectLst/>
                        </a:rPr>
                        <a:t>8</a:t>
                      </a:r>
                      <a:endParaRPr lang="en-US" sz="150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a:effectLst/>
                        </a:rPr>
                        <a:t>6</a:t>
                      </a:r>
                      <a:endParaRPr lang="en-US" sz="150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245462601"/>
                  </a:ext>
                </a:extLst>
              </a:tr>
              <a:tr h="381550">
                <a:tc>
                  <a:txBody>
                    <a:bodyPr/>
                    <a:lstStyle/>
                    <a:p>
                      <a:pPr marL="0" marR="0" algn="l">
                        <a:spcBef>
                          <a:spcPts val="0"/>
                        </a:spcBef>
                        <a:spcAft>
                          <a:spcPts val="0"/>
                        </a:spcAft>
                      </a:pPr>
                      <a:r>
                        <a:rPr lang="en-US" sz="1500" dirty="0">
                          <a:effectLst/>
                        </a:rPr>
                        <a:t>Not Enrolled</a:t>
                      </a:r>
                      <a:endParaRPr lang="en-US" sz="1500"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a:effectLst/>
                        </a:rPr>
                        <a:t>7</a:t>
                      </a:r>
                      <a:endParaRPr lang="en-US" sz="150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dirty="0" smtClean="0">
                          <a:effectLst/>
                          <a:latin typeface="+mn-lt"/>
                          <a:ea typeface="+mn-ea"/>
                          <a:cs typeface="+mn-cs"/>
                        </a:rPr>
                        <a:t>5</a:t>
                      </a:r>
                      <a:endParaRPr lang="en-US" sz="1500"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a:effectLst/>
                        </a:rPr>
                        <a:t>6</a:t>
                      </a:r>
                      <a:endParaRPr lang="en-US" sz="150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a:effectLst/>
                        </a:rPr>
                        <a:t>8</a:t>
                      </a:r>
                      <a:endParaRPr lang="en-US" sz="150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500" dirty="0">
                          <a:effectLst/>
                        </a:rPr>
                        <a:t>12</a:t>
                      </a:r>
                      <a:endParaRPr lang="en-US" sz="1500" dirty="0">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805595553"/>
                  </a:ext>
                </a:extLst>
              </a:tr>
            </a:tbl>
          </a:graphicData>
        </a:graphic>
      </p:graphicFrame>
      <p:sp>
        <p:nvSpPr>
          <p:cNvPr id="3" name="Footer Placeholder 2"/>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5" name="Slide Number Placeholder 4"/>
          <p:cNvSpPr>
            <a:spLocks noGrp="1"/>
          </p:cNvSpPr>
          <p:nvPr>
            <p:ph type="sldNum" sz="quarter" idx="12"/>
          </p:nvPr>
        </p:nvSpPr>
        <p:spPr/>
        <p:txBody>
          <a:bodyPr/>
          <a:lstStyle/>
          <a:p>
            <a:fld id="{DCB2CABB-5D3A-4CD8-94AA-404DEE745C6D}" type="slidenum">
              <a:rPr lang="en-US" smtClean="0"/>
              <a:t>59</a:t>
            </a:fld>
            <a:endParaRPr lang="en-US"/>
          </a:p>
        </p:txBody>
      </p:sp>
    </p:spTree>
    <p:extLst>
      <p:ext uri="{BB962C8B-B14F-4D97-AF65-F5344CB8AC3E}">
        <p14:creationId xmlns:p14="http://schemas.microsoft.com/office/powerpoint/2010/main" val="579566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Assisted Outpatient Treatment</a:t>
            </a:r>
            <a:endParaRPr lang="en-US" dirty="0"/>
          </a:p>
        </p:txBody>
      </p:sp>
      <p:sp>
        <p:nvSpPr>
          <p:cNvPr id="3" name="Content Placeholder 2"/>
          <p:cNvSpPr>
            <a:spLocks noGrp="1"/>
          </p:cNvSpPr>
          <p:nvPr>
            <p:ph idx="1"/>
          </p:nvPr>
        </p:nvSpPr>
        <p:spPr/>
        <p:txBody>
          <a:bodyPr/>
          <a:lstStyle/>
          <a:p>
            <a:r>
              <a:rPr lang="en-US" sz="2100" dirty="0"/>
              <a:t>Forty-six states have legally mandated the policy of Assisted Outpatient Treatment (AOT)--also sometimes referred to as involuntary outpatient commitment—in response. </a:t>
            </a:r>
          </a:p>
          <a:p>
            <a:r>
              <a:rPr lang="en-US" sz="2100" dirty="0"/>
              <a:t>Known by many names:</a:t>
            </a:r>
          </a:p>
          <a:p>
            <a:pPr lvl="1"/>
            <a:r>
              <a:rPr lang="en-US" dirty="0"/>
              <a:t>Mandated Community Treatment</a:t>
            </a:r>
          </a:p>
          <a:p>
            <a:pPr lvl="1"/>
            <a:r>
              <a:rPr lang="en-US" dirty="0"/>
              <a:t>Involuntary Outpatient treatment</a:t>
            </a:r>
          </a:p>
          <a:p>
            <a:pPr lvl="1"/>
            <a:r>
              <a:rPr lang="en-US" dirty="0"/>
              <a:t>Community Treatment Order</a:t>
            </a:r>
          </a:p>
          <a:p>
            <a:pPr lvl="1"/>
            <a:r>
              <a:rPr lang="en-US" dirty="0"/>
              <a:t>Kendra’s Law – New York -1999</a:t>
            </a:r>
          </a:p>
          <a:p>
            <a:pPr lvl="1"/>
            <a:r>
              <a:rPr lang="en-US" dirty="0"/>
              <a:t>Laura’s Law – California -2002</a:t>
            </a:r>
          </a:p>
          <a:p>
            <a:endParaRPr lang="en-US" dirty="0"/>
          </a:p>
        </p:txBody>
      </p:sp>
      <p:sp>
        <p:nvSpPr>
          <p:cNvPr id="4" name="Footer Placeholder 3"/>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5" name="Slide Number Placeholder 4"/>
          <p:cNvSpPr>
            <a:spLocks noGrp="1"/>
          </p:cNvSpPr>
          <p:nvPr>
            <p:ph type="sldNum" sz="quarter" idx="12"/>
          </p:nvPr>
        </p:nvSpPr>
        <p:spPr/>
        <p:txBody>
          <a:bodyPr/>
          <a:lstStyle/>
          <a:p>
            <a:fld id="{DCB2CABB-5D3A-4CD8-94AA-404DEE745C6D}" type="slidenum">
              <a:rPr lang="en-US" smtClean="0"/>
              <a:t>6</a:t>
            </a:fld>
            <a:endParaRPr lang="en-US"/>
          </a:p>
        </p:txBody>
      </p:sp>
    </p:spTree>
    <p:extLst>
      <p:ext uri="{BB962C8B-B14F-4D97-AF65-F5344CB8AC3E}">
        <p14:creationId xmlns:p14="http://schemas.microsoft.com/office/powerpoint/2010/main" val="24223443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Court Orders and Enrollment</a:t>
            </a:r>
            <a:endParaRPr lang="en-US" dirty="0"/>
          </a:p>
        </p:txBody>
      </p:sp>
      <p:sp>
        <p:nvSpPr>
          <p:cNvPr id="3" name="Content Placeholder 2"/>
          <p:cNvSpPr>
            <a:spLocks noGrp="1"/>
          </p:cNvSpPr>
          <p:nvPr>
            <p:ph idx="1"/>
          </p:nvPr>
        </p:nvSpPr>
        <p:spPr>
          <a:xfrm>
            <a:off x="822960" y="939247"/>
            <a:ext cx="7543800" cy="4005977"/>
          </a:xfrm>
        </p:spPr>
        <p:txBody>
          <a:bodyPr>
            <a:normAutofit/>
          </a:bodyPr>
          <a:lstStyle/>
          <a:p>
            <a:pPr>
              <a:lnSpc>
                <a:spcPct val="100000"/>
              </a:lnSpc>
              <a:spcBef>
                <a:spcPts val="0"/>
              </a:spcBef>
              <a:spcAft>
                <a:spcPts val="300"/>
              </a:spcAft>
            </a:pPr>
            <a:r>
              <a:rPr lang="en-US" dirty="0" smtClean="0"/>
              <a:t>Court orders are obtained before treatment for those refusing to enroll or after enrollment but refusing to engage in treatment. </a:t>
            </a:r>
          </a:p>
          <a:p>
            <a:pPr lvl="1">
              <a:lnSpc>
                <a:spcPct val="100000"/>
              </a:lnSpc>
              <a:spcBef>
                <a:spcPts val="0"/>
              </a:spcBef>
              <a:spcAft>
                <a:spcPts val="300"/>
              </a:spcAft>
            </a:pPr>
            <a:r>
              <a:rPr lang="en-US" dirty="0" smtClean="0"/>
              <a:t>35 individuals enrolled with a court-order obtained before the start of treatment</a:t>
            </a:r>
          </a:p>
          <a:p>
            <a:pPr lvl="1">
              <a:lnSpc>
                <a:spcPct val="100000"/>
              </a:lnSpc>
              <a:spcBef>
                <a:spcPts val="0"/>
              </a:spcBef>
              <a:spcAft>
                <a:spcPts val="300"/>
              </a:spcAft>
            </a:pPr>
            <a:r>
              <a:rPr lang="en-US" dirty="0" smtClean="0"/>
              <a:t>12 individuals never enrolled but were court-ordered</a:t>
            </a:r>
          </a:p>
          <a:p>
            <a:pPr lvl="1">
              <a:lnSpc>
                <a:spcPct val="100000"/>
              </a:lnSpc>
              <a:spcBef>
                <a:spcPts val="0"/>
              </a:spcBef>
              <a:spcAft>
                <a:spcPts val="300"/>
              </a:spcAft>
            </a:pPr>
            <a:r>
              <a:rPr lang="en-US" dirty="0" smtClean="0"/>
              <a:t>14 individuals had a court order obtained after they were enrolled</a:t>
            </a:r>
          </a:p>
          <a:p>
            <a:pPr>
              <a:lnSpc>
                <a:spcPct val="100000"/>
              </a:lnSpc>
              <a:spcBef>
                <a:spcPts val="0"/>
              </a:spcBef>
              <a:spcAft>
                <a:spcPts val="300"/>
              </a:spcAft>
            </a:pPr>
            <a:r>
              <a:rPr lang="en-US" dirty="0" smtClean="0"/>
              <a:t>164 individuals never enrolled in services (204 referrals processed)</a:t>
            </a:r>
          </a:p>
          <a:p>
            <a:pPr>
              <a:lnSpc>
                <a:spcPct val="100000"/>
              </a:lnSpc>
              <a:spcBef>
                <a:spcPts val="0"/>
              </a:spcBef>
              <a:spcAft>
                <a:spcPts val="300"/>
              </a:spcAft>
            </a:pPr>
            <a:r>
              <a:rPr lang="en-US" dirty="0" smtClean="0"/>
              <a:t>291 individuals enrolled voluntarily (320 referrals processed)</a:t>
            </a:r>
          </a:p>
        </p:txBody>
      </p:sp>
      <p:sp>
        <p:nvSpPr>
          <p:cNvPr id="4" name="Footer Placeholder 3"/>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5" name="Slide Number Placeholder 4"/>
          <p:cNvSpPr>
            <a:spLocks noGrp="1"/>
          </p:cNvSpPr>
          <p:nvPr>
            <p:ph type="sldNum" sz="quarter" idx="12"/>
          </p:nvPr>
        </p:nvSpPr>
        <p:spPr/>
        <p:txBody>
          <a:bodyPr/>
          <a:lstStyle/>
          <a:p>
            <a:fld id="{DCB2CABB-5D3A-4CD8-94AA-404DEE745C6D}" type="slidenum">
              <a:rPr lang="en-US" smtClean="0"/>
              <a:t>60</a:t>
            </a:fld>
            <a:endParaRPr lang="en-US"/>
          </a:p>
        </p:txBody>
      </p:sp>
    </p:spTree>
    <p:extLst>
      <p:ext uri="{BB962C8B-B14F-4D97-AF65-F5344CB8AC3E}">
        <p14:creationId xmlns:p14="http://schemas.microsoft.com/office/powerpoint/2010/main" val="33221071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Demographics and Court Orders</a:t>
            </a:r>
            <a:endParaRPr lang="en-US" dirty="0"/>
          </a:p>
        </p:txBody>
      </p:sp>
      <p:sp>
        <p:nvSpPr>
          <p:cNvPr id="3" name="Content Placeholder 2"/>
          <p:cNvSpPr>
            <a:spLocks noGrp="1"/>
          </p:cNvSpPr>
          <p:nvPr>
            <p:ph idx="1"/>
          </p:nvPr>
        </p:nvSpPr>
        <p:spPr/>
        <p:txBody>
          <a:bodyPr>
            <a:normAutofit fontScale="92500"/>
          </a:bodyPr>
          <a:lstStyle/>
          <a:p>
            <a:r>
              <a:rPr lang="en-US" b="1" dirty="0" smtClean="0"/>
              <a:t>Gender: </a:t>
            </a:r>
            <a:r>
              <a:rPr lang="en-US" dirty="0" smtClean="0"/>
              <a:t>2/3 were male, 1/3 female (transgendered n =1), Fisher’s exact p=.68. </a:t>
            </a:r>
          </a:p>
          <a:p>
            <a:r>
              <a:rPr lang="en-US" b="1" dirty="0" smtClean="0"/>
              <a:t>Race/Ethnicity: </a:t>
            </a:r>
            <a:r>
              <a:rPr lang="en-US" dirty="0" smtClean="0"/>
              <a:t>31% White (n =19), 30% Latino/Hispanic (n=18), 28% African American (n=17), and 11% were Asian (n =7), Fisher’s exact p=.80. </a:t>
            </a:r>
          </a:p>
          <a:p>
            <a:r>
              <a:rPr lang="en-US" b="1" dirty="0" smtClean="0"/>
              <a:t>Housing: </a:t>
            </a:r>
            <a:r>
              <a:rPr lang="en-US" dirty="0" smtClean="0"/>
              <a:t>31% homeless (n =19), followed by those living with family (28%; n =17), those in an apartment (25%; n =15), in a mental health facility (11%; n =7), and jail at the time of referral (5%; n =3). Housing status unrelated to the likelihood of a court–order or settlement agreement. </a:t>
            </a:r>
          </a:p>
          <a:p>
            <a:r>
              <a:rPr lang="en-US" b="1" dirty="0" smtClean="0"/>
              <a:t>Age: </a:t>
            </a:r>
            <a:r>
              <a:rPr lang="en-US" dirty="0" smtClean="0"/>
              <a:t>No significant age differences for the likelihood of court supervision, Fisher’s p =.43.</a:t>
            </a:r>
          </a:p>
          <a:p>
            <a:r>
              <a:rPr lang="en-US" b="1" dirty="0" smtClean="0"/>
              <a:t>Substance Use: </a:t>
            </a:r>
            <a:r>
              <a:rPr lang="en-US" dirty="0" smtClean="0"/>
              <a:t>41% currently using substances, Fisher’s exact p = .21 </a:t>
            </a:r>
          </a:p>
          <a:p>
            <a:endParaRPr lang="en-US" dirty="0"/>
          </a:p>
        </p:txBody>
      </p:sp>
      <p:sp>
        <p:nvSpPr>
          <p:cNvPr id="4" name="Footer Placeholder 3"/>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5" name="Slide Number Placeholder 4"/>
          <p:cNvSpPr>
            <a:spLocks noGrp="1"/>
          </p:cNvSpPr>
          <p:nvPr>
            <p:ph type="sldNum" sz="quarter" idx="12"/>
          </p:nvPr>
        </p:nvSpPr>
        <p:spPr/>
        <p:txBody>
          <a:bodyPr/>
          <a:lstStyle/>
          <a:p>
            <a:fld id="{DCB2CABB-5D3A-4CD8-94AA-404DEE745C6D}" type="slidenum">
              <a:rPr lang="en-US" smtClean="0"/>
              <a:t>61</a:t>
            </a:fld>
            <a:endParaRPr lang="en-US"/>
          </a:p>
        </p:txBody>
      </p:sp>
    </p:spTree>
    <p:extLst>
      <p:ext uri="{BB962C8B-B14F-4D97-AF65-F5344CB8AC3E}">
        <p14:creationId xmlns:p14="http://schemas.microsoft.com/office/powerpoint/2010/main" val="38047044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B2CABB-5D3A-4CD8-94AA-404DEE745C6D}" type="slidenum">
              <a:rPr lang="en-US" smtClean="0"/>
              <a:t>62</a:t>
            </a:fld>
            <a:endParaRPr lang="en-US"/>
          </a:p>
        </p:txBody>
      </p:sp>
      <p:sp>
        <p:nvSpPr>
          <p:cNvPr id="3" name="Title 2"/>
          <p:cNvSpPr>
            <a:spLocks noGrp="1"/>
          </p:cNvSpPr>
          <p:nvPr>
            <p:ph type="title"/>
          </p:nvPr>
        </p:nvSpPr>
        <p:spPr/>
        <p:txBody>
          <a:bodyPr/>
          <a:lstStyle/>
          <a:p>
            <a:r>
              <a:rPr lang="en-US" dirty="0" smtClean="0"/>
              <a:t>Court Orders and Outcomes</a:t>
            </a:r>
            <a:endParaRPr lang="en-US" dirty="0"/>
          </a:p>
        </p:txBody>
      </p:sp>
      <p:sp>
        <p:nvSpPr>
          <p:cNvPr id="4" name="Content Placeholder 3"/>
          <p:cNvSpPr>
            <a:spLocks noGrp="1"/>
          </p:cNvSpPr>
          <p:nvPr>
            <p:ph idx="1"/>
          </p:nvPr>
        </p:nvSpPr>
        <p:spPr/>
        <p:txBody>
          <a:bodyPr>
            <a:normAutofit/>
          </a:bodyPr>
          <a:lstStyle/>
          <a:p>
            <a:pPr>
              <a:lnSpc>
                <a:spcPct val="100000"/>
              </a:lnSpc>
              <a:spcBef>
                <a:spcPts val="0"/>
              </a:spcBef>
              <a:spcAft>
                <a:spcPts val="300"/>
              </a:spcAft>
            </a:pPr>
            <a:r>
              <a:rPr lang="en-US" b="1" dirty="0"/>
              <a:t>Graduates</a:t>
            </a:r>
          </a:p>
          <a:p>
            <a:pPr lvl="1">
              <a:lnSpc>
                <a:spcPct val="100000"/>
              </a:lnSpc>
              <a:spcBef>
                <a:spcPts val="0"/>
              </a:spcBef>
              <a:spcAft>
                <a:spcPts val="300"/>
              </a:spcAft>
            </a:pPr>
            <a:r>
              <a:rPr lang="en-US" b="1" dirty="0" smtClean="0"/>
              <a:t>Involuntary – 7%</a:t>
            </a:r>
          </a:p>
          <a:p>
            <a:pPr lvl="2">
              <a:lnSpc>
                <a:spcPct val="100000"/>
              </a:lnSpc>
              <a:spcBef>
                <a:spcPts val="0"/>
              </a:spcBef>
              <a:spcAft>
                <a:spcPts val="300"/>
              </a:spcAft>
            </a:pPr>
            <a:r>
              <a:rPr lang="en-US" dirty="0" smtClean="0"/>
              <a:t>5</a:t>
            </a:r>
            <a:r>
              <a:rPr lang="en-US" dirty="0"/>
              <a:t>% graduates of FSP/ERS services were under a court-order before they enrolled </a:t>
            </a:r>
          </a:p>
          <a:p>
            <a:pPr lvl="2">
              <a:lnSpc>
                <a:spcPct val="100000"/>
              </a:lnSpc>
              <a:spcBef>
                <a:spcPts val="0"/>
              </a:spcBef>
              <a:spcAft>
                <a:spcPts val="300"/>
              </a:spcAft>
            </a:pPr>
            <a:r>
              <a:rPr lang="en-US" dirty="0"/>
              <a:t>2% graduates of FSP/ERS services were under a court-order after they enrolled</a:t>
            </a:r>
          </a:p>
          <a:p>
            <a:pPr lvl="1">
              <a:lnSpc>
                <a:spcPct val="100000"/>
              </a:lnSpc>
              <a:spcBef>
                <a:spcPts val="0"/>
              </a:spcBef>
              <a:spcAft>
                <a:spcPts val="300"/>
              </a:spcAft>
            </a:pPr>
            <a:r>
              <a:rPr lang="en-US" b="1" dirty="0" smtClean="0"/>
              <a:t>Voluntary</a:t>
            </a:r>
          </a:p>
          <a:p>
            <a:pPr lvl="2">
              <a:lnSpc>
                <a:spcPct val="100000"/>
              </a:lnSpc>
              <a:spcBef>
                <a:spcPts val="0"/>
              </a:spcBef>
              <a:spcAft>
                <a:spcPts val="300"/>
              </a:spcAft>
            </a:pPr>
            <a:r>
              <a:rPr lang="en-US" dirty="0" smtClean="0"/>
              <a:t>93</a:t>
            </a:r>
            <a:r>
              <a:rPr lang="en-US" dirty="0"/>
              <a:t>% graduates of FSP/ERS services were voluntary </a:t>
            </a:r>
          </a:p>
          <a:p>
            <a:pPr>
              <a:lnSpc>
                <a:spcPct val="100000"/>
              </a:lnSpc>
              <a:spcBef>
                <a:spcPts val="0"/>
              </a:spcBef>
              <a:spcAft>
                <a:spcPts val="300"/>
              </a:spcAft>
            </a:pPr>
            <a:r>
              <a:rPr lang="en-US" b="1" dirty="0"/>
              <a:t>Discharged</a:t>
            </a:r>
          </a:p>
          <a:p>
            <a:pPr lvl="1">
              <a:lnSpc>
                <a:spcPct val="100000"/>
              </a:lnSpc>
              <a:spcBef>
                <a:spcPts val="0"/>
              </a:spcBef>
              <a:spcAft>
                <a:spcPts val="300"/>
              </a:spcAft>
            </a:pPr>
            <a:r>
              <a:rPr lang="en-US" b="1" dirty="0" smtClean="0"/>
              <a:t>Involuntary – 10%</a:t>
            </a:r>
          </a:p>
          <a:p>
            <a:pPr lvl="2">
              <a:lnSpc>
                <a:spcPct val="100000"/>
              </a:lnSpc>
              <a:spcBef>
                <a:spcPts val="0"/>
              </a:spcBef>
              <a:spcAft>
                <a:spcPts val="300"/>
              </a:spcAft>
            </a:pPr>
            <a:r>
              <a:rPr lang="en-US" dirty="0" smtClean="0"/>
              <a:t>5</a:t>
            </a:r>
            <a:r>
              <a:rPr lang="en-US" dirty="0"/>
              <a:t>% discharged from FSP/ERS services were under a court-order before they enrolled </a:t>
            </a:r>
          </a:p>
          <a:p>
            <a:pPr lvl="2">
              <a:lnSpc>
                <a:spcPct val="100000"/>
              </a:lnSpc>
              <a:spcBef>
                <a:spcPts val="0"/>
              </a:spcBef>
              <a:spcAft>
                <a:spcPts val="300"/>
              </a:spcAft>
            </a:pPr>
            <a:r>
              <a:rPr lang="en-US" dirty="0"/>
              <a:t>5% discharged from FSP/ERS services were under a court-order after they enrolled </a:t>
            </a:r>
            <a:endParaRPr lang="en-US" dirty="0" smtClean="0"/>
          </a:p>
          <a:p>
            <a:pPr lvl="1">
              <a:lnSpc>
                <a:spcPct val="100000"/>
              </a:lnSpc>
              <a:spcBef>
                <a:spcPts val="0"/>
              </a:spcBef>
              <a:spcAft>
                <a:spcPts val="300"/>
              </a:spcAft>
            </a:pPr>
            <a:r>
              <a:rPr lang="en-US" b="1" dirty="0" smtClean="0"/>
              <a:t>Voluntary</a:t>
            </a:r>
            <a:endParaRPr lang="en-US" b="1" dirty="0"/>
          </a:p>
          <a:p>
            <a:pPr lvl="2">
              <a:lnSpc>
                <a:spcPct val="100000"/>
              </a:lnSpc>
              <a:spcBef>
                <a:spcPts val="0"/>
              </a:spcBef>
              <a:spcAft>
                <a:spcPts val="300"/>
              </a:spcAft>
            </a:pPr>
            <a:r>
              <a:rPr lang="en-US" dirty="0"/>
              <a:t>90% discharged from FSP/ERS services were voluntary </a:t>
            </a:r>
          </a:p>
          <a:p>
            <a:endParaRPr lang="en-US" dirty="0"/>
          </a:p>
        </p:txBody>
      </p:sp>
      <p:sp>
        <p:nvSpPr>
          <p:cNvPr id="5" name="Footer Placeholder 4"/>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Tree>
    <p:extLst>
      <p:ext uri="{BB962C8B-B14F-4D97-AF65-F5344CB8AC3E}">
        <p14:creationId xmlns:p14="http://schemas.microsoft.com/office/powerpoint/2010/main" val="1532719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 and Enrollment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7006111"/>
              </p:ext>
            </p:extLst>
          </p:nvPr>
        </p:nvGraphicFramePr>
        <p:xfrm>
          <a:off x="268358" y="1123623"/>
          <a:ext cx="8826762" cy="3611880"/>
        </p:xfrm>
        <a:graphic>
          <a:graphicData uri="http://schemas.openxmlformats.org/drawingml/2006/table">
            <a:tbl>
              <a:tblPr firstRow="1" bandRow="1">
                <a:tableStyleId>{5C22544A-7EE6-4342-B048-85BDC9FD1C3A}</a:tableStyleId>
              </a:tblPr>
              <a:tblGrid>
                <a:gridCol w="1287628">
                  <a:extLst>
                    <a:ext uri="{9D8B030D-6E8A-4147-A177-3AD203B41FA5}">
                      <a16:colId xmlns:a16="http://schemas.microsoft.com/office/drawing/2014/main" val="193983582"/>
                    </a:ext>
                  </a:extLst>
                </a:gridCol>
                <a:gridCol w="1959429">
                  <a:extLst>
                    <a:ext uri="{9D8B030D-6E8A-4147-A177-3AD203B41FA5}">
                      <a16:colId xmlns:a16="http://schemas.microsoft.com/office/drawing/2014/main" val="1582089826"/>
                    </a:ext>
                  </a:extLst>
                </a:gridCol>
                <a:gridCol w="1856791">
                  <a:extLst>
                    <a:ext uri="{9D8B030D-6E8A-4147-A177-3AD203B41FA5}">
                      <a16:colId xmlns:a16="http://schemas.microsoft.com/office/drawing/2014/main" val="1188498466"/>
                    </a:ext>
                  </a:extLst>
                </a:gridCol>
                <a:gridCol w="1791478">
                  <a:extLst>
                    <a:ext uri="{9D8B030D-6E8A-4147-A177-3AD203B41FA5}">
                      <a16:colId xmlns:a16="http://schemas.microsoft.com/office/drawing/2014/main" val="1013832700"/>
                    </a:ext>
                  </a:extLst>
                </a:gridCol>
                <a:gridCol w="1931436">
                  <a:extLst>
                    <a:ext uri="{9D8B030D-6E8A-4147-A177-3AD203B41FA5}">
                      <a16:colId xmlns:a16="http://schemas.microsoft.com/office/drawing/2014/main" val="3124492847"/>
                    </a:ext>
                  </a:extLst>
                </a:gridCol>
              </a:tblGrid>
              <a:tr h="480060">
                <a:tc>
                  <a:txBody>
                    <a:bodyPr/>
                    <a:lstStyle/>
                    <a:p>
                      <a:endParaRPr lang="en-US" sz="1400" dirty="0"/>
                    </a:p>
                  </a:txBody>
                  <a:tcPr marL="68580" marR="68580" marT="34290" marB="34290"/>
                </a:tc>
                <a:tc>
                  <a:txBody>
                    <a:bodyPr/>
                    <a:lstStyle/>
                    <a:p>
                      <a:r>
                        <a:rPr lang="en-US" sz="1400" dirty="0" smtClean="0"/>
                        <a:t>Referred</a:t>
                      </a:r>
                      <a:r>
                        <a:rPr lang="en-US" sz="1400" baseline="0" dirty="0" smtClean="0"/>
                        <a:t> to FSP or ERS Treatment Provider </a:t>
                      </a:r>
                      <a:endParaRPr lang="en-US" sz="1400" dirty="0"/>
                    </a:p>
                  </a:txBody>
                  <a:tcPr marL="68580" marR="68580" marT="34290" marB="34290"/>
                </a:tc>
                <a:tc>
                  <a:txBody>
                    <a:bodyPr/>
                    <a:lstStyle/>
                    <a:p>
                      <a:r>
                        <a:rPr lang="en-US" sz="1400" dirty="0" smtClean="0"/>
                        <a:t>Enrolled Involuntarily</a:t>
                      </a:r>
                      <a:endParaRPr lang="en-US" sz="1400" dirty="0"/>
                    </a:p>
                  </a:txBody>
                  <a:tcPr marL="68580" marR="68580" marT="34290" marB="34290"/>
                </a:tc>
                <a:tc>
                  <a:txBody>
                    <a:bodyPr/>
                    <a:lstStyle/>
                    <a:p>
                      <a:r>
                        <a:rPr lang="en-US" sz="1400" dirty="0" smtClean="0"/>
                        <a:t>Enrolled</a:t>
                      </a:r>
                      <a:r>
                        <a:rPr lang="en-US" sz="1400" baseline="0" dirty="0" smtClean="0"/>
                        <a:t> Voluntarily</a:t>
                      </a:r>
                      <a:endParaRPr lang="en-US" sz="1400" dirty="0"/>
                    </a:p>
                  </a:txBody>
                  <a:tcPr marL="68580" marR="68580" marT="34290" marB="34290"/>
                </a:tc>
                <a:tc>
                  <a:txBody>
                    <a:bodyPr/>
                    <a:lstStyle/>
                    <a:p>
                      <a:r>
                        <a:rPr lang="en-US" sz="1400" baseline="0" dirty="0" smtClean="0"/>
                        <a:t>Not Enrolled</a:t>
                      </a:r>
                      <a:endParaRPr lang="en-US" sz="1400" dirty="0"/>
                    </a:p>
                  </a:txBody>
                  <a:tcPr marL="68580" marR="68580" marT="34290" marB="34290"/>
                </a:tc>
                <a:extLst>
                  <a:ext uri="{0D108BD9-81ED-4DB2-BD59-A6C34878D82A}">
                    <a16:rowId xmlns:a16="http://schemas.microsoft.com/office/drawing/2014/main" val="3066801532"/>
                  </a:ext>
                </a:extLst>
              </a:tr>
              <a:tr h="278130">
                <a:tc>
                  <a:txBody>
                    <a:bodyPr/>
                    <a:lstStyle/>
                    <a:p>
                      <a:r>
                        <a:rPr lang="en-US" sz="1400" dirty="0" smtClean="0"/>
                        <a:t>Gender</a:t>
                      </a:r>
                      <a:endParaRPr lang="en-US" sz="1400" dirty="0"/>
                    </a:p>
                  </a:txBody>
                  <a:tcPr marL="68580" marR="68580" marT="34290" marB="34290"/>
                </a:tc>
                <a:tc>
                  <a:txBody>
                    <a:bodyPr/>
                    <a:lstStyle/>
                    <a:p>
                      <a:r>
                        <a:rPr lang="en-US" sz="1400" dirty="0" smtClean="0"/>
                        <a:t>37% Female</a:t>
                      </a:r>
                      <a:endParaRPr lang="en-US" sz="1400" dirty="0"/>
                    </a:p>
                  </a:txBody>
                  <a:tcPr marL="68580" marR="68580" marT="34290" marB="34290"/>
                </a:tc>
                <a:tc>
                  <a:txBody>
                    <a:bodyPr/>
                    <a:lstStyle/>
                    <a:p>
                      <a:r>
                        <a:rPr lang="en-US" sz="1400" dirty="0" smtClean="0"/>
                        <a:t>34% Female</a:t>
                      </a:r>
                      <a:endParaRPr lang="en-US" sz="1400" dirty="0"/>
                    </a:p>
                  </a:txBody>
                  <a:tcPr marL="68580" marR="68580" marT="34290" marB="34290"/>
                </a:tc>
                <a:tc>
                  <a:txBody>
                    <a:bodyPr/>
                    <a:lstStyle/>
                    <a:p>
                      <a:r>
                        <a:rPr lang="en-US" sz="1400" dirty="0" smtClean="0"/>
                        <a:t>39% Female</a:t>
                      </a:r>
                      <a:endParaRPr lang="en-US" sz="1400" dirty="0"/>
                    </a:p>
                  </a:txBody>
                  <a:tcPr marL="68580" marR="68580" marT="34290" marB="34290"/>
                </a:tc>
                <a:tc>
                  <a:txBody>
                    <a:bodyPr/>
                    <a:lstStyle/>
                    <a:p>
                      <a:r>
                        <a:rPr lang="en-US" sz="1400" dirty="0" smtClean="0"/>
                        <a:t>34% Female</a:t>
                      </a:r>
                      <a:endParaRPr lang="en-US" sz="1400" dirty="0"/>
                    </a:p>
                  </a:txBody>
                  <a:tcPr marL="68580" marR="68580" marT="34290" marB="34290"/>
                </a:tc>
                <a:extLst>
                  <a:ext uri="{0D108BD9-81ED-4DB2-BD59-A6C34878D82A}">
                    <a16:rowId xmlns:a16="http://schemas.microsoft.com/office/drawing/2014/main" val="3886832701"/>
                  </a:ext>
                </a:extLst>
              </a:tr>
              <a:tr h="233058">
                <a:tc>
                  <a:txBody>
                    <a:bodyPr/>
                    <a:lstStyle/>
                    <a:p>
                      <a:r>
                        <a:rPr lang="en-US" sz="1400" dirty="0" smtClean="0"/>
                        <a:t>Age</a:t>
                      </a:r>
                      <a:endParaRPr lang="en-US" sz="1400" dirty="0"/>
                    </a:p>
                  </a:txBody>
                  <a:tcPr marL="68580" marR="68580" marT="34290" marB="34290"/>
                </a:tc>
                <a:tc>
                  <a:txBody>
                    <a:bodyPr/>
                    <a:lstStyle/>
                    <a:p>
                      <a:r>
                        <a:rPr lang="en-US" sz="1400" dirty="0" smtClean="0"/>
                        <a:t>M= 35.64, SD = 12.28</a:t>
                      </a:r>
                      <a:endParaRPr lang="en-US" sz="1400" dirty="0"/>
                    </a:p>
                  </a:txBody>
                  <a:tcPr marL="68580" marR="68580" marT="34290" marB="34290"/>
                </a:tc>
                <a:tc>
                  <a:txBody>
                    <a:bodyPr/>
                    <a:lstStyle/>
                    <a:p>
                      <a:r>
                        <a:rPr lang="en-US" sz="1400" dirty="0" smtClean="0"/>
                        <a:t>M = 35.34, SD = 13.20</a:t>
                      </a:r>
                      <a:endParaRPr lang="en-US" sz="1400" dirty="0"/>
                    </a:p>
                  </a:txBody>
                  <a:tcPr marL="68580" marR="68580" marT="34290" marB="34290"/>
                </a:tc>
                <a:tc>
                  <a:txBody>
                    <a:bodyPr/>
                    <a:lstStyle/>
                    <a:p>
                      <a:r>
                        <a:rPr lang="en-US" sz="1400" dirty="0" smtClean="0"/>
                        <a:t>M = 34.94, SD = 11.52</a:t>
                      </a:r>
                      <a:endParaRPr lang="en-US" sz="1400" dirty="0"/>
                    </a:p>
                  </a:txBody>
                  <a:tcPr marL="68580" marR="68580" marT="34290" marB="34290"/>
                </a:tc>
                <a:tc>
                  <a:txBody>
                    <a:bodyPr/>
                    <a:lstStyle/>
                    <a:p>
                      <a:r>
                        <a:rPr lang="en-US" sz="1400" dirty="0" smtClean="0"/>
                        <a:t>M = 36.41, SD = 12.92</a:t>
                      </a:r>
                      <a:endParaRPr lang="en-US" sz="1400" dirty="0"/>
                    </a:p>
                  </a:txBody>
                  <a:tcPr marL="68580" marR="68580" marT="34290" marB="34290"/>
                </a:tc>
                <a:extLst>
                  <a:ext uri="{0D108BD9-81ED-4DB2-BD59-A6C34878D82A}">
                    <a16:rowId xmlns:a16="http://schemas.microsoft.com/office/drawing/2014/main" val="3352037696"/>
                  </a:ext>
                </a:extLst>
              </a:tr>
              <a:tr h="1097280">
                <a:tc>
                  <a:txBody>
                    <a:bodyPr/>
                    <a:lstStyle/>
                    <a:p>
                      <a:r>
                        <a:rPr lang="en-US" sz="1400" dirty="0" smtClean="0"/>
                        <a:t>Housing</a:t>
                      </a:r>
                      <a:endParaRPr lang="en-US" sz="1400" dirty="0"/>
                    </a:p>
                  </a:txBody>
                  <a:tcPr marL="68580" marR="68580" marT="34290" marB="34290"/>
                </a:tc>
                <a:tc>
                  <a:txBody>
                    <a:bodyPr/>
                    <a:lstStyle/>
                    <a:p>
                      <a:r>
                        <a:rPr lang="en-US" sz="1400" dirty="0" smtClean="0"/>
                        <a:t>34% Homeless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31%</a:t>
                      </a:r>
                      <a:r>
                        <a:rPr lang="en-US" sz="1400" baseline="0" dirty="0" smtClean="0"/>
                        <a:t> with Family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19% Apartment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10</a:t>
                      </a:r>
                      <a:r>
                        <a:rPr lang="en-US" sz="1400" dirty="0" smtClean="0"/>
                        <a:t>% Rehab/</a:t>
                      </a:r>
                      <a:r>
                        <a:rPr lang="en-US" sz="1400" baseline="0" dirty="0" smtClean="0"/>
                        <a:t>MH Facility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6% Jail</a:t>
                      </a:r>
                      <a:endParaRPr lang="en-US" sz="1400" dirty="0" smtClean="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t>25% Homeless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t>33%</a:t>
                      </a:r>
                      <a:r>
                        <a:rPr lang="en-US" sz="1400" b="1" baseline="0" dirty="0" smtClean="0"/>
                        <a:t> with Family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24% Apartment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12% </a:t>
                      </a:r>
                      <a:r>
                        <a:rPr lang="en-US" sz="1400" dirty="0" smtClean="0"/>
                        <a:t>Rehab/</a:t>
                      </a:r>
                      <a:r>
                        <a:rPr lang="en-US" sz="1400" baseline="0" dirty="0" smtClean="0"/>
                        <a:t>MH Facility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6% Jail</a:t>
                      </a:r>
                      <a:endParaRPr lang="en-US" sz="1400" dirty="0" smtClean="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32% Homeless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35% with Family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20% Apartment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9% Rehab/</a:t>
                      </a:r>
                      <a:r>
                        <a:rPr lang="en-US" sz="1400" baseline="0" dirty="0" smtClean="0"/>
                        <a:t>MH Facility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6% Jail</a:t>
                      </a:r>
                      <a:endParaRPr lang="en-US" sz="1400" dirty="0" smtClean="0"/>
                    </a:p>
                  </a:txBody>
                  <a:tcPr marL="68580" marR="68580" marT="34290" marB="34290"/>
                </a:tc>
                <a:tc>
                  <a:txBody>
                    <a:bodyPr/>
                    <a:lstStyle/>
                    <a:p>
                      <a:r>
                        <a:rPr lang="en-US" sz="1400" b="1" dirty="0" smtClean="0"/>
                        <a:t>42% Homeless</a:t>
                      </a:r>
                    </a:p>
                    <a:p>
                      <a:r>
                        <a:rPr lang="en-US" sz="1400" b="1" dirty="0" smtClean="0"/>
                        <a:t>23% with Family</a:t>
                      </a:r>
                    </a:p>
                    <a:p>
                      <a:r>
                        <a:rPr lang="en-US" sz="1400" dirty="0" smtClean="0"/>
                        <a:t>17% Apartment</a:t>
                      </a:r>
                    </a:p>
                    <a:p>
                      <a:r>
                        <a:rPr lang="en-US" sz="1400" dirty="0" smtClean="0"/>
                        <a:t>12% Rehab/MH</a:t>
                      </a:r>
                      <a:r>
                        <a:rPr lang="en-US" sz="1400" baseline="0" dirty="0" smtClean="0"/>
                        <a:t> </a:t>
                      </a:r>
                      <a:r>
                        <a:rPr lang="en-US" sz="1400" dirty="0" smtClean="0"/>
                        <a:t>Facility</a:t>
                      </a:r>
                    </a:p>
                    <a:p>
                      <a:r>
                        <a:rPr lang="en-US" sz="1400" dirty="0" smtClean="0"/>
                        <a:t>6% Jail</a:t>
                      </a:r>
                      <a:endParaRPr lang="en-US" sz="1400" dirty="0"/>
                    </a:p>
                  </a:txBody>
                  <a:tcPr marL="68580" marR="68580" marT="34290" marB="34290"/>
                </a:tc>
                <a:extLst>
                  <a:ext uri="{0D108BD9-81ED-4DB2-BD59-A6C34878D82A}">
                    <a16:rowId xmlns:a16="http://schemas.microsoft.com/office/drawing/2014/main" val="4158864040"/>
                  </a:ext>
                </a:extLst>
              </a:tr>
              <a:tr h="278130">
                <a:tc>
                  <a:txBody>
                    <a:bodyPr/>
                    <a:lstStyle/>
                    <a:p>
                      <a:r>
                        <a:rPr lang="en-US" sz="1400" dirty="0" smtClean="0"/>
                        <a:t>Substance Use</a:t>
                      </a:r>
                      <a:endParaRPr lang="en-US" sz="1400" dirty="0"/>
                    </a:p>
                  </a:txBody>
                  <a:tcPr marL="68580" marR="68580" marT="34290" marB="34290"/>
                </a:tc>
                <a:tc>
                  <a:txBody>
                    <a:bodyPr/>
                    <a:lstStyle/>
                    <a:p>
                      <a:r>
                        <a:rPr lang="en-US" sz="1400" dirty="0" smtClean="0"/>
                        <a:t>36% Current</a:t>
                      </a:r>
                      <a:endParaRPr lang="en-US" sz="1400" dirty="0"/>
                    </a:p>
                  </a:txBody>
                  <a:tcPr marL="68580" marR="68580" marT="34290" marB="34290"/>
                </a:tc>
                <a:tc>
                  <a:txBody>
                    <a:bodyPr/>
                    <a:lstStyle/>
                    <a:p>
                      <a:r>
                        <a:rPr lang="en-US" sz="1400" dirty="0" smtClean="0"/>
                        <a:t>43% Current</a:t>
                      </a:r>
                      <a:endParaRPr lang="en-US" sz="1400" dirty="0"/>
                    </a:p>
                  </a:txBody>
                  <a:tcPr marL="68580" marR="68580" marT="34290" marB="34290"/>
                </a:tc>
                <a:tc>
                  <a:txBody>
                    <a:bodyPr/>
                    <a:lstStyle/>
                    <a:p>
                      <a:r>
                        <a:rPr lang="en-US" sz="1400" b="1" dirty="0" smtClean="0"/>
                        <a:t>33% Current</a:t>
                      </a:r>
                      <a:endParaRPr lang="en-US" sz="1400" b="1" dirty="0"/>
                    </a:p>
                  </a:txBody>
                  <a:tcPr marL="68580" marR="68580" marT="34290" marB="34290"/>
                </a:tc>
                <a:tc>
                  <a:txBody>
                    <a:bodyPr/>
                    <a:lstStyle/>
                    <a:p>
                      <a:r>
                        <a:rPr lang="en-US" sz="1400" dirty="0" smtClean="0"/>
                        <a:t>42% Current</a:t>
                      </a:r>
                      <a:endParaRPr lang="en-US" sz="1400" dirty="0"/>
                    </a:p>
                  </a:txBody>
                  <a:tcPr marL="68580" marR="68580" marT="34290" marB="34290"/>
                </a:tc>
                <a:extLst>
                  <a:ext uri="{0D108BD9-81ED-4DB2-BD59-A6C34878D82A}">
                    <a16:rowId xmlns:a16="http://schemas.microsoft.com/office/drawing/2014/main" val="1657238353"/>
                  </a:ext>
                </a:extLst>
              </a:tr>
              <a:tr h="891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Race/Ethnicity</a:t>
                      </a:r>
                    </a:p>
                    <a:p>
                      <a:endParaRPr lang="en-US" sz="1400" dirty="0"/>
                    </a:p>
                  </a:txBody>
                  <a:tcPr marL="68580" marR="68580" marT="34290" marB="34290"/>
                </a:tc>
                <a:tc>
                  <a:txBody>
                    <a:bodyPr/>
                    <a:lstStyle/>
                    <a:p>
                      <a:r>
                        <a:rPr lang="en-US" sz="1400" dirty="0" smtClean="0"/>
                        <a:t>34% White</a:t>
                      </a:r>
                    </a:p>
                    <a:p>
                      <a:r>
                        <a:rPr lang="en-US" sz="1400" baseline="0" dirty="0" smtClean="0"/>
                        <a:t>32% Hispanic</a:t>
                      </a:r>
                    </a:p>
                    <a:p>
                      <a:r>
                        <a:rPr lang="en-US" sz="1400" dirty="0" smtClean="0"/>
                        <a:t>23% Black</a:t>
                      </a:r>
                    </a:p>
                    <a:p>
                      <a:r>
                        <a:rPr lang="en-US" sz="1400" dirty="0" smtClean="0"/>
                        <a:t>10% Asian/PI</a:t>
                      </a:r>
                    </a:p>
                    <a:p>
                      <a:r>
                        <a:rPr lang="en-US" sz="1400" dirty="0" smtClean="0"/>
                        <a:t>1%</a:t>
                      </a:r>
                      <a:r>
                        <a:rPr lang="en-US" sz="1400" baseline="0" dirty="0" smtClean="0"/>
                        <a:t> Other</a:t>
                      </a:r>
                      <a:endParaRPr lang="en-US" sz="1400" dirty="0"/>
                    </a:p>
                  </a:txBody>
                  <a:tcPr marL="68580" marR="68580" marT="34290" marB="34290"/>
                </a:tc>
                <a:tc>
                  <a:txBody>
                    <a:bodyPr/>
                    <a:lstStyle/>
                    <a:p>
                      <a:r>
                        <a:rPr lang="en-US" sz="1400" dirty="0" smtClean="0"/>
                        <a:t>29% White</a:t>
                      </a:r>
                    </a:p>
                    <a:p>
                      <a:r>
                        <a:rPr lang="en-US" sz="1400" baseline="0" dirty="0" smtClean="0"/>
                        <a:t>33% Hispanic</a:t>
                      </a:r>
                    </a:p>
                    <a:p>
                      <a:r>
                        <a:rPr lang="en-US" sz="1400" baseline="0" dirty="0" smtClean="0"/>
                        <a:t>27% Black</a:t>
                      </a:r>
                    </a:p>
                    <a:p>
                      <a:r>
                        <a:rPr lang="en-US" sz="1400" baseline="0" dirty="0" smtClean="0"/>
                        <a:t>12% Asian/PI</a:t>
                      </a:r>
                    </a:p>
                    <a:p>
                      <a:r>
                        <a:rPr lang="en-US" sz="1400" baseline="0" dirty="0" smtClean="0"/>
                        <a:t>0% Other</a:t>
                      </a:r>
                      <a:endParaRPr lang="en-US" sz="1400" dirty="0"/>
                    </a:p>
                  </a:txBody>
                  <a:tcPr marL="68580" marR="68580" marT="34290" marB="34290"/>
                </a:tc>
                <a:tc>
                  <a:txBody>
                    <a:bodyPr/>
                    <a:lstStyle/>
                    <a:p>
                      <a:r>
                        <a:rPr lang="en-US" sz="1400" dirty="0" smtClean="0"/>
                        <a:t>32% White</a:t>
                      </a:r>
                    </a:p>
                    <a:p>
                      <a:r>
                        <a:rPr lang="en-US" sz="1400" baseline="0" dirty="0" smtClean="0"/>
                        <a:t>33% Hispanic</a:t>
                      </a:r>
                    </a:p>
                    <a:p>
                      <a:r>
                        <a:rPr lang="en-US" sz="1400" baseline="0" dirty="0" smtClean="0"/>
                        <a:t>22% Black</a:t>
                      </a:r>
                    </a:p>
                    <a:p>
                      <a:r>
                        <a:rPr lang="en-US" sz="1400" baseline="0" dirty="0" smtClean="0"/>
                        <a:t>12% Asian/PI</a:t>
                      </a:r>
                    </a:p>
                    <a:p>
                      <a:r>
                        <a:rPr lang="en-US" sz="1400" baseline="0" dirty="0" smtClean="0"/>
                        <a:t>1% Other</a:t>
                      </a:r>
                      <a:endParaRPr lang="en-US" sz="1400" dirty="0"/>
                    </a:p>
                  </a:txBody>
                  <a:tcPr marL="68580" marR="68580" marT="34290" marB="34290"/>
                </a:tc>
                <a:tc>
                  <a:txBody>
                    <a:bodyPr/>
                    <a:lstStyle/>
                    <a:p>
                      <a:r>
                        <a:rPr lang="en-US" sz="1400" dirty="0" smtClean="0"/>
                        <a:t>38% White</a:t>
                      </a:r>
                    </a:p>
                    <a:p>
                      <a:r>
                        <a:rPr lang="en-US" sz="1400" dirty="0" smtClean="0"/>
                        <a:t>29% Hispanic</a:t>
                      </a:r>
                    </a:p>
                    <a:p>
                      <a:r>
                        <a:rPr lang="en-US" sz="1400" dirty="0" smtClean="0"/>
                        <a:t>24% Black</a:t>
                      </a:r>
                    </a:p>
                    <a:p>
                      <a:r>
                        <a:rPr lang="en-US" sz="1400" dirty="0" smtClean="0"/>
                        <a:t>6% Asian/PI</a:t>
                      </a:r>
                    </a:p>
                    <a:p>
                      <a:r>
                        <a:rPr lang="en-US" sz="1400" dirty="0" smtClean="0"/>
                        <a:t>2% Other</a:t>
                      </a:r>
                      <a:endParaRPr lang="en-US" sz="1400" dirty="0"/>
                    </a:p>
                  </a:txBody>
                  <a:tcPr marL="68580" marR="68580" marT="34290" marB="34290"/>
                </a:tc>
                <a:extLst>
                  <a:ext uri="{0D108BD9-81ED-4DB2-BD59-A6C34878D82A}">
                    <a16:rowId xmlns:a16="http://schemas.microsoft.com/office/drawing/2014/main" val="2370895739"/>
                  </a:ext>
                </a:extLst>
              </a:tr>
            </a:tbl>
          </a:graphicData>
        </a:graphic>
      </p:graphicFrame>
      <p:sp>
        <p:nvSpPr>
          <p:cNvPr id="3" name="Footer Placeholder 2"/>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5" name="Slide Number Placeholder 4"/>
          <p:cNvSpPr>
            <a:spLocks noGrp="1"/>
          </p:cNvSpPr>
          <p:nvPr>
            <p:ph type="sldNum" sz="quarter" idx="12"/>
          </p:nvPr>
        </p:nvSpPr>
        <p:spPr/>
        <p:txBody>
          <a:bodyPr/>
          <a:lstStyle/>
          <a:p>
            <a:fld id="{DCB2CABB-5D3A-4CD8-94AA-404DEE745C6D}" type="slidenum">
              <a:rPr lang="en-US" smtClean="0"/>
              <a:t>63</a:t>
            </a:fld>
            <a:endParaRPr lang="en-US"/>
          </a:p>
        </p:txBody>
      </p:sp>
    </p:spTree>
    <p:extLst>
      <p:ext uri="{BB962C8B-B14F-4D97-AF65-F5344CB8AC3E}">
        <p14:creationId xmlns:p14="http://schemas.microsoft.com/office/powerpoint/2010/main" val="26830298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Demographics and Graduation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4662798"/>
              </p:ext>
            </p:extLst>
          </p:nvPr>
        </p:nvGraphicFramePr>
        <p:xfrm>
          <a:off x="822325" y="939800"/>
          <a:ext cx="7063980" cy="3428019"/>
        </p:xfrm>
        <a:graphic>
          <a:graphicData uri="http://schemas.openxmlformats.org/drawingml/2006/table">
            <a:tbl>
              <a:tblPr firstRow="1" bandRow="1">
                <a:tableStyleId>{5C22544A-7EE6-4342-B048-85BDC9FD1C3A}</a:tableStyleId>
              </a:tblPr>
              <a:tblGrid>
                <a:gridCol w="2354660">
                  <a:extLst>
                    <a:ext uri="{9D8B030D-6E8A-4147-A177-3AD203B41FA5}">
                      <a16:colId xmlns:a16="http://schemas.microsoft.com/office/drawing/2014/main" val="4087979016"/>
                    </a:ext>
                  </a:extLst>
                </a:gridCol>
                <a:gridCol w="2354660">
                  <a:extLst>
                    <a:ext uri="{9D8B030D-6E8A-4147-A177-3AD203B41FA5}">
                      <a16:colId xmlns:a16="http://schemas.microsoft.com/office/drawing/2014/main" val="2723267011"/>
                    </a:ext>
                  </a:extLst>
                </a:gridCol>
                <a:gridCol w="2354660">
                  <a:extLst>
                    <a:ext uri="{9D8B030D-6E8A-4147-A177-3AD203B41FA5}">
                      <a16:colId xmlns:a16="http://schemas.microsoft.com/office/drawing/2014/main" val="3242219175"/>
                    </a:ext>
                  </a:extLst>
                </a:gridCol>
              </a:tblGrid>
              <a:tr h="291773">
                <a:tc>
                  <a:txBody>
                    <a:bodyPr/>
                    <a:lstStyle/>
                    <a:p>
                      <a:endParaRPr lang="en-US" sz="1400" dirty="0"/>
                    </a:p>
                  </a:txBody>
                  <a:tcPr marL="68580" marR="68580" marT="34290" marB="34290"/>
                </a:tc>
                <a:tc>
                  <a:txBody>
                    <a:bodyPr/>
                    <a:lstStyle/>
                    <a:p>
                      <a:r>
                        <a:rPr lang="en-US" sz="1400" dirty="0" smtClean="0"/>
                        <a:t>Graduated</a:t>
                      </a:r>
                      <a:endParaRPr lang="en-US" sz="1400" dirty="0"/>
                    </a:p>
                  </a:txBody>
                  <a:tcPr marL="68580" marR="68580" marT="34290" marB="34290"/>
                </a:tc>
                <a:tc>
                  <a:txBody>
                    <a:bodyPr/>
                    <a:lstStyle/>
                    <a:p>
                      <a:r>
                        <a:rPr lang="en-US" sz="1400" dirty="0" smtClean="0"/>
                        <a:t>Discharged</a:t>
                      </a:r>
                      <a:endParaRPr lang="en-US" sz="1400" dirty="0"/>
                    </a:p>
                  </a:txBody>
                  <a:tcPr marL="68580" marR="68580" marT="34290" marB="34290"/>
                </a:tc>
                <a:extLst>
                  <a:ext uri="{0D108BD9-81ED-4DB2-BD59-A6C34878D82A}">
                    <a16:rowId xmlns:a16="http://schemas.microsoft.com/office/drawing/2014/main" val="1520396422"/>
                  </a:ext>
                </a:extLst>
              </a:tr>
              <a:tr h="291773">
                <a:tc>
                  <a:txBody>
                    <a:bodyPr/>
                    <a:lstStyle/>
                    <a:p>
                      <a:r>
                        <a:rPr lang="en-US" sz="1400" b="1" dirty="0" smtClean="0"/>
                        <a:t>Gender</a:t>
                      </a:r>
                      <a:endParaRPr lang="en-US" sz="1400" b="1" dirty="0"/>
                    </a:p>
                  </a:txBody>
                  <a:tcPr marL="68580" marR="68580" marT="34290" marB="34290"/>
                </a:tc>
                <a:tc>
                  <a:txBody>
                    <a:bodyPr/>
                    <a:lstStyle/>
                    <a:p>
                      <a:r>
                        <a:rPr lang="en-US" sz="1400" dirty="0" smtClean="0"/>
                        <a:t>39%</a:t>
                      </a:r>
                      <a:endParaRPr lang="en-US" sz="1400" dirty="0"/>
                    </a:p>
                  </a:txBody>
                  <a:tcPr marL="68580" marR="68580" marT="34290" marB="34290"/>
                </a:tc>
                <a:tc>
                  <a:txBody>
                    <a:bodyPr/>
                    <a:lstStyle/>
                    <a:p>
                      <a:r>
                        <a:rPr lang="en-US" sz="1400" dirty="0" smtClean="0"/>
                        <a:t>40%</a:t>
                      </a:r>
                      <a:endParaRPr lang="en-US" sz="1400" dirty="0"/>
                    </a:p>
                  </a:txBody>
                  <a:tcPr marL="68580" marR="68580" marT="34290" marB="34290"/>
                </a:tc>
                <a:extLst>
                  <a:ext uri="{0D108BD9-81ED-4DB2-BD59-A6C34878D82A}">
                    <a16:rowId xmlns:a16="http://schemas.microsoft.com/office/drawing/2014/main" val="2683858699"/>
                  </a:ext>
                </a:extLst>
              </a:tr>
              <a:tr h="258801">
                <a:tc>
                  <a:txBody>
                    <a:bodyPr/>
                    <a:lstStyle/>
                    <a:p>
                      <a:r>
                        <a:rPr lang="en-US" sz="1400" b="1" dirty="0" smtClean="0"/>
                        <a:t>Age</a:t>
                      </a:r>
                      <a:endParaRPr lang="en-US" sz="1400" b="1" dirty="0"/>
                    </a:p>
                  </a:txBody>
                  <a:tcPr marL="68580" marR="68580" marT="34290" marB="34290"/>
                </a:tc>
                <a:tc>
                  <a:txBody>
                    <a:bodyPr/>
                    <a:lstStyle/>
                    <a:p>
                      <a:r>
                        <a:rPr lang="en-US" sz="1400" dirty="0" smtClean="0"/>
                        <a:t>M = 35.48, SD=12.43</a:t>
                      </a:r>
                      <a:endParaRPr lang="en-US" sz="1400" dirty="0"/>
                    </a:p>
                  </a:txBody>
                  <a:tcPr marL="68580" marR="68580" marT="34290" marB="34290"/>
                </a:tc>
                <a:tc>
                  <a:txBody>
                    <a:bodyPr/>
                    <a:lstStyle/>
                    <a:p>
                      <a:r>
                        <a:rPr lang="en-US" sz="1400" dirty="0" smtClean="0"/>
                        <a:t>M = 34.73, SD = 11.65</a:t>
                      </a:r>
                      <a:endParaRPr lang="en-US" sz="1400" dirty="0"/>
                    </a:p>
                  </a:txBody>
                  <a:tcPr marL="68580" marR="68580" marT="34290" marB="34290"/>
                </a:tc>
                <a:extLst>
                  <a:ext uri="{0D108BD9-81ED-4DB2-BD59-A6C34878D82A}">
                    <a16:rowId xmlns:a16="http://schemas.microsoft.com/office/drawing/2014/main" val="3667132701"/>
                  </a:ext>
                </a:extLst>
              </a:tr>
              <a:tr h="799986">
                <a:tc>
                  <a:txBody>
                    <a:bodyPr/>
                    <a:lstStyle/>
                    <a:p>
                      <a:r>
                        <a:rPr lang="en-US" sz="1400" b="1" dirty="0" smtClean="0"/>
                        <a:t>Housing</a:t>
                      </a:r>
                      <a:endParaRPr lang="en-US" sz="1400" b="1"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26% Homeless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42% with Family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21% Apartment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7% Rehab/MH Facility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4% Jail</a:t>
                      </a:r>
                      <a:endParaRPr lang="en-US" sz="1400" dirty="0" smtClean="0"/>
                    </a:p>
                  </a:txBody>
                  <a:tcPr marL="68580" marR="68580" marT="34290" marB="34290"/>
                </a:tc>
                <a:tc>
                  <a:txBody>
                    <a:bodyPr/>
                    <a:lstStyle/>
                    <a:p>
                      <a:r>
                        <a:rPr lang="en-US" sz="1400" dirty="0" smtClean="0"/>
                        <a:t>33% Homeless</a:t>
                      </a:r>
                    </a:p>
                    <a:p>
                      <a:r>
                        <a:rPr lang="en-US" sz="1400" dirty="0" smtClean="0"/>
                        <a:t>30% with Family</a:t>
                      </a:r>
                    </a:p>
                    <a:p>
                      <a:r>
                        <a:rPr lang="en-US" sz="1400" dirty="0" smtClean="0"/>
                        <a:t>16% Apartment</a:t>
                      </a:r>
                    </a:p>
                    <a:p>
                      <a:r>
                        <a:rPr lang="en-US" sz="1400" baseline="0" dirty="0" smtClean="0"/>
                        <a:t>11% Rehab/MH Facility</a:t>
                      </a:r>
                    </a:p>
                    <a:p>
                      <a:r>
                        <a:rPr lang="en-US" sz="1400" baseline="0" dirty="0" smtClean="0"/>
                        <a:t>10% Jail</a:t>
                      </a:r>
                      <a:endParaRPr lang="en-US" sz="1400" dirty="0"/>
                    </a:p>
                  </a:txBody>
                  <a:tcPr marL="68580" marR="68580" marT="34290" marB="34290"/>
                </a:tc>
                <a:extLst>
                  <a:ext uri="{0D108BD9-81ED-4DB2-BD59-A6C34878D82A}">
                    <a16:rowId xmlns:a16="http://schemas.microsoft.com/office/drawing/2014/main" val="2991074648"/>
                  </a:ext>
                </a:extLst>
              </a:tr>
              <a:tr h="480060">
                <a:tc>
                  <a:txBody>
                    <a:bodyPr/>
                    <a:lstStyle/>
                    <a:p>
                      <a:r>
                        <a:rPr lang="en-US" sz="1400" b="1" dirty="0" smtClean="0"/>
                        <a:t>Race/Ethnicity</a:t>
                      </a:r>
                      <a:endParaRPr lang="en-US" sz="1400" b="1"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35% White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31% Hispanic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19</a:t>
                      </a:r>
                      <a:r>
                        <a:rPr lang="en-US" sz="1400" dirty="0" smtClean="0"/>
                        <a:t>% Black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14% Asian/PI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1%</a:t>
                      </a:r>
                      <a:r>
                        <a:rPr lang="en-US" sz="1400" baseline="0" dirty="0" smtClean="0"/>
                        <a:t> Other</a:t>
                      </a:r>
                      <a:endParaRPr lang="en-US" sz="1400" dirty="0" smtClean="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32% White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33% Hispanic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27% Black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7% Asian/PI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1%</a:t>
                      </a:r>
                      <a:r>
                        <a:rPr lang="en-US" sz="1400" baseline="0" dirty="0" smtClean="0"/>
                        <a:t> Other</a:t>
                      </a:r>
                      <a:endParaRPr lang="en-US" sz="1400" dirty="0" smtClean="0"/>
                    </a:p>
                  </a:txBody>
                  <a:tcPr marL="68580" marR="68580" marT="34290" marB="34290"/>
                </a:tc>
                <a:extLst>
                  <a:ext uri="{0D108BD9-81ED-4DB2-BD59-A6C34878D82A}">
                    <a16:rowId xmlns:a16="http://schemas.microsoft.com/office/drawing/2014/main" val="1902734745"/>
                  </a:ext>
                </a:extLst>
              </a:tr>
              <a:tr h="291773">
                <a:tc>
                  <a:txBody>
                    <a:bodyPr/>
                    <a:lstStyle/>
                    <a:p>
                      <a:r>
                        <a:rPr lang="en-US" sz="1400" b="1" dirty="0" smtClean="0"/>
                        <a:t>Substance</a:t>
                      </a:r>
                      <a:r>
                        <a:rPr lang="en-US" sz="1400" b="1" baseline="0" dirty="0" smtClean="0"/>
                        <a:t> Use </a:t>
                      </a:r>
                      <a:endParaRPr lang="en-US" sz="1400" b="1" dirty="0"/>
                    </a:p>
                  </a:txBody>
                  <a:tcPr marL="68580" marR="68580" marT="34290" marB="34290"/>
                </a:tc>
                <a:tc>
                  <a:txBody>
                    <a:bodyPr/>
                    <a:lstStyle/>
                    <a:p>
                      <a:r>
                        <a:rPr lang="en-US" sz="1400" dirty="0" smtClean="0"/>
                        <a:t>20% Current</a:t>
                      </a:r>
                      <a:endParaRPr lang="en-US" sz="1400" dirty="0"/>
                    </a:p>
                  </a:txBody>
                  <a:tcPr marL="68580" marR="68580" marT="34290" marB="34290"/>
                </a:tc>
                <a:tc>
                  <a:txBody>
                    <a:bodyPr/>
                    <a:lstStyle/>
                    <a:p>
                      <a:r>
                        <a:rPr lang="en-US" sz="1400" dirty="0" smtClean="0"/>
                        <a:t>34% Current</a:t>
                      </a:r>
                      <a:endParaRPr lang="en-US" sz="1400" dirty="0"/>
                    </a:p>
                  </a:txBody>
                  <a:tcPr marL="68580" marR="68580" marT="34290" marB="34290"/>
                </a:tc>
                <a:extLst>
                  <a:ext uri="{0D108BD9-81ED-4DB2-BD59-A6C34878D82A}">
                    <a16:rowId xmlns:a16="http://schemas.microsoft.com/office/drawing/2014/main" val="3826806898"/>
                  </a:ext>
                </a:extLst>
              </a:tr>
            </a:tbl>
          </a:graphicData>
        </a:graphic>
      </p:graphicFrame>
      <p:sp>
        <p:nvSpPr>
          <p:cNvPr id="3" name="Footer Placeholder 2"/>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5" name="Slide Number Placeholder 4"/>
          <p:cNvSpPr>
            <a:spLocks noGrp="1"/>
          </p:cNvSpPr>
          <p:nvPr>
            <p:ph type="sldNum" sz="quarter" idx="12"/>
          </p:nvPr>
        </p:nvSpPr>
        <p:spPr/>
        <p:txBody>
          <a:bodyPr/>
          <a:lstStyle/>
          <a:p>
            <a:fld id="{DCB2CABB-5D3A-4CD8-94AA-404DEE745C6D}" type="slidenum">
              <a:rPr lang="en-US" smtClean="0"/>
              <a:t>64</a:t>
            </a:fld>
            <a:endParaRPr lang="en-US"/>
          </a:p>
        </p:txBody>
      </p:sp>
    </p:spTree>
    <p:extLst>
      <p:ext uri="{BB962C8B-B14F-4D97-AF65-F5344CB8AC3E}">
        <p14:creationId xmlns:p14="http://schemas.microsoft.com/office/powerpoint/2010/main" val="6447030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Court Order as Predictor of Enrollment in AOT</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5570450"/>
              </p:ext>
            </p:extLst>
          </p:nvPr>
        </p:nvGraphicFramePr>
        <p:xfrm>
          <a:off x="2119005" y="1072147"/>
          <a:ext cx="4951710" cy="3179490"/>
        </p:xfrm>
        <a:graphic>
          <a:graphicData uri="http://schemas.openxmlformats.org/drawingml/2006/table">
            <a:tbl>
              <a:tblPr firstRow="1" bandRow="1">
                <a:tableStyleId>{5C22544A-7EE6-4342-B048-85BDC9FD1C3A}</a:tableStyleId>
              </a:tblPr>
              <a:tblGrid>
                <a:gridCol w="2032842">
                  <a:extLst>
                    <a:ext uri="{9D8B030D-6E8A-4147-A177-3AD203B41FA5}">
                      <a16:colId xmlns:a16="http://schemas.microsoft.com/office/drawing/2014/main" val="3667499846"/>
                    </a:ext>
                  </a:extLst>
                </a:gridCol>
                <a:gridCol w="1558213">
                  <a:extLst>
                    <a:ext uri="{9D8B030D-6E8A-4147-A177-3AD203B41FA5}">
                      <a16:colId xmlns:a16="http://schemas.microsoft.com/office/drawing/2014/main" val="1670957867"/>
                    </a:ext>
                  </a:extLst>
                </a:gridCol>
                <a:gridCol w="1360655">
                  <a:extLst>
                    <a:ext uri="{9D8B030D-6E8A-4147-A177-3AD203B41FA5}">
                      <a16:colId xmlns:a16="http://schemas.microsoft.com/office/drawing/2014/main" val="3775482297"/>
                    </a:ext>
                  </a:extLst>
                </a:gridCol>
              </a:tblGrid>
              <a:tr h="289755">
                <a:tc>
                  <a:txBody>
                    <a:bodyPr/>
                    <a:lstStyle/>
                    <a:p>
                      <a:r>
                        <a:rPr lang="en-US" sz="1400" dirty="0" smtClean="0"/>
                        <a:t>Variables</a:t>
                      </a:r>
                      <a:endParaRPr lang="en-US" sz="1400" dirty="0"/>
                    </a:p>
                  </a:txBody>
                  <a:tcPr marL="68580" marR="68580" marT="34290" marB="34290"/>
                </a:tc>
                <a:tc>
                  <a:txBody>
                    <a:bodyPr/>
                    <a:lstStyle/>
                    <a:p>
                      <a:r>
                        <a:rPr lang="en-US" sz="1400" dirty="0" smtClean="0"/>
                        <a:t>Odds Ratio</a:t>
                      </a:r>
                      <a:endParaRPr lang="en-US" sz="1400" dirty="0"/>
                    </a:p>
                  </a:txBody>
                  <a:tcPr marL="68580" marR="68580" marT="34290" marB="34290"/>
                </a:tc>
                <a:tc>
                  <a:txBody>
                    <a:bodyPr/>
                    <a:lstStyle/>
                    <a:p>
                      <a:r>
                        <a:rPr lang="en-US" sz="1400" baseline="0" dirty="0" smtClean="0"/>
                        <a:t> p value</a:t>
                      </a:r>
                    </a:p>
                  </a:txBody>
                  <a:tcPr marL="68580" marR="68580" marT="34290" marB="34290"/>
                </a:tc>
                <a:extLst>
                  <a:ext uri="{0D108BD9-81ED-4DB2-BD59-A6C34878D82A}">
                    <a16:rowId xmlns:a16="http://schemas.microsoft.com/office/drawing/2014/main" val="1137840138"/>
                  </a:ext>
                </a:extLst>
              </a:tr>
              <a:tr h="289755">
                <a:tc>
                  <a:txBody>
                    <a:bodyPr/>
                    <a:lstStyle/>
                    <a:p>
                      <a:r>
                        <a:rPr lang="en-US" sz="1400" dirty="0" smtClean="0"/>
                        <a:t>Female</a:t>
                      </a:r>
                      <a:endParaRPr lang="en-US" sz="1400" dirty="0"/>
                    </a:p>
                  </a:txBody>
                  <a:tcPr marL="68580" marR="68580" marT="34290" marB="34290"/>
                </a:tc>
                <a:tc>
                  <a:txBody>
                    <a:bodyPr/>
                    <a:lstStyle/>
                    <a:p>
                      <a:r>
                        <a:rPr lang="en-US" sz="1400" dirty="0" smtClean="0"/>
                        <a:t>1.08</a:t>
                      </a:r>
                      <a:endParaRPr lang="en-US" sz="1400" dirty="0"/>
                    </a:p>
                  </a:txBody>
                  <a:tcPr marL="68580" marR="68580" marT="34290" marB="34290"/>
                </a:tc>
                <a:tc>
                  <a:txBody>
                    <a:bodyPr/>
                    <a:lstStyle/>
                    <a:p>
                      <a:r>
                        <a:rPr lang="en-US" sz="1400" dirty="0" smtClean="0"/>
                        <a:t>.997</a:t>
                      </a:r>
                      <a:endParaRPr lang="en-US" sz="1400" dirty="0"/>
                    </a:p>
                  </a:txBody>
                  <a:tcPr marL="68580" marR="68580" marT="34290" marB="34290"/>
                </a:tc>
                <a:extLst>
                  <a:ext uri="{0D108BD9-81ED-4DB2-BD59-A6C34878D82A}">
                    <a16:rowId xmlns:a16="http://schemas.microsoft.com/office/drawing/2014/main" val="46947018"/>
                  </a:ext>
                </a:extLst>
              </a:tr>
              <a:tr h="289755">
                <a:tc>
                  <a:txBody>
                    <a:bodyPr/>
                    <a:lstStyle/>
                    <a:p>
                      <a:r>
                        <a:rPr lang="en-US" sz="1400" dirty="0" smtClean="0"/>
                        <a:t>Age</a:t>
                      </a:r>
                      <a:endParaRPr lang="en-US" sz="1400" dirty="0"/>
                    </a:p>
                  </a:txBody>
                  <a:tcPr marL="68580" marR="68580" marT="34290" marB="34290"/>
                </a:tc>
                <a:tc>
                  <a:txBody>
                    <a:bodyPr/>
                    <a:lstStyle/>
                    <a:p>
                      <a:r>
                        <a:rPr lang="en-US" sz="1400" dirty="0" smtClean="0"/>
                        <a:t>.99</a:t>
                      </a:r>
                      <a:endParaRPr lang="en-US" sz="1400" dirty="0"/>
                    </a:p>
                  </a:txBody>
                  <a:tcPr marL="68580" marR="68580" marT="34290" marB="34290"/>
                </a:tc>
                <a:tc>
                  <a:txBody>
                    <a:bodyPr/>
                    <a:lstStyle/>
                    <a:p>
                      <a:r>
                        <a:rPr lang="en-US" sz="1400" dirty="0" smtClean="0"/>
                        <a:t>.149</a:t>
                      </a:r>
                      <a:endParaRPr lang="en-US" sz="1400" dirty="0"/>
                    </a:p>
                  </a:txBody>
                  <a:tcPr marL="68580" marR="68580" marT="34290" marB="34290"/>
                </a:tc>
                <a:extLst>
                  <a:ext uri="{0D108BD9-81ED-4DB2-BD59-A6C34878D82A}">
                    <a16:rowId xmlns:a16="http://schemas.microsoft.com/office/drawing/2014/main" val="3491440454"/>
                  </a:ext>
                </a:extLst>
              </a:tr>
              <a:tr h="289755">
                <a:tc>
                  <a:txBody>
                    <a:bodyPr/>
                    <a:lstStyle/>
                    <a:p>
                      <a:r>
                        <a:rPr lang="en-US" sz="1400" dirty="0" smtClean="0"/>
                        <a:t>Black*</a:t>
                      </a:r>
                      <a:endParaRPr lang="en-US" sz="1400" dirty="0"/>
                    </a:p>
                  </a:txBody>
                  <a:tcPr marL="68580" marR="68580" marT="34290" marB="34290"/>
                </a:tc>
                <a:tc>
                  <a:txBody>
                    <a:bodyPr/>
                    <a:lstStyle/>
                    <a:p>
                      <a:r>
                        <a:rPr lang="en-US" sz="1400" dirty="0" smtClean="0"/>
                        <a:t>.86</a:t>
                      </a:r>
                      <a:endParaRPr lang="en-US" sz="1400" dirty="0"/>
                    </a:p>
                  </a:txBody>
                  <a:tcPr marL="68580" marR="68580" marT="34290" marB="34290"/>
                </a:tc>
                <a:tc>
                  <a:txBody>
                    <a:bodyPr/>
                    <a:lstStyle/>
                    <a:p>
                      <a:r>
                        <a:rPr lang="en-US" sz="1400" dirty="0" smtClean="0"/>
                        <a:t>.948</a:t>
                      </a:r>
                      <a:endParaRPr lang="en-US" sz="1400" dirty="0"/>
                    </a:p>
                  </a:txBody>
                  <a:tcPr marL="68580" marR="68580" marT="34290" marB="34290"/>
                </a:tc>
                <a:extLst>
                  <a:ext uri="{0D108BD9-81ED-4DB2-BD59-A6C34878D82A}">
                    <a16:rowId xmlns:a16="http://schemas.microsoft.com/office/drawing/2014/main" val="3624425413"/>
                  </a:ext>
                </a:extLst>
              </a:tr>
              <a:tr h="289755">
                <a:tc>
                  <a:txBody>
                    <a:bodyPr/>
                    <a:lstStyle/>
                    <a:p>
                      <a:r>
                        <a:rPr lang="en-US" sz="1400" dirty="0" smtClean="0"/>
                        <a:t>Hispanic*</a:t>
                      </a:r>
                      <a:endParaRPr lang="en-US" sz="1400" dirty="0"/>
                    </a:p>
                  </a:txBody>
                  <a:tcPr marL="68580" marR="68580" marT="34290" marB="34290"/>
                </a:tc>
                <a:tc>
                  <a:txBody>
                    <a:bodyPr/>
                    <a:lstStyle/>
                    <a:p>
                      <a:r>
                        <a:rPr lang="en-US" sz="1400" dirty="0" smtClean="0"/>
                        <a:t>1.20</a:t>
                      </a:r>
                      <a:endParaRPr lang="en-US" sz="1400" dirty="0"/>
                    </a:p>
                  </a:txBody>
                  <a:tcPr marL="68580" marR="68580" marT="34290" marB="34290"/>
                </a:tc>
                <a:tc>
                  <a:txBody>
                    <a:bodyPr/>
                    <a:lstStyle/>
                    <a:p>
                      <a:r>
                        <a:rPr lang="en-US" sz="1400" dirty="0" smtClean="0"/>
                        <a:t>.858</a:t>
                      </a:r>
                      <a:endParaRPr lang="en-US" sz="1400" dirty="0"/>
                    </a:p>
                  </a:txBody>
                  <a:tcPr marL="68580" marR="68580" marT="34290" marB="34290"/>
                </a:tc>
                <a:extLst>
                  <a:ext uri="{0D108BD9-81ED-4DB2-BD59-A6C34878D82A}">
                    <a16:rowId xmlns:a16="http://schemas.microsoft.com/office/drawing/2014/main" val="2286811667"/>
                  </a:ext>
                </a:extLst>
              </a:tr>
              <a:tr h="289755">
                <a:tc>
                  <a:txBody>
                    <a:bodyPr/>
                    <a:lstStyle/>
                    <a:p>
                      <a:r>
                        <a:rPr lang="en-US" sz="1400" dirty="0" smtClean="0"/>
                        <a:t>Asian*</a:t>
                      </a:r>
                      <a:endParaRPr lang="en-US" sz="1400" dirty="0"/>
                    </a:p>
                  </a:txBody>
                  <a:tcPr marL="68580" marR="68580" marT="34290" marB="34290"/>
                </a:tc>
                <a:tc>
                  <a:txBody>
                    <a:bodyPr/>
                    <a:lstStyle/>
                    <a:p>
                      <a:r>
                        <a:rPr lang="en-US" sz="1400" dirty="0" smtClean="0"/>
                        <a:t>1.88</a:t>
                      </a:r>
                      <a:endParaRPr lang="en-US" sz="1400" dirty="0"/>
                    </a:p>
                  </a:txBody>
                  <a:tcPr marL="68580" marR="68580" marT="34290" marB="34290"/>
                </a:tc>
                <a:tc>
                  <a:txBody>
                    <a:bodyPr/>
                    <a:lstStyle/>
                    <a:p>
                      <a:r>
                        <a:rPr lang="en-US" sz="1400" dirty="0" smtClean="0"/>
                        <a:t>.267</a:t>
                      </a:r>
                      <a:endParaRPr lang="en-US" sz="1400" dirty="0"/>
                    </a:p>
                  </a:txBody>
                  <a:tcPr marL="68580" marR="68580" marT="34290" marB="34290"/>
                </a:tc>
                <a:extLst>
                  <a:ext uri="{0D108BD9-81ED-4DB2-BD59-A6C34878D82A}">
                    <a16:rowId xmlns:a16="http://schemas.microsoft.com/office/drawing/2014/main" val="1468469193"/>
                  </a:ext>
                </a:extLst>
              </a:tr>
              <a:tr h="289755">
                <a:tc>
                  <a:txBody>
                    <a:bodyPr/>
                    <a:lstStyle/>
                    <a:p>
                      <a:r>
                        <a:rPr lang="en-US" sz="1400" dirty="0" smtClean="0"/>
                        <a:t>Other Race*</a:t>
                      </a:r>
                      <a:endParaRPr lang="en-US" sz="1400" dirty="0"/>
                    </a:p>
                  </a:txBody>
                  <a:tcPr marL="68580" marR="68580" marT="34290" marB="34290"/>
                </a:tc>
                <a:tc>
                  <a:txBody>
                    <a:bodyPr/>
                    <a:lstStyle/>
                    <a:p>
                      <a:r>
                        <a:rPr lang="en-US" sz="1400" dirty="0" smtClean="0"/>
                        <a:t>.40</a:t>
                      </a:r>
                      <a:endParaRPr lang="en-US" sz="1400" dirty="0"/>
                    </a:p>
                  </a:txBody>
                  <a:tcPr marL="68580" marR="68580" marT="34290" marB="34290"/>
                </a:tc>
                <a:tc>
                  <a:txBody>
                    <a:bodyPr/>
                    <a:lstStyle/>
                    <a:p>
                      <a:r>
                        <a:rPr lang="en-US" sz="1400" dirty="0" smtClean="0"/>
                        <a:t>.148</a:t>
                      </a:r>
                      <a:endParaRPr lang="en-US" sz="1400" dirty="0"/>
                    </a:p>
                  </a:txBody>
                  <a:tcPr marL="68580" marR="68580" marT="34290" marB="34290"/>
                </a:tc>
                <a:extLst>
                  <a:ext uri="{0D108BD9-81ED-4DB2-BD59-A6C34878D82A}">
                    <a16:rowId xmlns:a16="http://schemas.microsoft.com/office/drawing/2014/main" val="2796129978"/>
                  </a:ext>
                </a:extLst>
              </a:tr>
              <a:tr h="289755">
                <a:tc>
                  <a:txBody>
                    <a:bodyPr/>
                    <a:lstStyle/>
                    <a:p>
                      <a:r>
                        <a:rPr lang="en-US" sz="1400" b="1" dirty="0" smtClean="0"/>
                        <a:t>Homeless</a:t>
                      </a:r>
                      <a:endParaRPr lang="en-US" sz="1400" b="1" dirty="0"/>
                    </a:p>
                  </a:txBody>
                  <a:tcPr marL="68580" marR="68580" marT="34290" marB="34290"/>
                </a:tc>
                <a:tc>
                  <a:txBody>
                    <a:bodyPr/>
                    <a:lstStyle/>
                    <a:p>
                      <a:r>
                        <a:rPr lang="en-US" sz="1400" b="1" dirty="0" smtClean="0"/>
                        <a:t>.66</a:t>
                      </a:r>
                      <a:endParaRPr lang="en-US" sz="1400" b="1" dirty="0"/>
                    </a:p>
                  </a:txBody>
                  <a:tcPr marL="68580" marR="68580" marT="34290" marB="34290"/>
                </a:tc>
                <a:tc>
                  <a:txBody>
                    <a:bodyPr/>
                    <a:lstStyle/>
                    <a:p>
                      <a:r>
                        <a:rPr lang="en-US" sz="1400" b="1" dirty="0" smtClean="0"/>
                        <a:t>.095</a:t>
                      </a:r>
                      <a:endParaRPr lang="en-US" sz="1400" b="1" dirty="0"/>
                    </a:p>
                  </a:txBody>
                  <a:tcPr marL="68580" marR="68580" marT="34290" marB="34290"/>
                </a:tc>
                <a:extLst>
                  <a:ext uri="{0D108BD9-81ED-4DB2-BD59-A6C34878D82A}">
                    <a16:rowId xmlns:a16="http://schemas.microsoft.com/office/drawing/2014/main" val="2044828904"/>
                  </a:ext>
                </a:extLst>
              </a:tr>
              <a:tr h="250470">
                <a:tc>
                  <a:txBody>
                    <a:bodyPr/>
                    <a:lstStyle/>
                    <a:p>
                      <a:r>
                        <a:rPr lang="en-US" sz="1400" dirty="0" smtClean="0"/>
                        <a:t>Current</a:t>
                      </a:r>
                      <a:r>
                        <a:rPr lang="en-US" sz="1400" baseline="0" dirty="0" smtClean="0"/>
                        <a:t> Substance Use</a:t>
                      </a:r>
                      <a:endParaRPr lang="en-US" sz="1400" dirty="0"/>
                    </a:p>
                  </a:txBody>
                  <a:tcPr marL="68580" marR="68580" marT="34290" marB="34290"/>
                </a:tc>
                <a:tc>
                  <a:txBody>
                    <a:bodyPr/>
                    <a:lstStyle/>
                    <a:p>
                      <a:r>
                        <a:rPr lang="en-US" sz="1400" dirty="0" smtClean="0"/>
                        <a:t>.75</a:t>
                      </a:r>
                      <a:endParaRPr lang="en-US" sz="1400" dirty="0"/>
                    </a:p>
                  </a:txBody>
                  <a:tcPr marL="68580" marR="68580" marT="34290" marB="34290"/>
                </a:tc>
                <a:tc>
                  <a:txBody>
                    <a:bodyPr/>
                    <a:lstStyle/>
                    <a:p>
                      <a:r>
                        <a:rPr lang="en-US" sz="1400" dirty="0" smtClean="0"/>
                        <a:t>.587</a:t>
                      </a:r>
                      <a:endParaRPr lang="en-US" sz="1400" dirty="0"/>
                    </a:p>
                  </a:txBody>
                  <a:tcPr marL="68580" marR="68580" marT="34290" marB="34290"/>
                </a:tc>
                <a:extLst>
                  <a:ext uri="{0D108BD9-81ED-4DB2-BD59-A6C34878D82A}">
                    <a16:rowId xmlns:a16="http://schemas.microsoft.com/office/drawing/2014/main" val="1803217773"/>
                  </a:ext>
                </a:extLst>
              </a:tr>
              <a:tr h="289755">
                <a:tc>
                  <a:txBody>
                    <a:bodyPr/>
                    <a:lstStyle/>
                    <a:p>
                      <a:r>
                        <a:rPr lang="en-US" sz="1400" b="1" dirty="0" smtClean="0"/>
                        <a:t>Court Order</a:t>
                      </a:r>
                      <a:endParaRPr lang="en-US" sz="1400" b="1" dirty="0"/>
                    </a:p>
                  </a:txBody>
                  <a:tcPr marL="68580" marR="68580" marT="34290" marB="34290"/>
                </a:tc>
                <a:tc>
                  <a:txBody>
                    <a:bodyPr/>
                    <a:lstStyle/>
                    <a:p>
                      <a:r>
                        <a:rPr lang="en-US" sz="1400" b="1" dirty="0" smtClean="0"/>
                        <a:t>1.81</a:t>
                      </a:r>
                      <a:endParaRPr lang="en-US" sz="1400" b="1" dirty="0"/>
                    </a:p>
                  </a:txBody>
                  <a:tcPr marL="68580" marR="68580" marT="34290" marB="34290"/>
                </a:tc>
                <a:tc>
                  <a:txBody>
                    <a:bodyPr/>
                    <a:lstStyle/>
                    <a:p>
                      <a:r>
                        <a:rPr lang="en-US" sz="1400" b="1" dirty="0" smtClean="0"/>
                        <a:t>.098</a:t>
                      </a:r>
                      <a:endParaRPr lang="en-US" sz="1400" b="1" dirty="0"/>
                    </a:p>
                  </a:txBody>
                  <a:tcPr marL="68580" marR="68580" marT="34290" marB="34290"/>
                </a:tc>
                <a:extLst>
                  <a:ext uri="{0D108BD9-81ED-4DB2-BD59-A6C34878D82A}">
                    <a16:rowId xmlns:a16="http://schemas.microsoft.com/office/drawing/2014/main" val="68738453"/>
                  </a:ext>
                </a:extLst>
              </a:tr>
              <a:tr h="289755">
                <a:tc gridSpan="3">
                  <a:txBody>
                    <a:bodyPr/>
                    <a:lstStyle/>
                    <a:p>
                      <a:r>
                        <a:rPr lang="en-US" sz="1400" b="0" dirty="0" smtClean="0"/>
                        <a:t>* White is reference</a:t>
                      </a:r>
                      <a:r>
                        <a:rPr lang="en-US" sz="1400" b="0" baseline="0" dirty="0" smtClean="0"/>
                        <a:t> group</a:t>
                      </a:r>
                      <a:endParaRPr lang="en-US" sz="1400" b="0" dirty="0"/>
                    </a:p>
                  </a:txBody>
                  <a:tcPr marL="68580" marR="68580" marT="34290" marB="34290"/>
                </a:tc>
                <a:tc hMerge="1">
                  <a:txBody>
                    <a:bodyPr/>
                    <a:lstStyle/>
                    <a:p>
                      <a:endParaRPr lang="en-US" b="1" dirty="0"/>
                    </a:p>
                  </a:txBody>
                  <a:tcPr/>
                </a:tc>
                <a:tc hMerge="1">
                  <a:txBody>
                    <a:bodyPr/>
                    <a:lstStyle/>
                    <a:p>
                      <a:endParaRPr lang="en-US" b="1" dirty="0"/>
                    </a:p>
                  </a:txBody>
                  <a:tcPr/>
                </a:tc>
                <a:extLst>
                  <a:ext uri="{0D108BD9-81ED-4DB2-BD59-A6C34878D82A}">
                    <a16:rowId xmlns:a16="http://schemas.microsoft.com/office/drawing/2014/main" val="2308922853"/>
                  </a:ext>
                </a:extLst>
              </a:tr>
            </a:tbl>
          </a:graphicData>
        </a:graphic>
      </p:graphicFrame>
      <p:sp>
        <p:nvSpPr>
          <p:cNvPr id="3" name="Footer Placeholder 2"/>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5" name="Slide Number Placeholder 4"/>
          <p:cNvSpPr>
            <a:spLocks noGrp="1"/>
          </p:cNvSpPr>
          <p:nvPr>
            <p:ph type="sldNum" sz="quarter" idx="12"/>
          </p:nvPr>
        </p:nvSpPr>
        <p:spPr/>
        <p:txBody>
          <a:bodyPr/>
          <a:lstStyle/>
          <a:p>
            <a:fld id="{DCB2CABB-5D3A-4CD8-94AA-404DEE745C6D}" type="slidenum">
              <a:rPr lang="en-US" smtClean="0"/>
              <a:t>65</a:t>
            </a:fld>
            <a:endParaRPr lang="en-US"/>
          </a:p>
        </p:txBody>
      </p:sp>
    </p:spTree>
    <p:extLst>
      <p:ext uri="{BB962C8B-B14F-4D97-AF65-F5344CB8AC3E}">
        <p14:creationId xmlns:p14="http://schemas.microsoft.com/office/powerpoint/2010/main" val="28868568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CB2CABB-5D3A-4CD8-94AA-404DEE745C6D}" type="slidenum">
              <a:rPr lang="en-US" smtClean="0"/>
              <a:pPr/>
              <a:t>66</a:t>
            </a:fld>
            <a:endParaRPr lang="en-US"/>
          </a:p>
        </p:txBody>
      </p:sp>
      <p:sp>
        <p:nvSpPr>
          <p:cNvPr id="2" name="Title 1"/>
          <p:cNvSpPr>
            <a:spLocks noGrp="1"/>
          </p:cNvSpPr>
          <p:nvPr>
            <p:ph type="title"/>
          </p:nvPr>
        </p:nvSpPr>
        <p:spPr>
          <a:xfrm>
            <a:off x="822960" y="81998"/>
            <a:ext cx="7779864" cy="790162"/>
          </a:xfrm>
        </p:spPr>
        <p:txBody>
          <a:bodyPr>
            <a:noAutofit/>
          </a:bodyPr>
          <a:lstStyle/>
          <a:p>
            <a:r>
              <a:rPr lang="en-US" sz="3200" dirty="0" smtClean="0"/>
              <a:t>Court Order as Predictor of Likelihood of Graduation from AOT</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9274098"/>
              </p:ext>
            </p:extLst>
          </p:nvPr>
        </p:nvGraphicFramePr>
        <p:xfrm>
          <a:off x="2013451" y="1003968"/>
          <a:ext cx="5133975" cy="3132390"/>
        </p:xfrm>
        <a:graphic>
          <a:graphicData uri="http://schemas.openxmlformats.org/drawingml/2006/table">
            <a:tbl>
              <a:tblPr firstRow="1" bandRow="1">
                <a:tableStyleId>{5C22544A-7EE6-4342-B048-85BDC9FD1C3A}</a:tableStyleId>
              </a:tblPr>
              <a:tblGrid>
                <a:gridCol w="1920875">
                  <a:extLst>
                    <a:ext uri="{9D8B030D-6E8A-4147-A177-3AD203B41FA5}">
                      <a16:colId xmlns:a16="http://schemas.microsoft.com/office/drawing/2014/main" val="122055342"/>
                    </a:ext>
                  </a:extLst>
                </a:gridCol>
                <a:gridCol w="1586204">
                  <a:extLst>
                    <a:ext uri="{9D8B030D-6E8A-4147-A177-3AD203B41FA5}">
                      <a16:colId xmlns:a16="http://schemas.microsoft.com/office/drawing/2014/main" val="124769350"/>
                    </a:ext>
                  </a:extLst>
                </a:gridCol>
                <a:gridCol w="1626896">
                  <a:extLst>
                    <a:ext uri="{9D8B030D-6E8A-4147-A177-3AD203B41FA5}">
                      <a16:colId xmlns:a16="http://schemas.microsoft.com/office/drawing/2014/main" val="3178404082"/>
                    </a:ext>
                  </a:extLst>
                </a:gridCol>
              </a:tblGrid>
              <a:tr h="275315">
                <a:tc>
                  <a:txBody>
                    <a:bodyPr/>
                    <a:lstStyle/>
                    <a:p>
                      <a:r>
                        <a:rPr lang="en-US" sz="1400" dirty="0" smtClean="0"/>
                        <a:t>Variables</a:t>
                      </a:r>
                      <a:endParaRPr lang="en-US" sz="1400" dirty="0"/>
                    </a:p>
                  </a:txBody>
                  <a:tcPr marL="68580" marR="68580" marT="34290" marB="34290"/>
                </a:tc>
                <a:tc>
                  <a:txBody>
                    <a:bodyPr/>
                    <a:lstStyle/>
                    <a:p>
                      <a:r>
                        <a:rPr lang="en-US" sz="1400" dirty="0" smtClean="0"/>
                        <a:t>Odds Ratio</a:t>
                      </a:r>
                      <a:endParaRPr lang="en-US" sz="1400" dirty="0"/>
                    </a:p>
                  </a:txBody>
                  <a:tcPr marL="68580" marR="68580" marT="34290" marB="34290"/>
                </a:tc>
                <a:tc>
                  <a:txBody>
                    <a:bodyPr/>
                    <a:lstStyle/>
                    <a:p>
                      <a:r>
                        <a:rPr lang="en-US" sz="1400" baseline="0" dirty="0" smtClean="0"/>
                        <a:t> p value</a:t>
                      </a:r>
                    </a:p>
                  </a:txBody>
                  <a:tcPr marL="68580" marR="68580" marT="34290" marB="34290"/>
                </a:tc>
                <a:extLst>
                  <a:ext uri="{0D108BD9-81ED-4DB2-BD59-A6C34878D82A}">
                    <a16:rowId xmlns:a16="http://schemas.microsoft.com/office/drawing/2014/main" val="466545353"/>
                  </a:ext>
                </a:extLst>
              </a:tr>
              <a:tr h="275315">
                <a:tc>
                  <a:txBody>
                    <a:bodyPr/>
                    <a:lstStyle/>
                    <a:p>
                      <a:r>
                        <a:rPr lang="en-US" sz="1400" dirty="0" smtClean="0"/>
                        <a:t>Female</a:t>
                      </a:r>
                      <a:endParaRPr lang="en-US" sz="1400" dirty="0"/>
                    </a:p>
                  </a:txBody>
                  <a:tcPr marL="68580" marR="68580" marT="34290" marB="34290"/>
                </a:tc>
                <a:tc>
                  <a:txBody>
                    <a:bodyPr/>
                    <a:lstStyle/>
                    <a:p>
                      <a:r>
                        <a:rPr lang="en-US" sz="1400" dirty="0" smtClean="0"/>
                        <a:t>1.02</a:t>
                      </a:r>
                      <a:endParaRPr lang="en-US" sz="1400" dirty="0"/>
                    </a:p>
                  </a:txBody>
                  <a:tcPr marL="68580" marR="68580" marT="34290" marB="34290"/>
                </a:tc>
                <a:tc>
                  <a:txBody>
                    <a:bodyPr/>
                    <a:lstStyle/>
                    <a:p>
                      <a:r>
                        <a:rPr lang="en-US" sz="1400" dirty="0" smtClean="0"/>
                        <a:t>.96</a:t>
                      </a:r>
                      <a:endParaRPr lang="en-US" sz="1400" dirty="0"/>
                    </a:p>
                  </a:txBody>
                  <a:tcPr marL="68580" marR="68580" marT="34290" marB="34290"/>
                </a:tc>
                <a:extLst>
                  <a:ext uri="{0D108BD9-81ED-4DB2-BD59-A6C34878D82A}">
                    <a16:rowId xmlns:a16="http://schemas.microsoft.com/office/drawing/2014/main" val="1143075109"/>
                  </a:ext>
                </a:extLst>
              </a:tr>
              <a:tr h="275315">
                <a:tc>
                  <a:txBody>
                    <a:bodyPr/>
                    <a:lstStyle/>
                    <a:p>
                      <a:r>
                        <a:rPr lang="en-US" sz="1400" dirty="0" smtClean="0"/>
                        <a:t>Age</a:t>
                      </a:r>
                      <a:endParaRPr lang="en-US" sz="1400" dirty="0"/>
                    </a:p>
                  </a:txBody>
                  <a:tcPr marL="68580" marR="68580" marT="34290" marB="34290"/>
                </a:tc>
                <a:tc>
                  <a:txBody>
                    <a:bodyPr/>
                    <a:lstStyle/>
                    <a:p>
                      <a:r>
                        <a:rPr lang="en-US" sz="1400" dirty="0" smtClean="0"/>
                        <a:t>.99</a:t>
                      </a:r>
                      <a:endParaRPr lang="en-US" sz="1400" dirty="0"/>
                    </a:p>
                  </a:txBody>
                  <a:tcPr marL="68580" marR="68580" marT="34290" marB="34290"/>
                </a:tc>
                <a:tc>
                  <a:txBody>
                    <a:bodyPr/>
                    <a:lstStyle/>
                    <a:p>
                      <a:r>
                        <a:rPr lang="en-US" sz="1400" dirty="0" smtClean="0"/>
                        <a:t>.48</a:t>
                      </a:r>
                      <a:endParaRPr lang="en-US" sz="1400" dirty="0"/>
                    </a:p>
                  </a:txBody>
                  <a:tcPr marL="68580" marR="68580" marT="34290" marB="34290"/>
                </a:tc>
                <a:extLst>
                  <a:ext uri="{0D108BD9-81ED-4DB2-BD59-A6C34878D82A}">
                    <a16:rowId xmlns:a16="http://schemas.microsoft.com/office/drawing/2014/main" val="1324037150"/>
                  </a:ext>
                </a:extLst>
              </a:tr>
              <a:tr h="275315">
                <a:tc>
                  <a:txBody>
                    <a:bodyPr/>
                    <a:lstStyle/>
                    <a:p>
                      <a:r>
                        <a:rPr lang="en-US" sz="1400" dirty="0" smtClean="0"/>
                        <a:t>Black*</a:t>
                      </a:r>
                      <a:endParaRPr lang="en-US" sz="1400" dirty="0"/>
                    </a:p>
                  </a:txBody>
                  <a:tcPr marL="68580" marR="68580" marT="34290" marB="34290"/>
                </a:tc>
                <a:tc>
                  <a:txBody>
                    <a:bodyPr/>
                    <a:lstStyle/>
                    <a:p>
                      <a:r>
                        <a:rPr lang="en-US" sz="1400" dirty="0" smtClean="0"/>
                        <a:t>.64</a:t>
                      </a:r>
                      <a:endParaRPr lang="en-US" sz="1400" dirty="0"/>
                    </a:p>
                  </a:txBody>
                  <a:tcPr marL="68580" marR="68580" marT="34290" marB="34290"/>
                </a:tc>
                <a:tc>
                  <a:txBody>
                    <a:bodyPr/>
                    <a:lstStyle/>
                    <a:p>
                      <a:r>
                        <a:rPr lang="en-US" sz="1400" dirty="0" smtClean="0"/>
                        <a:t>.26</a:t>
                      </a:r>
                      <a:endParaRPr lang="en-US" sz="1400" dirty="0"/>
                    </a:p>
                  </a:txBody>
                  <a:tcPr marL="68580" marR="68580" marT="34290" marB="34290"/>
                </a:tc>
                <a:extLst>
                  <a:ext uri="{0D108BD9-81ED-4DB2-BD59-A6C34878D82A}">
                    <a16:rowId xmlns:a16="http://schemas.microsoft.com/office/drawing/2014/main" val="355479943"/>
                  </a:ext>
                </a:extLst>
              </a:tr>
              <a:tr h="275315">
                <a:tc>
                  <a:txBody>
                    <a:bodyPr/>
                    <a:lstStyle/>
                    <a:p>
                      <a:r>
                        <a:rPr lang="en-US" sz="1400" dirty="0" smtClean="0"/>
                        <a:t>Hispanic*</a:t>
                      </a:r>
                      <a:endParaRPr lang="en-US" sz="1400" dirty="0"/>
                    </a:p>
                  </a:txBody>
                  <a:tcPr marL="68580" marR="68580" marT="34290" marB="34290"/>
                </a:tc>
                <a:tc>
                  <a:txBody>
                    <a:bodyPr/>
                    <a:lstStyle/>
                    <a:p>
                      <a:r>
                        <a:rPr lang="en-US" sz="1400" dirty="0" smtClean="0"/>
                        <a:t>.87</a:t>
                      </a:r>
                      <a:endParaRPr lang="en-US" sz="1400" dirty="0"/>
                    </a:p>
                  </a:txBody>
                  <a:tcPr marL="68580" marR="68580" marT="34290" marB="34290"/>
                </a:tc>
                <a:tc>
                  <a:txBody>
                    <a:bodyPr/>
                    <a:lstStyle/>
                    <a:p>
                      <a:r>
                        <a:rPr lang="en-US" sz="1400" dirty="0" smtClean="0"/>
                        <a:t>.69</a:t>
                      </a:r>
                      <a:endParaRPr lang="en-US" sz="1400" dirty="0"/>
                    </a:p>
                  </a:txBody>
                  <a:tcPr marL="68580" marR="68580" marT="34290" marB="34290"/>
                </a:tc>
                <a:extLst>
                  <a:ext uri="{0D108BD9-81ED-4DB2-BD59-A6C34878D82A}">
                    <a16:rowId xmlns:a16="http://schemas.microsoft.com/office/drawing/2014/main" val="695683916"/>
                  </a:ext>
                </a:extLst>
              </a:tr>
              <a:tr h="275315">
                <a:tc>
                  <a:txBody>
                    <a:bodyPr/>
                    <a:lstStyle/>
                    <a:p>
                      <a:r>
                        <a:rPr lang="en-US" sz="1400" dirty="0" smtClean="0"/>
                        <a:t>Asian*</a:t>
                      </a:r>
                      <a:endParaRPr lang="en-US" sz="1400" dirty="0"/>
                    </a:p>
                  </a:txBody>
                  <a:tcPr marL="68580" marR="68580" marT="34290" marB="34290"/>
                </a:tc>
                <a:tc>
                  <a:txBody>
                    <a:bodyPr/>
                    <a:lstStyle/>
                    <a:p>
                      <a:r>
                        <a:rPr lang="en-US" sz="1400" dirty="0" smtClean="0"/>
                        <a:t>2.16</a:t>
                      </a:r>
                      <a:endParaRPr lang="en-US" sz="1400" dirty="0"/>
                    </a:p>
                  </a:txBody>
                  <a:tcPr marL="68580" marR="68580" marT="34290" marB="34290"/>
                </a:tc>
                <a:tc>
                  <a:txBody>
                    <a:bodyPr/>
                    <a:lstStyle/>
                    <a:p>
                      <a:r>
                        <a:rPr lang="en-US" sz="1400" dirty="0" smtClean="0"/>
                        <a:t>.17</a:t>
                      </a:r>
                      <a:endParaRPr lang="en-US" sz="1400" dirty="0"/>
                    </a:p>
                  </a:txBody>
                  <a:tcPr marL="68580" marR="68580" marT="34290" marB="34290"/>
                </a:tc>
                <a:extLst>
                  <a:ext uri="{0D108BD9-81ED-4DB2-BD59-A6C34878D82A}">
                    <a16:rowId xmlns:a16="http://schemas.microsoft.com/office/drawing/2014/main" val="3641497128"/>
                  </a:ext>
                </a:extLst>
              </a:tr>
              <a:tr h="275315">
                <a:tc>
                  <a:txBody>
                    <a:bodyPr/>
                    <a:lstStyle/>
                    <a:p>
                      <a:r>
                        <a:rPr lang="en-US" sz="1400" dirty="0" smtClean="0"/>
                        <a:t>Other Race*</a:t>
                      </a:r>
                      <a:endParaRPr lang="en-US" sz="1400" dirty="0"/>
                    </a:p>
                  </a:txBody>
                  <a:tcPr marL="68580" marR="68580" marT="34290" marB="34290"/>
                </a:tc>
                <a:tc>
                  <a:txBody>
                    <a:bodyPr/>
                    <a:lstStyle/>
                    <a:p>
                      <a:r>
                        <a:rPr lang="en-US" sz="1400" dirty="0" smtClean="0"/>
                        <a:t>1.10</a:t>
                      </a:r>
                      <a:endParaRPr lang="en-US" sz="1400" dirty="0"/>
                    </a:p>
                  </a:txBody>
                  <a:tcPr marL="68580" marR="68580" marT="34290" marB="34290"/>
                </a:tc>
                <a:tc>
                  <a:txBody>
                    <a:bodyPr/>
                    <a:lstStyle/>
                    <a:p>
                      <a:r>
                        <a:rPr lang="en-US" sz="1400" dirty="0" smtClean="0"/>
                        <a:t>.95</a:t>
                      </a:r>
                      <a:endParaRPr lang="en-US" sz="1400" dirty="0"/>
                    </a:p>
                  </a:txBody>
                  <a:tcPr marL="68580" marR="68580" marT="34290" marB="34290"/>
                </a:tc>
                <a:extLst>
                  <a:ext uri="{0D108BD9-81ED-4DB2-BD59-A6C34878D82A}">
                    <a16:rowId xmlns:a16="http://schemas.microsoft.com/office/drawing/2014/main" val="2249181535"/>
                  </a:ext>
                </a:extLst>
              </a:tr>
              <a:tr h="275315">
                <a:tc>
                  <a:txBody>
                    <a:bodyPr/>
                    <a:lstStyle/>
                    <a:p>
                      <a:r>
                        <a:rPr lang="en-US" sz="1400" dirty="0" smtClean="0"/>
                        <a:t>Homeless</a:t>
                      </a:r>
                      <a:endParaRPr lang="en-US" sz="1400" dirty="0"/>
                    </a:p>
                  </a:txBody>
                  <a:tcPr marL="68580" marR="68580" marT="34290" marB="34290"/>
                </a:tc>
                <a:tc>
                  <a:txBody>
                    <a:bodyPr/>
                    <a:lstStyle/>
                    <a:p>
                      <a:r>
                        <a:rPr lang="en-US" sz="1400" dirty="0" smtClean="0"/>
                        <a:t>.92</a:t>
                      </a:r>
                      <a:endParaRPr lang="en-US" sz="1400" dirty="0"/>
                    </a:p>
                  </a:txBody>
                  <a:tcPr marL="68580" marR="68580" marT="34290" marB="34290"/>
                </a:tc>
                <a:tc>
                  <a:txBody>
                    <a:bodyPr/>
                    <a:lstStyle/>
                    <a:p>
                      <a:r>
                        <a:rPr lang="en-US" sz="1400" dirty="0" smtClean="0"/>
                        <a:t>.80</a:t>
                      </a:r>
                      <a:endParaRPr lang="en-US" sz="1400" dirty="0"/>
                    </a:p>
                  </a:txBody>
                  <a:tcPr marL="68580" marR="68580" marT="34290" marB="34290"/>
                </a:tc>
                <a:extLst>
                  <a:ext uri="{0D108BD9-81ED-4DB2-BD59-A6C34878D82A}">
                    <a16:rowId xmlns:a16="http://schemas.microsoft.com/office/drawing/2014/main" val="2374513897"/>
                  </a:ext>
                </a:extLst>
              </a:tr>
              <a:tr h="312990">
                <a:tc>
                  <a:txBody>
                    <a:bodyPr/>
                    <a:lstStyle/>
                    <a:p>
                      <a:r>
                        <a:rPr lang="en-US" sz="1400" b="1" dirty="0" smtClean="0"/>
                        <a:t>Current</a:t>
                      </a:r>
                      <a:r>
                        <a:rPr lang="en-US" sz="1400" b="1" baseline="0" dirty="0" smtClean="0"/>
                        <a:t> Substance Use</a:t>
                      </a:r>
                      <a:endParaRPr lang="en-US" sz="1400" b="1" dirty="0"/>
                    </a:p>
                  </a:txBody>
                  <a:tcPr marL="68580" marR="68580" marT="34290" marB="34290"/>
                </a:tc>
                <a:tc>
                  <a:txBody>
                    <a:bodyPr/>
                    <a:lstStyle/>
                    <a:p>
                      <a:r>
                        <a:rPr lang="en-US" sz="1400" b="1" dirty="0" smtClean="0"/>
                        <a:t>.46</a:t>
                      </a:r>
                      <a:endParaRPr lang="en-US" sz="1400" b="1" dirty="0"/>
                    </a:p>
                  </a:txBody>
                  <a:tcPr marL="68580" marR="68580" marT="34290" marB="34290"/>
                </a:tc>
                <a:tc>
                  <a:txBody>
                    <a:bodyPr/>
                    <a:lstStyle/>
                    <a:p>
                      <a:r>
                        <a:rPr lang="en-US" sz="1400" b="1" dirty="0" smtClean="0"/>
                        <a:t>.02</a:t>
                      </a:r>
                      <a:endParaRPr lang="en-US" sz="1400" b="1" dirty="0"/>
                    </a:p>
                  </a:txBody>
                  <a:tcPr marL="68580" marR="68580" marT="34290" marB="34290"/>
                </a:tc>
                <a:extLst>
                  <a:ext uri="{0D108BD9-81ED-4DB2-BD59-A6C34878D82A}">
                    <a16:rowId xmlns:a16="http://schemas.microsoft.com/office/drawing/2014/main" val="2355924576"/>
                  </a:ext>
                </a:extLst>
              </a:tr>
              <a:tr h="275315">
                <a:tc>
                  <a:txBody>
                    <a:bodyPr/>
                    <a:lstStyle/>
                    <a:p>
                      <a:r>
                        <a:rPr lang="en-US" sz="1400" b="1" dirty="0" smtClean="0"/>
                        <a:t>Court Order</a:t>
                      </a:r>
                      <a:endParaRPr lang="en-US" sz="1400" b="1" dirty="0"/>
                    </a:p>
                  </a:txBody>
                  <a:tcPr marL="68580" marR="68580" marT="34290" marB="34290"/>
                </a:tc>
                <a:tc>
                  <a:txBody>
                    <a:bodyPr/>
                    <a:lstStyle/>
                    <a:p>
                      <a:r>
                        <a:rPr lang="en-US" sz="1400" b="0" dirty="0" smtClean="0"/>
                        <a:t>.67</a:t>
                      </a:r>
                      <a:endParaRPr lang="en-US" sz="1400" b="0" dirty="0"/>
                    </a:p>
                  </a:txBody>
                  <a:tcPr marL="68580" marR="68580" marT="34290" marB="34290"/>
                </a:tc>
                <a:tc>
                  <a:txBody>
                    <a:bodyPr/>
                    <a:lstStyle/>
                    <a:p>
                      <a:r>
                        <a:rPr lang="en-US" sz="1400" b="0" dirty="0" smtClean="0"/>
                        <a:t>.41</a:t>
                      </a:r>
                      <a:endParaRPr lang="en-US" sz="1400" b="0" dirty="0"/>
                    </a:p>
                  </a:txBody>
                  <a:tcPr marL="68580" marR="68580" marT="34290" marB="34290"/>
                </a:tc>
                <a:extLst>
                  <a:ext uri="{0D108BD9-81ED-4DB2-BD59-A6C34878D82A}">
                    <a16:rowId xmlns:a16="http://schemas.microsoft.com/office/drawing/2014/main" val="3040237843"/>
                  </a:ext>
                </a:extLst>
              </a:tr>
              <a:tr h="275315">
                <a:tc gridSpan="3">
                  <a:txBody>
                    <a:bodyPr/>
                    <a:lstStyle/>
                    <a:p>
                      <a:r>
                        <a:rPr lang="en-US" sz="1400" b="0" dirty="0" smtClean="0"/>
                        <a:t>* White is reference</a:t>
                      </a:r>
                      <a:r>
                        <a:rPr lang="en-US" sz="1400" b="0" baseline="0" dirty="0" smtClean="0"/>
                        <a:t> group</a:t>
                      </a:r>
                      <a:endParaRPr lang="en-US" sz="1400" b="0" dirty="0"/>
                    </a:p>
                  </a:txBody>
                  <a:tcPr marL="68580" marR="68580" marT="34290" marB="34290"/>
                </a:tc>
                <a:tc hMerge="1">
                  <a:txBody>
                    <a:bodyPr/>
                    <a:lstStyle/>
                    <a:p>
                      <a:endParaRPr lang="en-US" b="1" dirty="0"/>
                    </a:p>
                  </a:txBody>
                  <a:tcPr/>
                </a:tc>
                <a:tc hMerge="1">
                  <a:txBody>
                    <a:bodyPr/>
                    <a:lstStyle/>
                    <a:p>
                      <a:endParaRPr lang="en-US" b="1" dirty="0"/>
                    </a:p>
                  </a:txBody>
                  <a:tcPr/>
                </a:tc>
                <a:extLst>
                  <a:ext uri="{0D108BD9-81ED-4DB2-BD59-A6C34878D82A}">
                    <a16:rowId xmlns:a16="http://schemas.microsoft.com/office/drawing/2014/main" val="10010"/>
                  </a:ext>
                </a:extLst>
              </a:tr>
            </a:tbl>
          </a:graphicData>
        </a:graphic>
      </p:graphicFrame>
      <p:sp>
        <p:nvSpPr>
          <p:cNvPr id="5" name="Footer Placeholder 4"/>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Tree>
    <p:extLst>
      <p:ext uri="{BB962C8B-B14F-4D97-AF65-F5344CB8AC3E}">
        <p14:creationId xmlns:p14="http://schemas.microsoft.com/office/powerpoint/2010/main" val="31799754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Discussion</a:t>
            </a:r>
            <a:endParaRPr lang="en-US" dirty="0"/>
          </a:p>
        </p:txBody>
      </p:sp>
      <p:sp>
        <p:nvSpPr>
          <p:cNvPr id="3" name="Content Placeholder 2"/>
          <p:cNvSpPr>
            <a:spLocks noGrp="1"/>
          </p:cNvSpPr>
          <p:nvPr>
            <p:ph idx="1"/>
          </p:nvPr>
        </p:nvSpPr>
        <p:spPr/>
        <p:txBody>
          <a:bodyPr/>
          <a:lstStyle/>
          <a:p>
            <a:r>
              <a:rPr lang="en-US" dirty="0" smtClean="0"/>
              <a:t>Results are highly preliminary</a:t>
            </a:r>
          </a:p>
          <a:p>
            <a:pPr lvl="1"/>
            <a:r>
              <a:rPr lang="en-US" dirty="0" smtClean="0"/>
              <a:t>Multiple, complex pathways through the AOT program</a:t>
            </a:r>
          </a:p>
          <a:p>
            <a:pPr lvl="1"/>
            <a:r>
              <a:rPr lang="en-US" dirty="0" smtClean="0"/>
              <a:t>Homelessness, substance use, and the role of the court are all important elements to consider for enrollment and treatment success</a:t>
            </a:r>
          </a:p>
          <a:p>
            <a:pPr lvl="1"/>
            <a:r>
              <a:rPr lang="en-US" dirty="0" smtClean="0"/>
              <a:t>Gradual whittling away of individuals who are homeless from the program</a:t>
            </a:r>
          </a:p>
          <a:p>
            <a:pPr lvl="1"/>
            <a:r>
              <a:rPr lang="en-US" dirty="0" smtClean="0"/>
              <a:t>Family support may be an important factor in completing treatment goals</a:t>
            </a:r>
          </a:p>
          <a:p>
            <a:pPr lvl="1"/>
            <a:endParaRPr lang="en-US" dirty="0"/>
          </a:p>
        </p:txBody>
      </p:sp>
      <p:sp>
        <p:nvSpPr>
          <p:cNvPr id="4" name="Footer Placeholder 3"/>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5" name="Slide Number Placeholder 4"/>
          <p:cNvSpPr>
            <a:spLocks noGrp="1"/>
          </p:cNvSpPr>
          <p:nvPr>
            <p:ph type="sldNum" sz="quarter" idx="12"/>
          </p:nvPr>
        </p:nvSpPr>
        <p:spPr/>
        <p:txBody>
          <a:bodyPr/>
          <a:lstStyle/>
          <a:p>
            <a:fld id="{DCB2CABB-5D3A-4CD8-94AA-404DEE745C6D}" type="slidenum">
              <a:rPr lang="en-US" smtClean="0"/>
              <a:t>67</a:t>
            </a:fld>
            <a:endParaRPr lang="en-US"/>
          </a:p>
        </p:txBody>
      </p:sp>
    </p:spTree>
    <p:extLst>
      <p:ext uri="{BB962C8B-B14F-4D97-AF65-F5344CB8AC3E}">
        <p14:creationId xmlns:p14="http://schemas.microsoft.com/office/powerpoint/2010/main" val="23251941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EA4B-B500-8240-BBB0-9436C2F65B0F}"/>
              </a:ext>
            </a:extLst>
          </p:cNvPr>
          <p:cNvSpPr>
            <a:spLocks noGrp="1"/>
          </p:cNvSpPr>
          <p:nvPr>
            <p:ph type="ctrTitle"/>
          </p:nvPr>
        </p:nvSpPr>
        <p:spPr>
          <a:xfrm>
            <a:off x="822960" y="595423"/>
            <a:ext cx="7543800" cy="2648412"/>
          </a:xfrm>
        </p:spPr>
        <p:txBody>
          <a:bodyPr>
            <a:noAutofit/>
          </a:bodyPr>
          <a:lstStyle/>
          <a:p>
            <a:r>
              <a:rPr lang="en-US" sz="4800" dirty="0"/>
              <a:t>Violence and victimization for participants, family members and providers in Assisted Outpatient Treatment</a:t>
            </a:r>
          </a:p>
        </p:txBody>
      </p:sp>
      <p:sp>
        <p:nvSpPr>
          <p:cNvPr id="3" name="Subtitle 2">
            <a:extLst>
              <a:ext uri="{FF2B5EF4-FFF2-40B4-BE49-F238E27FC236}">
                <a16:creationId xmlns:a16="http://schemas.microsoft.com/office/drawing/2014/main" id="{A648B538-87AC-534A-A5AB-FA7731522314}"/>
              </a:ext>
            </a:extLst>
          </p:cNvPr>
          <p:cNvSpPr>
            <a:spLocks noGrp="1"/>
          </p:cNvSpPr>
          <p:nvPr>
            <p:ph type="subTitle" idx="1"/>
          </p:nvPr>
        </p:nvSpPr>
        <p:spPr>
          <a:xfrm>
            <a:off x="825038" y="3341714"/>
            <a:ext cx="7543800" cy="1155857"/>
          </a:xfrm>
        </p:spPr>
        <p:txBody>
          <a:bodyPr>
            <a:normAutofit fontScale="62500" lnSpcReduction="20000"/>
          </a:bodyPr>
          <a:lstStyle/>
          <a:p>
            <a:r>
              <a:rPr lang="en-US" dirty="0"/>
              <a:t>Presenting Author: Ryan Dougherty</a:t>
            </a:r>
          </a:p>
          <a:p>
            <a:r>
              <a:rPr lang="en-US" dirty="0"/>
              <a:t>Co-Authors: Erin Kelly, Marcia Meldrum, Sarah Starks, Enrico G. Castillo, Charlotte </a:t>
            </a:r>
            <a:r>
              <a:rPr lang="en-US" dirty="0" err="1"/>
              <a:t>Neary</a:t>
            </a:r>
            <a:r>
              <a:rPr lang="en-US" dirty="0"/>
              <a:t>-Bremer, Ronald Calderon, Rachel </a:t>
            </a:r>
            <a:r>
              <a:rPr lang="en-US" dirty="0" err="1"/>
              <a:t>Ohman</a:t>
            </a:r>
            <a:r>
              <a:rPr lang="en-US" dirty="0"/>
              <a:t>, Philippe </a:t>
            </a:r>
            <a:r>
              <a:rPr lang="en-US" dirty="0" err="1"/>
              <a:t>Bourgois</a:t>
            </a:r>
            <a:r>
              <a:rPr lang="en-US" dirty="0"/>
              <a:t>, &amp; Joel T. </a:t>
            </a:r>
            <a:r>
              <a:rPr lang="en-US" dirty="0" err="1"/>
              <a:t>Braslow</a:t>
            </a:r>
            <a:endParaRPr lang="en-US" dirty="0"/>
          </a:p>
          <a:p>
            <a:endParaRPr lang="en-US" dirty="0"/>
          </a:p>
        </p:txBody>
      </p:sp>
      <p:sp>
        <p:nvSpPr>
          <p:cNvPr id="4" name="Footer Placeholder 3"/>
          <p:cNvSpPr>
            <a:spLocks noGrp="1"/>
          </p:cNvSpPr>
          <p:nvPr>
            <p:ph type="ftr" sz="quarter" idx="11"/>
          </p:nvPr>
        </p:nvSpPr>
        <p:spPr/>
        <p:txBody>
          <a:bodyPr/>
          <a:lstStyle/>
          <a:p>
            <a:r>
              <a:rPr lang="en-US"/>
              <a:t>Center for Social Medicine and Humanities, Semel Institute, University of California, Los Angeles</a:t>
            </a:r>
            <a:endParaRPr lang="en-US" dirty="0"/>
          </a:p>
        </p:txBody>
      </p:sp>
      <p:sp>
        <p:nvSpPr>
          <p:cNvPr id="5" name="Slide Number Placeholder 4"/>
          <p:cNvSpPr>
            <a:spLocks noGrp="1"/>
          </p:cNvSpPr>
          <p:nvPr>
            <p:ph type="sldNum" sz="quarter" idx="12"/>
          </p:nvPr>
        </p:nvSpPr>
        <p:spPr/>
        <p:txBody>
          <a:bodyPr/>
          <a:lstStyle/>
          <a:p>
            <a:fld id="{DCB2CABB-5D3A-4CD8-94AA-404DEE745C6D}" type="slidenum">
              <a:rPr lang="en-US" smtClean="0"/>
              <a:t>68</a:t>
            </a:fld>
            <a:endParaRPr lang="en-US"/>
          </a:p>
        </p:txBody>
      </p:sp>
    </p:spTree>
    <p:extLst>
      <p:ext uri="{BB962C8B-B14F-4D97-AF65-F5344CB8AC3E}">
        <p14:creationId xmlns:p14="http://schemas.microsoft.com/office/powerpoint/2010/main" val="16400004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82DF4296-DB95-E94B-B98B-34E95CCD5B96}"/>
              </a:ext>
            </a:extLst>
          </p:cNvPr>
          <p:cNvSpPr>
            <a:spLocks noGrp="1"/>
          </p:cNvSpPr>
          <p:nvPr>
            <p:ph type="sldNum" sz="quarter" idx="12"/>
          </p:nvPr>
        </p:nvSpPr>
        <p:spPr/>
        <p:txBody>
          <a:bodyPr/>
          <a:lstStyle/>
          <a:p>
            <a:fld id="{618E019C-B750-1D4C-8443-CC85953E411A}" type="slidenum">
              <a:rPr lang="en-US" smtClean="0"/>
              <a:pPr/>
              <a:t>69</a:t>
            </a:fld>
            <a:endParaRPr lang="en-US"/>
          </a:p>
        </p:txBody>
      </p:sp>
      <p:sp>
        <p:nvSpPr>
          <p:cNvPr id="2" name="Title 1">
            <a:extLst>
              <a:ext uri="{FF2B5EF4-FFF2-40B4-BE49-F238E27FC236}">
                <a16:creationId xmlns:a16="http://schemas.microsoft.com/office/drawing/2014/main" id="{C12F387A-79F7-9346-AF56-19473B3A3534}"/>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3AACE98-607B-F442-8E38-40E240114CFB}"/>
              </a:ext>
            </a:extLst>
          </p:cNvPr>
          <p:cNvSpPr>
            <a:spLocks noGrp="1"/>
          </p:cNvSpPr>
          <p:nvPr>
            <p:ph idx="1"/>
          </p:nvPr>
        </p:nvSpPr>
        <p:spPr/>
        <p:txBody>
          <a:bodyPr>
            <a:normAutofit/>
          </a:bodyPr>
          <a:lstStyle/>
          <a:p>
            <a:r>
              <a:rPr lang="en-US" sz="2400" dirty="0"/>
              <a:t>Assisted Outpatient Treatment as a response to violence</a:t>
            </a:r>
          </a:p>
          <a:p>
            <a:pPr lvl="1"/>
            <a:r>
              <a:rPr lang="en-US" sz="2400" dirty="0"/>
              <a:t>Residential settings (</a:t>
            </a:r>
            <a:r>
              <a:rPr lang="en-US" sz="2400" dirty="0" err="1"/>
              <a:t>Desmarais</a:t>
            </a:r>
            <a:r>
              <a:rPr lang="en-US" sz="2400" dirty="0"/>
              <a:t> et al., 2014)</a:t>
            </a:r>
          </a:p>
          <a:p>
            <a:pPr lvl="1"/>
            <a:r>
              <a:rPr lang="en-US" sz="2400" dirty="0"/>
              <a:t>Family members in our data</a:t>
            </a:r>
          </a:p>
          <a:p>
            <a:r>
              <a:rPr lang="en-US" sz="2400" dirty="0"/>
              <a:t>High rates of victimization</a:t>
            </a:r>
          </a:p>
          <a:p>
            <a:pPr lvl="1"/>
            <a:r>
              <a:rPr lang="en-US" sz="2400" dirty="0"/>
              <a:t>﻿17.0% to 56.6% (</a:t>
            </a:r>
            <a:r>
              <a:rPr lang="en-US" sz="2400" dirty="0" err="1"/>
              <a:t>Desmarais</a:t>
            </a:r>
            <a:r>
              <a:rPr lang="en-US" sz="2400" dirty="0"/>
              <a:t> et al., 2014)</a:t>
            </a:r>
          </a:p>
          <a:p>
            <a:pPr lvl="1"/>
            <a:r>
              <a:rPr lang="en-US" sz="2400" dirty="0"/>
              <a:t>Lam &amp; </a:t>
            </a:r>
            <a:r>
              <a:rPr lang="en-US" sz="2400" dirty="0" err="1"/>
              <a:t>Rosenheck</a:t>
            </a:r>
            <a:r>
              <a:rPr lang="en-US" sz="2400" dirty="0"/>
              <a:t>, 1998:</a:t>
            </a:r>
          </a:p>
          <a:p>
            <a:pPr lvl="2"/>
            <a:r>
              <a:rPr lang="en-US" sz="1800" dirty="0"/>
              <a:t>Associated with psychotic symptoms</a:t>
            </a:r>
          </a:p>
          <a:p>
            <a:pPr lvl="2"/>
            <a:r>
              <a:rPr lang="en-US" sz="1800" dirty="0"/>
              <a:t>Increased homelessness &amp; lowered quality of life</a:t>
            </a:r>
          </a:p>
          <a:p>
            <a:pPr lvl="1"/>
            <a:endParaRPr lang="en-US" sz="2400" dirty="0"/>
          </a:p>
        </p:txBody>
      </p:sp>
      <p:sp>
        <p:nvSpPr>
          <p:cNvPr id="4" name="Footer Placeholder 3"/>
          <p:cNvSpPr>
            <a:spLocks noGrp="1"/>
          </p:cNvSpPr>
          <p:nvPr>
            <p:ph type="ftr" sz="quarter" idx="11"/>
          </p:nvPr>
        </p:nvSpPr>
        <p:spPr/>
        <p:txBody>
          <a:bodyPr/>
          <a:lstStyle/>
          <a:p>
            <a:r>
              <a:rPr lang="en-US"/>
              <a:t>Center for Social Medicine and Humanities, Semel Institute, University of California, Los Angeles</a:t>
            </a:r>
            <a:endParaRPr lang="en-US" dirty="0"/>
          </a:p>
        </p:txBody>
      </p:sp>
    </p:spTree>
    <p:extLst>
      <p:ext uri="{BB962C8B-B14F-4D97-AF65-F5344CB8AC3E}">
        <p14:creationId xmlns:p14="http://schemas.microsoft.com/office/powerpoint/2010/main" val="1352307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CB2CABB-5D3A-4CD8-94AA-404DEE745C6D}" type="slidenum">
              <a:rPr lang="en-US" smtClean="0"/>
              <a:pPr/>
              <a:t>7</a:t>
            </a:fld>
            <a:endParaRPr lang="en-US"/>
          </a:p>
        </p:txBody>
      </p:sp>
      <p:sp>
        <p:nvSpPr>
          <p:cNvPr id="2" name="Title 1"/>
          <p:cNvSpPr>
            <a:spLocks noGrp="1"/>
          </p:cNvSpPr>
          <p:nvPr>
            <p:ph type="title"/>
          </p:nvPr>
        </p:nvSpPr>
        <p:spPr/>
        <p:txBody>
          <a:bodyPr/>
          <a:lstStyle/>
          <a:p>
            <a:r>
              <a:rPr lang="en-US" smtClean="0"/>
              <a:t>AOT Criteria </a:t>
            </a:r>
            <a:endParaRPr lang="en-US" dirty="0"/>
          </a:p>
        </p:txBody>
      </p:sp>
      <p:sp>
        <p:nvSpPr>
          <p:cNvPr id="3" name="Content Placeholder 2"/>
          <p:cNvSpPr>
            <a:spLocks noGrp="1"/>
          </p:cNvSpPr>
          <p:nvPr>
            <p:ph idx="1"/>
          </p:nvPr>
        </p:nvSpPr>
        <p:spPr>
          <a:xfrm>
            <a:off x="278296" y="919370"/>
            <a:ext cx="8627165" cy="3742083"/>
          </a:xfrm>
        </p:spPr>
        <p:txBody>
          <a:bodyPr>
            <a:noAutofit/>
          </a:bodyPr>
          <a:lstStyle/>
          <a:p>
            <a:pPr>
              <a:spcBef>
                <a:spcPts val="0"/>
              </a:spcBef>
              <a:spcAft>
                <a:spcPts val="400"/>
              </a:spcAft>
            </a:pPr>
            <a:r>
              <a:rPr lang="en-US" sz="1400" dirty="0" smtClean="0"/>
              <a:t>Be eighteen years of age or older</a:t>
            </a:r>
          </a:p>
          <a:p>
            <a:pPr>
              <a:spcBef>
                <a:spcPts val="0"/>
              </a:spcBef>
              <a:spcAft>
                <a:spcPts val="400"/>
              </a:spcAft>
            </a:pPr>
            <a:r>
              <a:rPr lang="en-US" sz="1400" dirty="0" smtClean="0"/>
              <a:t>Be suffering from a mental illness</a:t>
            </a:r>
          </a:p>
          <a:p>
            <a:pPr>
              <a:spcBef>
                <a:spcPts val="0"/>
              </a:spcBef>
              <a:spcAft>
                <a:spcPts val="400"/>
              </a:spcAft>
            </a:pPr>
            <a:r>
              <a:rPr lang="en-US" sz="1400" dirty="0" smtClean="0"/>
              <a:t>Be unlikely to survive safely in the community without supervision, based on a clinical determination</a:t>
            </a:r>
          </a:p>
          <a:p>
            <a:pPr>
              <a:spcBef>
                <a:spcPts val="0"/>
              </a:spcBef>
              <a:spcAft>
                <a:spcPts val="400"/>
              </a:spcAft>
            </a:pPr>
            <a:r>
              <a:rPr lang="en-US" sz="1400" dirty="0" smtClean="0"/>
              <a:t>Have a history of non-compliance with treatment that has either:</a:t>
            </a:r>
          </a:p>
          <a:p>
            <a:pPr lvl="1">
              <a:spcBef>
                <a:spcPts val="0"/>
              </a:spcBef>
            </a:pPr>
            <a:r>
              <a:rPr lang="en-US" sz="1200" dirty="0" smtClean="0"/>
              <a:t>Been a significant factor in his or her being in a hospital, prison or jail at least twice within the last 36 months; or</a:t>
            </a:r>
          </a:p>
          <a:p>
            <a:pPr lvl="1">
              <a:spcBef>
                <a:spcPts val="0"/>
              </a:spcBef>
            </a:pPr>
            <a:r>
              <a:rPr lang="en-US" sz="1200" dirty="0" smtClean="0"/>
              <a:t>Resulted in one or more acts, attempts or threats of serious violent behavior toward self or others within the last 48 months</a:t>
            </a:r>
          </a:p>
          <a:p>
            <a:pPr>
              <a:spcBef>
                <a:spcPts val="0"/>
              </a:spcBef>
              <a:spcAft>
                <a:spcPts val="400"/>
              </a:spcAft>
            </a:pPr>
            <a:r>
              <a:rPr lang="en-US" sz="1400" dirty="0" smtClean="0"/>
              <a:t>Have been offered an opportunity to voluntarily participate in a treatment plan by the local mental health department but continue to fail to engage in treatment</a:t>
            </a:r>
          </a:p>
          <a:p>
            <a:pPr>
              <a:spcBef>
                <a:spcPts val="0"/>
              </a:spcBef>
              <a:spcAft>
                <a:spcPts val="400"/>
              </a:spcAft>
            </a:pPr>
            <a:r>
              <a:rPr lang="en-US" sz="1400" dirty="0" smtClean="0"/>
              <a:t>Be substantially deteriorating</a:t>
            </a:r>
          </a:p>
          <a:p>
            <a:pPr>
              <a:spcBef>
                <a:spcPts val="0"/>
              </a:spcBef>
              <a:spcAft>
                <a:spcPts val="400"/>
              </a:spcAft>
            </a:pPr>
            <a:r>
              <a:rPr lang="en-US" sz="1400" dirty="0" smtClean="0"/>
              <a:t>Be, in view of their treatment history and current behavior, in need of assisted outpatient treatment in order to prevent a relapse or deterioration that would likely result in them meeting California's inpatient commitment standard, which is being:</a:t>
            </a:r>
          </a:p>
          <a:p>
            <a:pPr lvl="1">
              <a:spcBef>
                <a:spcPts val="0"/>
              </a:spcBef>
            </a:pPr>
            <a:r>
              <a:rPr lang="en-US" sz="1200" dirty="0" smtClean="0"/>
              <a:t>A serious risk of harm to himself or herself or others; or</a:t>
            </a:r>
          </a:p>
          <a:p>
            <a:pPr lvl="1">
              <a:spcBef>
                <a:spcPts val="0"/>
              </a:spcBef>
            </a:pPr>
            <a:r>
              <a:rPr lang="en-US" sz="1200" dirty="0" smtClean="0"/>
              <a:t>Gravely disabled (in immediate physical danger due to being unable to meet basic needs for food, clothing, or shelter);</a:t>
            </a:r>
          </a:p>
          <a:p>
            <a:pPr>
              <a:spcBef>
                <a:spcPts val="0"/>
              </a:spcBef>
              <a:spcAft>
                <a:spcPts val="400"/>
              </a:spcAft>
            </a:pPr>
            <a:r>
              <a:rPr lang="en-US" sz="1400" dirty="0" smtClean="0"/>
              <a:t>Be likely to benefit from assisted outpatient treatment; and</a:t>
            </a:r>
          </a:p>
          <a:p>
            <a:pPr>
              <a:spcBef>
                <a:spcPts val="0"/>
              </a:spcBef>
              <a:spcAft>
                <a:spcPts val="400"/>
              </a:spcAft>
            </a:pPr>
            <a:r>
              <a:rPr lang="en-US" sz="1400" dirty="0" smtClean="0"/>
              <a:t>Participation in the assisted outpatient program is the least restrictive placement necessary to ensure the person's recovery and stability.</a:t>
            </a:r>
            <a:endParaRPr lang="en-US" sz="1400" dirty="0"/>
          </a:p>
        </p:txBody>
      </p:sp>
      <p:sp>
        <p:nvSpPr>
          <p:cNvPr id="4" name="Footer Placeholder 3"/>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Tree>
    <p:extLst>
      <p:ext uri="{BB962C8B-B14F-4D97-AF65-F5344CB8AC3E}">
        <p14:creationId xmlns:p14="http://schemas.microsoft.com/office/powerpoint/2010/main" val="39105652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BB0D34-7A45-D349-BBF6-3363552831D6}"/>
              </a:ext>
            </a:extLst>
          </p:cNvPr>
          <p:cNvSpPr txBox="1"/>
          <p:nvPr/>
        </p:nvSpPr>
        <p:spPr>
          <a:xfrm>
            <a:off x="129209" y="694013"/>
            <a:ext cx="8945217" cy="623248"/>
          </a:xfrm>
          <a:prstGeom prst="rect">
            <a:avLst/>
          </a:prstGeom>
          <a:ln>
            <a:noFill/>
          </a:ln>
        </p:spPr>
        <p:style>
          <a:lnRef idx="2">
            <a:schemeClr val="dk1"/>
          </a:lnRef>
          <a:fillRef idx="1">
            <a:schemeClr val="lt1"/>
          </a:fillRef>
          <a:effectRef idx="0">
            <a:schemeClr val="dk1"/>
          </a:effectRef>
          <a:fontRef idx="minor">
            <a:schemeClr val="dk1"/>
          </a:fontRef>
        </p:style>
        <p:txBody>
          <a:bodyPr wrap="square" lIns="68580" tIns="34290" rIns="68580" bIns="34290" rtlCol="0">
            <a:spAutoFit/>
          </a:bodyPr>
          <a:lstStyle/>
          <a:p>
            <a:pPr marL="342900" indent="-342900"/>
            <a:r>
              <a:rPr lang="en-US" sz="1800" dirty="0"/>
              <a:t>Violence to others,</a:t>
            </a:r>
            <a:r>
              <a:rPr lang="en-US" sz="1800" b="1" dirty="0"/>
              <a:t> </a:t>
            </a:r>
            <a:r>
              <a:rPr lang="en-US" sz="1800" i="1" dirty="0"/>
              <a:t>n</a:t>
            </a:r>
            <a:r>
              <a:rPr lang="en-US" sz="1800" dirty="0"/>
              <a:t> = 668</a:t>
            </a:r>
            <a:r>
              <a:rPr lang="en-US" sz="1800" b="1" dirty="0"/>
              <a:t>:</a:t>
            </a:r>
            <a:r>
              <a:rPr lang="en-US" sz="1800" dirty="0"/>
              <a:t>  77% had least one instance</a:t>
            </a:r>
          </a:p>
          <a:p>
            <a:pPr marL="342900" indent="-342900"/>
            <a:r>
              <a:rPr lang="en-US" sz="1800" dirty="0"/>
              <a:t>Self-harm,</a:t>
            </a:r>
            <a:r>
              <a:rPr lang="en-US" sz="1800" b="1" dirty="0"/>
              <a:t> </a:t>
            </a:r>
            <a:r>
              <a:rPr lang="en-US" sz="1800" i="1" dirty="0"/>
              <a:t>n </a:t>
            </a:r>
            <a:r>
              <a:rPr lang="en-US" sz="1800" dirty="0"/>
              <a:t>= 514</a:t>
            </a:r>
            <a:r>
              <a:rPr lang="en-US" sz="1800" b="1" dirty="0"/>
              <a:t>:  </a:t>
            </a:r>
            <a:r>
              <a:rPr lang="en-US" sz="1800" dirty="0"/>
              <a:t>49% had at least one</a:t>
            </a:r>
          </a:p>
        </p:txBody>
      </p:sp>
      <p:sp>
        <p:nvSpPr>
          <p:cNvPr id="4" name="TextBox 3">
            <a:extLst>
              <a:ext uri="{FF2B5EF4-FFF2-40B4-BE49-F238E27FC236}">
                <a16:creationId xmlns:a16="http://schemas.microsoft.com/office/drawing/2014/main" id="{2E245B7B-C8C6-EE49-9861-C26CDCC67EC6}"/>
              </a:ext>
            </a:extLst>
          </p:cNvPr>
          <p:cNvSpPr txBox="1"/>
          <p:nvPr/>
        </p:nvSpPr>
        <p:spPr>
          <a:xfrm>
            <a:off x="129208" y="132284"/>
            <a:ext cx="8945218" cy="438581"/>
          </a:xfrm>
          <a:prstGeom prst="rect">
            <a:avLst/>
          </a:prstGeom>
          <a:solidFill>
            <a:schemeClr val="accent1"/>
          </a:solidFill>
          <a:ln>
            <a:solidFill>
              <a:schemeClr val="accent1">
                <a:lumMod val="75000"/>
              </a:schemeClr>
            </a:solidFill>
          </a:ln>
        </p:spPr>
        <p:style>
          <a:lnRef idx="0">
            <a:scrgbClr r="0" g="0" b="0"/>
          </a:lnRef>
          <a:fillRef idx="0">
            <a:scrgbClr r="0" g="0" b="0"/>
          </a:fillRef>
          <a:effectRef idx="0">
            <a:scrgbClr r="0" g="0" b="0"/>
          </a:effectRef>
          <a:fontRef idx="minor">
            <a:schemeClr val="lt1"/>
          </a:fontRef>
        </p:style>
        <p:txBody>
          <a:bodyPr wrap="square" lIns="68580" tIns="34290" rIns="68580" bIns="34290" rtlCol="0">
            <a:spAutoFit/>
          </a:bodyPr>
          <a:lstStyle/>
          <a:p>
            <a:pPr algn="ctr"/>
            <a:r>
              <a:rPr lang="en-US" sz="2400" dirty="0"/>
              <a:t>Referral</a:t>
            </a:r>
          </a:p>
        </p:txBody>
      </p:sp>
      <p:sp>
        <p:nvSpPr>
          <p:cNvPr id="5" name="TextBox 4">
            <a:extLst>
              <a:ext uri="{FF2B5EF4-FFF2-40B4-BE49-F238E27FC236}">
                <a16:creationId xmlns:a16="http://schemas.microsoft.com/office/drawing/2014/main" id="{1E5E2849-F7C6-5243-858C-9AA65822FAD8}"/>
              </a:ext>
            </a:extLst>
          </p:cNvPr>
          <p:cNvSpPr txBox="1"/>
          <p:nvPr/>
        </p:nvSpPr>
        <p:spPr>
          <a:xfrm>
            <a:off x="129209" y="1523203"/>
            <a:ext cx="8945217" cy="43858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68580" tIns="34290" rIns="68580" bIns="34290" rtlCol="0">
            <a:spAutoFit/>
          </a:bodyPr>
          <a:lstStyle/>
          <a:p>
            <a:pPr algn="ctr"/>
            <a:r>
              <a:rPr lang="en-US" sz="2400" dirty="0"/>
              <a:t>Treatment</a:t>
            </a:r>
          </a:p>
        </p:txBody>
      </p:sp>
      <p:sp>
        <p:nvSpPr>
          <p:cNvPr id="8" name="TextBox 7">
            <a:extLst>
              <a:ext uri="{FF2B5EF4-FFF2-40B4-BE49-F238E27FC236}">
                <a16:creationId xmlns:a16="http://schemas.microsoft.com/office/drawing/2014/main" id="{2730FBCE-4746-3841-AF37-8A6E64421E04}"/>
              </a:ext>
            </a:extLst>
          </p:cNvPr>
          <p:cNvSpPr txBox="1"/>
          <p:nvPr/>
        </p:nvSpPr>
        <p:spPr>
          <a:xfrm>
            <a:off x="129208" y="1988627"/>
            <a:ext cx="4282641" cy="346249"/>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rtlCol="0">
            <a:spAutoFit/>
          </a:bodyPr>
          <a:lstStyle/>
          <a:p>
            <a:pPr algn="ctr"/>
            <a:r>
              <a:rPr lang="en-US" sz="1800" dirty="0"/>
              <a:t>ERS</a:t>
            </a:r>
          </a:p>
        </p:txBody>
      </p:sp>
      <p:sp>
        <p:nvSpPr>
          <p:cNvPr id="9" name="TextBox 8">
            <a:extLst>
              <a:ext uri="{FF2B5EF4-FFF2-40B4-BE49-F238E27FC236}">
                <a16:creationId xmlns:a16="http://schemas.microsoft.com/office/drawing/2014/main" id="{B78E8BB1-447F-3F41-A3A9-B6435D7B5E86}"/>
              </a:ext>
            </a:extLst>
          </p:cNvPr>
          <p:cNvSpPr txBox="1"/>
          <p:nvPr/>
        </p:nvSpPr>
        <p:spPr>
          <a:xfrm>
            <a:off x="4411849" y="1988627"/>
            <a:ext cx="4662577" cy="346249"/>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rtlCol="0">
            <a:spAutoFit/>
          </a:bodyPr>
          <a:lstStyle/>
          <a:p>
            <a:pPr algn="ctr"/>
            <a:r>
              <a:rPr lang="en-US" sz="1800" dirty="0"/>
              <a:t>FSP</a:t>
            </a:r>
          </a:p>
        </p:txBody>
      </p:sp>
      <p:sp>
        <p:nvSpPr>
          <p:cNvPr id="10" name="TextBox 9">
            <a:extLst>
              <a:ext uri="{FF2B5EF4-FFF2-40B4-BE49-F238E27FC236}">
                <a16:creationId xmlns:a16="http://schemas.microsoft.com/office/drawing/2014/main" id="{8724AEF0-8565-6E44-A155-A231CEC8A848}"/>
              </a:ext>
            </a:extLst>
          </p:cNvPr>
          <p:cNvSpPr txBox="1"/>
          <p:nvPr/>
        </p:nvSpPr>
        <p:spPr>
          <a:xfrm>
            <a:off x="129208" y="2419354"/>
            <a:ext cx="4282641" cy="2285241"/>
          </a:xfrm>
          <a:prstGeom prst="rect">
            <a:avLst/>
          </a:prstGeom>
          <a:noFill/>
        </p:spPr>
        <p:txBody>
          <a:bodyPr wrap="square" lIns="68580" tIns="34290" rIns="68580" bIns="34290" rtlCol="0">
            <a:spAutoFit/>
          </a:bodyPr>
          <a:lstStyle/>
          <a:p>
            <a:r>
              <a:rPr lang="en-US" sz="1800" u="sng" dirty="0"/>
              <a:t>May 2015 - December 2016</a:t>
            </a:r>
          </a:p>
          <a:p>
            <a:pPr marL="257175" indent="-257175">
              <a:buFont typeface="Arial" panose="020B0604020202020204" pitchFamily="34" charset="0"/>
              <a:buChar char="•"/>
            </a:pPr>
            <a:r>
              <a:rPr lang="en-US" sz="1800" dirty="0"/>
              <a:t>No incidents of victimization or violence reported</a:t>
            </a:r>
          </a:p>
          <a:p>
            <a:r>
              <a:rPr lang="en-US" sz="1800" u="sng" dirty="0"/>
              <a:t>January 2017 - January 2018*</a:t>
            </a:r>
          </a:p>
          <a:p>
            <a:pPr marL="257175" indent="-257175">
              <a:buFont typeface="Arial" panose="020B0604020202020204" pitchFamily="34" charset="0"/>
              <a:buChar char="•"/>
            </a:pPr>
            <a:r>
              <a:rPr lang="en-US" sz="1800" dirty="0"/>
              <a:t>No incidents of victimization</a:t>
            </a:r>
          </a:p>
          <a:p>
            <a:pPr marL="257175" indent="-257175">
              <a:buFont typeface="Arial" panose="020B0604020202020204" pitchFamily="34" charset="0"/>
              <a:buChar char="•"/>
            </a:pPr>
            <a:r>
              <a:rPr lang="en-US" sz="1800" dirty="0"/>
              <a:t>4 individuals had at least one instance of violent behavior</a:t>
            </a:r>
          </a:p>
          <a:p>
            <a:endParaRPr lang="en-US" sz="1800" dirty="0"/>
          </a:p>
        </p:txBody>
      </p:sp>
      <p:sp>
        <p:nvSpPr>
          <p:cNvPr id="11" name="TextBox 10">
            <a:extLst>
              <a:ext uri="{FF2B5EF4-FFF2-40B4-BE49-F238E27FC236}">
                <a16:creationId xmlns:a16="http://schemas.microsoft.com/office/drawing/2014/main" id="{CD0F16B4-283A-8C47-8081-DF69B36F17A6}"/>
              </a:ext>
            </a:extLst>
          </p:cNvPr>
          <p:cNvSpPr txBox="1"/>
          <p:nvPr/>
        </p:nvSpPr>
        <p:spPr>
          <a:xfrm>
            <a:off x="4540086" y="2401752"/>
            <a:ext cx="4534340" cy="2285241"/>
          </a:xfrm>
          <a:prstGeom prst="rect">
            <a:avLst/>
          </a:prstGeom>
          <a:noFill/>
        </p:spPr>
        <p:txBody>
          <a:bodyPr wrap="square" lIns="68580" tIns="34290" rIns="68580" bIns="34290" rtlCol="0">
            <a:spAutoFit/>
          </a:bodyPr>
          <a:lstStyle/>
          <a:p>
            <a:r>
              <a:rPr lang="en-US" sz="1800" u="sng" dirty="0"/>
              <a:t>May 2015 - December 2016</a:t>
            </a:r>
          </a:p>
          <a:p>
            <a:pPr marL="257175" indent="-257175">
              <a:buFont typeface="Arial" panose="020B0604020202020204" pitchFamily="34" charset="0"/>
              <a:buChar char="•"/>
            </a:pPr>
            <a:r>
              <a:rPr lang="en-US" sz="1800" dirty="0"/>
              <a:t>2 formal reports of victimization (2 individuals)</a:t>
            </a:r>
          </a:p>
          <a:p>
            <a:pPr marL="257175" indent="-257175">
              <a:buFont typeface="Arial" panose="020B0604020202020204" pitchFamily="34" charset="0"/>
              <a:buChar char="•"/>
            </a:pPr>
            <a:r>
              <a:rPr lang="en-US" sz="1800" dirty="0"/>
              <a:t>14 reports of violence (10 individuals)</a:t>
            </a:r>
          </a:p>
          <a:p>
            <a:r>
              <a:rPr lang="en-US" sz="1800" u="sng" dirty="0"/>
              <a:t>January 2017-January 2018</a:t>
            </a:r>
          </a:p>
          <a:p>
            <a:pPr marL="257175" indent="-257175">
              <a:buFont typeface="Arial" panose="020B0604020202020204" pitchFamily="34" charset="0"/>
              <a:buChar char="•"/>
            </a:pPr>
            <a:r>
              <a:rPr lang="en-US" sz="1800" dirty="0"/>
              <a:t>9.7% (23 individuals) were victimized </a:t>
            </a:r>
          </a:p>
          <a:p>
            <a:pPr marL="257175" indent="-257175">
              <a:buFont typeface="Arial" panose="020B0604020202020204" pitchFamily="34" charset="0"/>
              <a:buChar char="•"/>
            </a:pPr>
            <a:r>
              <a:rPr lang="en-US" sz="1800" dirty="0"/>
              <a:t>32.4% (77 individuals) had at least one instance of violent behavior</a:t>
            </a:r>
          </a:p>
        </p:txBody>
      </p:sp>
      <p:sp>
        <p:nvSpPr>
          <p:cNvPr id="12" name="Slide Number Placeholder 11">
            <a:extLst>
              <a:ext uri="{FF2B5EF4-FFF2-40B4-BE49-F238E27FC236}">
                <a16:creationId xmlns:a16="http://schemas.microsoft.com/office/drawing/2014/main" id="{457184F7-B723-984C-9A4F-3AABD302807A}"/>
              </a:ext>
            </a:extLst>
          </p:cNvPr>
          <p:cNvSpPr>
            <a:spLocks noGrp="1"/>
          </p:cNvSpPr>
          <p:nvPr>
            <p:ph type="sldNum" sz="quarter" idx="12"/>
          </p:nvPr>
        </p:nvSpPr>
        <p:spPr/>
        <p:txBody>
          <a:bodyPr/>
          <a:lstStyle/>
          <a:p>
            <a:fld id="{618E019C-B750-1D4C-8443-CC85953E411A}" type="slidenum">
              <a:rPr lang="en-US" smtClean="0"/>
              <a:t>70</a:t>
            </a:fld>
            <a:endParaRPr lang="en-US"/>
          </a:p>
        </p:txBody>
      </p:sp>
      <p:cxnSp>
        <p:nvCxnSpPr>
          <p:cNvPr id="14" name="Straight Connector 13">
            <a:extLst>
              <a:ext uri="{FF2B5EF4-FFF2-40B4-BE49-F238E27FC236}">
                <a16:creationId xmlns:a16="http://schemas.microsoft.com/office/drawing/2014/main" id="{4D8943A1-4824-3148-AD9D-EC920FE7FF5C}"/>
              </a:ext>
            </a:extLst>
          </p:cNvPr>
          <p:cNvCxnSpPr>
            <a:cxnSpLocks/>
          </p:cNvCxnSpPr>
          <p:nvPr/>
        </p:nvCxnSpPr>
        <p:spPr>
          <a:xfrm>
            <a:off x="4411849" y="2334876"/>
            <a:ext cx="0" cy="2369719"/>
          </a:xfrm>
          <a:prstGeom prst="line">
            <a:avLst/>
          </a:prstGeom>
          <a:ln>
            <a:solidFill>
              <a:schemeClr val="accent4"/>
            </a:solidFill>
          </a:ln>
        </p:spPr>
        <p:style>
          <a:lnRef idx="1">
            <a:schemeClr val="accent2"/>
          </a:lnRef>
          <a:fillRef idx="0">
            <a:schemeClr val="accent2"/>
          </a:fillRef>
          <a:effectRef idx="0">
            <a:schemeClr val="accent2"/>
          </a:effectRef>
          <a:fontRef idx="minor">
            <a:schemeClr val="tx1"/>
          </a:fontRef>
        </p:style>
      </p:cxnSp>
      <p:sp>
        <p:nvSpPr>
          <p:cNvPr id="2" name="Footer Placeholder 1"/>
          <p:cNvSpPr>
            <a:spLocks noGrp="1"/>
          </p:cNvSpPr>
          <p:nvPr>
            <p:ph type="ftr" sz="quarter" idx="11"/>
          </p:nvPr>
        </p:nvSpPr>
        <p:spPr/>
        <p:txBody>
          <a:bodyPr/>
          <a:lstStyle/>
          <a:p>
            <a:r>
              <a:rPr lang="en-US"/>
              <a:t>Center for Social Medicine and Humanities, Semel Institute, University of California, Los Angeles</a:t>
            </a:r>
            <a:endParaRPr lang="en-US" dirty="0"/>
          </a:p>
        </p:txBody>
      </p:sp>
    </p:spTree>
    <p:extLst>
      <p:ext uri="{BB962C8B-B14F-4D97-AF65-F5344CB8AC3E}">
        <p14:creationId xmlns:p14="http://schemas.microsoft.com/office/powerpoint/2010/main" val="40323066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8E019C-B750-1D4C-8443-CC85953E411A}" type="slidenum">
              <a:rPr lang="en-US" smtClean="0"/>
              <a:t>71</a:t>
            </a:fld>
            <a:endParaRPr lang="en-US"/>
          </a:p>
        </p:txBody>
      </p:sp>
      <p:sp>
        <p:nvSpPr>
          <p:cNvPr id="3" name="Title 2"/>
          <p:cNvSpPr>
            <a:spLocks noGrp="1"/>
          </p:cNvSpPr>
          <p:nvPr>
            <p:ph type="title"/>
          </p:nvPr>
        </p:nvSpPr>
        <p:spPr/>
        <p:txBody>
          <a:bodyPr/>
          <a:lstStyle/>
          <a:p>
            <a:r>
              <a:rPr lang="en-US" dirty="0"/>
              <a:t>Introduction</a:t>
            </a:r>
          </a:p>
        </p:txBody>
      </p:sp>
      <p:sp>
        <p:nvSpPr>
          <p:cNvPr id="5" name="Footer Placeholder 4"/>
          <p:cNvSpPr>
            <a:spLocks noGrp="1"/>
          </p:cNvSpPr>
          <p:nvPr>
            <p:ph type="ftr" sz="quarter" idx="11"/>
          </p:nvPr>
        </p:nvSpPr>
        <p:spPr/>
        <p:txBody>
          <a:bodyPr/>
          <a:lstStyle/>
          <a:p>
            <a:r>
              <a:rPr lang="en-US"/>
              <a:t>Center for Social Medicine and Humanities, Semel Institute, University of California, Los Angeles</a:t>
            </a:r>
            <a:endParaRPr lang="en-US" dirty="0"/>
          </a:p>
        </p:txBody>
      </p:sp>
      <p:graphicFrame>
        <p:nvGraphicFramePr>
          <p:cNvPr id="6" name="Table 5">
            <a:extLst>
              <a:ext uri="{FF2B5EF4-FFF2-40B4-BE49-F238E27FC236}">
                <a16:creationId xmlns:a16="http://schemas.microsoft.com/office/drawing/2014/main" id="{A352669C-8760-5740-A180-C531FDDDC5EA}"/>
              </a:ext>
            </a:extLst>
          </p:cNvPr>
          <p:cNvGraphicFramePr>
            <a:graphicFrameLocks noGrp="1"/>
          </p:cNvGraphicFramePr>
          <p:nvPr>
            <p:extLst/>
          </p:nvPr>
        </p:nvGraphicFramePr>
        <p:xfrm>
          <a:off x="1105746" y="1174048"/>
          <a:ext cx="6978227" cy="1521264"/>
        </p:xfrm>
        <a:graphic>
          <a:graphicData uri="http://schemas.openxmlformats.org/drawingml/2006/table">
            <a:tbl>
              <a:tblPr firstRow="1" bandRow="1">
                <a:tableStyleId>{5C22544A-7EE6-4342-B048-85BDC9FD1C3A}</a:tableStyleId>
              </a:tblPr>
              <a:tblGrid>
                <a:gridCol w="2731201">
                  <a:extLst>
                    <a:ext uri="{9D8B030D-6E8A-4147-A177-3AD203B41FA5}">
                      <a16:colId xmlns:a16="http://schemas.microsoft.com/office/drawing/2014/main" val="162292604"/>
                    </a:ext>
                  </a:extLst>
                </a:gridCol>
                <a:gridCol w="2140520">
                  <a:extLst>
                    <a:ext uri="{9D8B030D-6E8A-4147-A177-3AD203B41FA5}">
                      <a16:colId xmlns:a16="http://schemas.microsoft.com/office/drawing/2014/main" val="2302113797"/>
                    </a:ext>
                  </a:extLst>
                </a:gridCol>
                <a:gridCol w="2106506">
                  <a:extLst>
                    <a:ext uri="{9D8B030D-6E8A-4147-A177-3AD203B41FA5}">
                      <a16:colId xmlns:a16="http://schemas.microsoft.com/office/drawing/2014/main" val="1605222664"/>
                    </a:ext>
                  </a:extLst>
                </a:gridCol>
              </a:tblGrid>
              <a:tr h="507088">
                <a:tc>
                  <a:txBody>
                    <a:bodyPr/>
                    <a:lstStyle/>
                    <a:p>
                      <a:pPr algn="ctr"/>
                      <a:endParaRPr lang="en-US" sz="2400" dirty="0"/>
                    </a:p>
                  </a:txBody>
                  <a:tcPr/>
                </a:tc>
                <a:tc>
                  <a:txBody>
                    <a:bodyPr/>
                    <a:lstStyle/>
                    <a:p>
                      <a:pPr algn="ctr"/>
                      <a:r>
                        <a:rPr lang="en-US" sz="2400" dirty="0"/>
                        <a:t>FSP</a:t>
                      </a:r>
                    </a:p>
                  </a:txBody>
                  <a:tcPr/>
                </a:tc>
                <a:tc>
                  <a:txBody>
                    <a:bodyPr/>
                    <a:lstStyle/>
                    <a:p>
                      <a:pPr algn="ctr"/>
                      <a:r>
                        <a:rPr lang="en-US" sz="2400" dirty="0"/>
                        <a:t>ERS</a:t>
                      </a:r>
                    </a:p>
                  </a:txBody>
                  <a:tcPr/>
                </a:tc>
                <a:extLst>
                  <a:ext uri="{0D108BD9-81ED-4DB2-BD59-A6C34878D82A}">
                    <a16:rowId xmlns:a16="http://schemas.microsoft.com/office/drawing/2014/main" val="3444724928"/>
                  </a:ext>
                </a:extLst>
              </a:tr>
              <a:tr h="507088">
                <a:tc>
                  <a:txBody>
                    <a:bodyPr/>
                    <a:lstStyle/>
                    <a:p>
                      <a:r>
                        <a:rPr lang="en-US" sz="2400" dirty="0"/>
                        <a:t>Non-enrollment (%)</a:t>
                      </a:r>
                    </a:p>
                  </a:txBody>
                  <a:tcPr/>
                </a:tc>
                <a:tc>
                  <a:txBody>
                    <a:bodyPr/>
                    <a:lstStyle/>
                    <a:p>
                      <a:pPr algn="ctr"/>
                      <a:r>
                        <a:rPr lang="en-US" sz="2400" dirty="0"/>
                        <a:t>26</a:t>
                      </a:r>
                    </a:p>
                  </a:txBody>
                  <a:tcPr/>
                </a:tc>
                <a:tc>
                  <a:txBody>
                    <a:bodyPr/>
                    <a:lstStyle/>
                    <a:p>
                      <a:pPr algn="ctr"/>
                      <a:r>
                        <a:rPr lang="en-US" sz="2400" dirty="0"/>
                        <a:t>52</a:t>
                      </a:r>
                    </a:p>
                  </a:txBody>
                  <a:tcPr/>
                </a:tc>
                <a:extLst>
                  <a:ext uri="{0D108BD9-81ED-4DB2-BD59-A6C34878D82A}">
                    <a16:rowId xmlns:a16="http://schemas.microsoft.com/office/drawing/2014/main" val="1037312174"/>
                  </a:ext>
                </a:extLst>
              </a:tr>
              <a:tr h="507088">
                <a:tc>
                  <a:txBody>
                    <a:bodyPr/>
                    <a:lstStyle/>
                    <a:p>
                      <a:r>
                        <a:rPr lang="en-US" sz="2400" dirty="0"/>
                        <a:t>Discharges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29</a:t>
                      </a:r>
                    </a:p>
                  </a:txBody>
                  <a:tcPr/>
                </a:tc>
                <a:tc>
                  <a:txBody>
                    <a:bodyPr/>
                    <a:lstStyle/>
                    <a:p>
                      <a:pPr algn="ctr"/>
                      <a:r>
                        <a:rPr lang="en-US" sz="2400" dirty="0"/>
                        <a:t>61</a:t>
                      </a:r>
                    </a:p>
                  </a:txBody>
                  <a:tcPr/>
                </a:tc>
                <a:extLst>
                  <a:ext uri="{0D108BD9-81ED-4DB2-BD59-A6C34878D82A}">
                    <a16:rowId xmlns:a16="http://schemas.microsoft.com/office/drawing/2014/main" val="4216014830"/>
                  </a:ext>
                </a:extLst>
              </a:tr>
            </a:tbl>
          </a:graphicData>
        </a:graphic>
      </p:graphicFrame>
      <p:sp>
        <p:nvSpPr>
          <p:cNvPr id="8" name="Content Placeholder 7">
            <a:extLst>
              <a:ext uri="{FF2B5EF4-FFF2-40B4-BE49-F238E27FC236}">
                <a16:creationId xmlns:a16="http://schemas.microsoft.com/office/drawing/2014/main" id="{E9093755-CEB9-E748-9EFC-43065BCAEB3D}"/>
              </a:ext>
            </a:extLst>
          </p:cNvPr>
          <p:cNvSpPr>
            <a:spLocks noGrp="1"/>
          </p:cNvSpPr>
          <p:nvPr>
            <p:ph idx="1"/>
          </p:nvPr>
        </p:nvSpPr>
        <p:spPr>
          <a:xfrm>
            <a:off x="1105746" y="2991142"/>
            <a:ext cx="7543800" cy="1557867"/>
          </a:xfrm>
        </p:spPr>
        <p:txBody>
          <a:bodyPr>
            <a:normAutofit fontScale="92500" lnSpcReduction="10000"/>
          </a:bodyPr>
          <a:lstStyle/>
          <a:p>
            <a:pPr marL="0" indent="0">
              <a:spcBef>
                <a:spcPts val="0"/>
              </a:spcBef>
              <a:spcAft>
                <a:spcPts val="0"/>
              </a:spcAft>
            </a:pPr>
            <a:r>
              <a:rPr lang="en-US" sz="2600" dirty="0"/>
              <a:t>Unique challenges to delivery </a:t>
            </a:r>
          </a:p>
          <a:p>
            <a:pPr marL="292608" lvl="1" indent="0">
              <a:spcBef>
                <a:spcPts val="0"/>
              </a:spcBef>
              <a:spcAft>
                <a:spcPts val="0"/>
              </a:spcAft>
            </a:pPr>
            <a:r>
              <a:rPr lang="en-US" sz="2600" dirty="0"/>
              <a:t> New to services </a:t>
            </a:r>
          </a:p>
          <a:p>
            <a:pPr marL="292608" lvl="1" indent="0">
              <a:spcBef>
                <a:spcPts val="0"/>
              </a:spcBef>
              <a:spcAft>
                <a:spcPts val="0"/>
              </a:spcAft>
            </a:pPr>
            <a:r>
              <a:rPr lang="en-US" sz="2600" dirty="0"/>
              <a:t> Less resources</a:t>
            </a:r>
          </a:p>
          <a:p>
            <a:pPr marL="292608" lvl="1" indent="0">
              <a:spcBef>
                <a:spcPts val="0"/>
              </a:spcBef>
              <a:spcAft>
                <a:spcPts val="0"/>
              </a:spcAft>
            </a:pPr>
            <a:endParaRPr lang="en-US" sz="2600" dirty="0"/>
          </a:p>
          <a:p>
            <a:pPr marL="0" indent="0">
              <a:spcBef>
                <a:spcPts val="0"/>
              </a:spcBef>
              <a:spcAft>
                <a:spcPts val="0"/>
              </a:spcAft>
            </a:pPr>
            <a:r>
              <a:rPr lang="en-US" sz="2600" dirty="0"/>
              <a:t>Perpetration &amp; victimization as influential factors</a:t>
            </a:r>
          </a:p>
          <a:p>
            <a:pPr marL="0" indent="0">
              <a:spcBef>
                <a:spcPts val="0"/>
              </a:spcBef>
              <a:spcAft>
                <a:spcPts val="0"/>
              </a:spcAft>
            </a:pPr>
            <a:endParaRPr lang="en-US" sz="2600" dirty="0"/>
          </a:p>
        </p:txBody>
      </p:sp>
    </p:spTree>
    <p:extLst>
      <p:ext uri="{BB962C8B-B14F-4D97-AF65-F5344CB8AC3E}">
        <p14:creationId xmlns:p14="http://schemas.microsoft.com/office/powerpoint/2010/main" val="13850697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6CF10B-BD91-C24E-9ACA-366B344FABB1}"/>
              </a:ext>
            </a:extLst>
          </p:cNvPr>
          <p:cNvSpPr>
            <a:spLocks noGrp="1"/>
          </p:cNvSpPr>
          <p:nvPr>
            <p:ph type="sldNum" sz="quarter" idx="12"/>
          </p:nvPr>
        </p:nvSpPr>
        <p:spPr/>
        <p:txBody>
          <a:bodyPr/>
          <a:lstStyle/>
          <a:p>
            <a:fld id="{618E019C-B750-1D4C-8443-CC85953E411A}" type="slidenum">
              <a:rPr lang="en-US" smtClean="0"/>
              <a:pPr/>
              <a:t>72</a:t>
            </a:fld>
            <a:endParaRPr lang="en-US"/>
          </a:p>
        </p:txBody>
      </p:sp>
      <p:sp>
        <p:nvSpPr>
          <p:cNvPr id="3" name="Title 2">
            <a:extLst>
              <a:ext uri="{FF2B5EF4-FFF2-40B4-BE49-F238E27FC236}">
                <a16:creationId xmlns:a16="http://schemas.microsoft.com/office/drawing/2014/main" id="{3E08E78B-2C8E-014C-9A52-7AD93FA66A0A}"/>
              </a:ext>
            </a:extLst>
          </p:cNvPr>
          <p:cNvSpPr>
            <a:spLocks noGrp="1"/>
          </p:cNvSpPr>
          <p:nvPr>
            <p:ph type="title"/>
          </p:nvPr>
        </p:nvSpPr>
        <p:spPr/>
        <p:txBody>
          <a:bodyPr/>
          <a:lstStyle/>
          <a:p>
            <a:r>
              <a:rPr lang="en-US" dirty="0"/>
              <a:t>)</a:t>
            </a:r>
          </a:p>
        </p:txBody>
      </p:sp>
      <p:sp>
        <p:nvSpPr>
          <p:cNvPr id="9" name="Content Placeholder 8"/>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B7FA4F54-09CB-A248-BFFF-E482DDAD2115}"/>
              </a:ext>
            </a:extLst>
          </p:cNvPr>
          <p:cNvPicPr>
            <a:picLocks noChangeAspect="1"/>
          </p:cNvPicPr>
          <p:nvPr/>
        </p:nvPicPr>
        <p:blipFill rotWithShape="1">
          <a:blip r:embed="rId3">
            <a:extLst>
              <a:ext uri="{28A0092B-C50C-407E-A947-70E740481C1C}">
                <a14:useLocalDpi xmlns:a14="http://schemas.microsoft.com/office/drawing/2010/main" val="0"/>
              </a:ext>
            </a:extLst>
          </a:blip>
          <a:srcRect l="-1085" t="5086" r="775" b="10537"/>
          <a:stretch/>
        </p:blipFill>
        <p:spPr>
          <a:xfrm>
            <a:off x="-100014" y="0"/>
            <a:ext cx="9244013" cy="5143500"/>
          </a:xfrm>
          <a:prstGeom prst="rect">
            <a:avLst/>
          </a:prstGeom>
        </p:spPr>
      </p:pic>
      <p:sp>
        <p:nvSpPr>
          <p:cNvPr id="6" name="TextBox 5">
            <a:extLst>
              <a:ext uri="{FF2B5EF4-FFF2-40B4-BE49-F238E27FC236}">
                <a16:creationId xmlns:a16="http://schemas.microsoft.com/office/drawing/2014/main" id="{0B74D8B2-6328-E64C-B32D-763E278EE0BC}"/>
              </a:ext>
            </a:extLst>
          </p:cNvPr>
          <p:cNvSpPr txBox="1"/>
          <p:nvPr/>
        </p:nvSpPr>
        <p:spPr>
          <a:xfrm>
            <a:off x="462193" y="134677"/>
            <a:ext cx="7387046" cy="684803"/>
          </a:xfrm>
          <a:prstGeom prst="rect">
            <a:avLst/>
          </a:prstGeom>
          <a:noFill/>
        </p:spPr>
        <p:txBody>
          <a:bodyPr wrap="square" lIns="68580" tIns="34290" rIns="68580" bIns="34290" rtlCol="0">
            <a:spAutoFit/>
          </a:bodyPr>
          <a:lstStyle/>
          <a:p>
            <a:r>
              <a:rPr lang="en-US" sz="4000" dirty="0">
                <a:solidFill>
                  <a:schemeClr val="bg1"/>
                </a:solidFill>
                <a:latin typeface="Calibri" panose="020F0502020204030204" pitchFamily="34" charset="0"/>
                <a:cs typeface="Calibri" panose="020F0502020204030204" pitchFamily="34" charset="0"/>
              </a:rPr>
              <a:t>SMI in Los Angeles County</a:t>
            </a:r>
          </a:p>
        </p:txBody>
      </p:sp>
      <p:sp>
        <p:nvSpPr>
          <p:cNvPr id="7" name="TextBox 6">
            <a:extLst>
              <a:ext uri="{FF2B5EF4-FFF2-40B4-BE49-F238E27FC236}">
                <a16:creationId xmlns:a16="http://schemas.microsoft.com/office/drawing/2014/main" id="{4C915553-1D9A-BB41-AD8D-07685E76C8DC}"/>
              </a:ext>
            </a:extLst>
          </p:cNvPr>
          <p:cNvSpPr txBox="1"/>
          <p:nvPr/>
        </p:nvSpPr>
        <p:spPr>
          <a:xfrm>
            <a:off x="738379" y="991711"/>
            <a:ext cx="7628381" cy="2562240"/>
          </a:xfrm>
          <a:prstGeom prst="rect">
            <a:avLst/>
          </a:prstGeom>
          <a:solidFill>
            <a:schemeClr val="bg1">
              <a:alpha val="91000"/>
            </a:schemeClr>
          </a:solidFill>
        </p:spPr>
        <p:txBody>
          <a:bodyPr wrap="square" lIns="68580" tIns="34290" rIns="68580" bIns="34290" rtlCol="0">
            <a:spAutoFit/>
          </a:bodyPr>
          <a:lstStyle/>
          <a:p>
            <a:pPr marL="257175" indent="-257175">
              <a:buFont typeface="Arial" panose="020B0604020202020204" pitchFamily="34" charset="0"/>
              <a:buChar char="•"/>
            </a:pPr>
            <a:r>
              <a:rPr lang="en-US" sz="1800" dirty="0"/>
              <a:t>2018 Greater Los Angeles Homelessness Count total: 52,765</a:t>
            </a:r>
            <a:endParaRPr lang="en-US" sz="1500" dirty="0"/>
          </a:p>
          <a:p>
            <a:pPr marL="600075" lvl="1" indent="-257175">
              <a:buFont typeface="Arial" panose="020B0604020202020204" pitchFamily="34" charset="0"/>
              <a:buChar char="•"/>
            </a:pPr>
            <a:r>
              <a:rPr lang="en-US" sz="1800" dirty="0"/>
              <a:t>Sheltered: 13,369</a:t>
            </a:r>
          </a:p>
          <a:p>
            <a:pPr marL="600075" lvl="1" indent="-257175">
              <a:buFont typeface="Arial" panose="020B0604020202020204" pitchFamily="34" charset="0"/>
              <a:buChar char="•"/>
            </a:pPr>
            <a:r>
              <a:rPr lang="en-US" sz="1800" u="sng" dirty="0"/>
              <a:t>Serious mental illness</a:t>
            </a:r>
            <a:r>
              <a:rPr lang="en-US" sz="1800" dirty="0"/>
              <a:t>: 12,748 (24%)</a:t>
            </a:r>
          </a:p>
          <a:p>
            <a:pPr marL="942975" lvl="2" indent="-257175">
              <a:buFont typeface="Arial" panose="020B0604020202020204" pitchFamily="34" charset="0"/>
              <a:buChar char="•"/>
            </a:pPr>
            <a:r>
              <a:rPr lang="en-US" sz="1800" dirty="0"/>
              <a:t>Sheltered: 1,353</a:t>
            </a:r>
          </a:p>
          <a:p>
            <a:pPr marL="942975" lvl="2" indent="-257175">
              <a:buFont typeface="Arial" panose="020B0604020202020204" pitchFamily="34" charset="0"/>
              <a:buChar char="•"/>
            </a:pPr>
            <a:endParaRPr lang="en-US" sz="1800" dirty="0"/>
          </a:p>
          <a:p>
            <a:pPr marL="257175" indent="-257175">
              <a:buFont typeface="Arial" panose="020B0604020202020204" pitchFamily="34" charset="0"/>
              <a:buChar char="•"/>
            </a:pPr>
            <a:r>
              <a:rPr lang="en-US" dirty="0"/>
              <a:t>The incarceration system</a:t>
            </a:r>
            <a:endParaRPr lang="en-US" sz="1800" dirty="0"/>
          </a:p>
          <a:p>
            <a:pPr marL="600075" lvl="1" indent="-257175">
              <a:buFont typeface="Arial" panose="020B0604020202020204" pitchFamily="34" charset="0"/>
              <a:buChar char="•"/>
            </a:pPr>
            <a:r>
              <a:rPr lang="en-US" sz="1800" dirty="0"/>
              <a:t>LAC has the “</a:t>
            </a:r>
            <a:r>
              <a:rPr lang="en-US" dirty="0"/>
              <a:t>n</a:t>
            </a:r>
            <a:r>
              <a:rPr lang="en-US" sz="1800" dirty="0"/>
              <a:t>ation’s largest mental institution” (Montagne, 2008)</a:t>
            </a:r>
          </a:p>
          <a:p>
            <a:pPr marL="600075" lvl="1" indent="-257175">
              <a:buFont typeface="Arial" panose="020B0604020202020204" pitchFamily="34" charset="0"/>
              <a:buChar char="•"/>
            </a:pPr>
            <a:r>
              <a:rPr lang="en-US" sz="1800" dirty="0"/>
              <a:t>Daily average, Jan–Feb 2018: 4,970 (Los Angeles Sheriff’s Department)</a:t>
            </a:r>
          </a:p>
          <a:p>
            <a:pPr lvl="1"/>
            <a:endParaRPr lang="en-US" sz="1800" dirty="0"/>
          </a:p>
        </p:txBody>
      </p:sp>
      <p:sp>
        <p:nvSpPr>
          <p:cNvPr id="4" name="Footer Placeholder 3"/>
          <p:cNvSpPr>
            <a:spLocks noGrp="1"/>
          </p:cNvSpPr>
          <p:nvPr>
            <p:ph type="ftr" sz="quarter" idx="11"/>
          </p:nvPr>
        </p:nvSpPr>
        <p:spPr/>
        <p:txBody>
          <a:bodyPr/>
          <a:lstStyle/>
          <a:p>
            <a:r>
              <a:rPr lang="en-US"/>
              <a:t>Center for Social Medicine and Humanities, Semel Institute, University of California, Los Angeles</a:t>
            </a:r>
            <a:endParaRPr lang="en-US" dirty="0"/>
          </a:p>
        </p:txBody>
      </p:sp>
    </p:spTree>
    <p:extLst>
      <p:ext uri="{BB962C8B-B14F-4D97-AF65-F5344CB8AC3E}">
        <p14:creationId xmlns:p14="http://schemas.microsoft.com/office/powerpoint/2010/main" val="405493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5494CF-021F-9F41-A9F7-B9F2AD327281}"/>
              </a:ext>
            </a:extLst>
          </p:cNvPr>
          <p:cNvSpPr>
            <a:spLocks noGrp="1"/>
          </p:cNvSpPr>
          <p:nvPr>
            <p:ph type="sldNum" sz="quarter" idx="12"/>
          </p:nvPr>
        </p:nvSpPr>
        <p:spPr/>
        <p:txBody>
          <a:bodyPr/>
          <a:lstStyle/>
          <a:p>
            <a:fld id="{618E019C-B750-1D4C-8443-CC85953E411A}" type="slidenum">
              <a:rPr lang="en-US" smtClean="0"/>
              <a:pPr/>
              <a:t>73</a:t>
            </a:fld>
            <a:endParaRPr lang="en-US"/>
          </a:p>
        </p:txBody>
      </p:sp>
      <p:sp>
        <p:nvSpPr>
          <p:cNvPr id="2" name="Title 1">
            <a:extLst>
              <a:ext uri="{FF2B5EF4-FFF2-40B4-BE49-F238E27FC236}">
                <a16:creationId xmlns:a16="http://schemas.microsoft.com/office/drawing/2014/main" id="{C12F387A-79F7-9346-AF56-19473B3A3534}"/>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03AACE98-607B-F442-8E38-40E240114CFB}"/>
              </a:ext>
            </a:extLst>
          </p:cNvPr>
          <p:cNvSpPr>
            <a:spLocks noGrp="1"/>
          </p:cNvSpPr>
          <p:nvPr>
            <p:ph idx="1"/>
          </p:nvPr>
        </p:nvSpPr>
        <p:spPr>
          <a:xfrm>
            <a:off x="822960" y="1039264"/>
            <a:ext cx="7543800" cy="3742083"/>
          </a:xfrm>
        </p:spPr>
        <p:txBody>
          <a:bodyPr numCol="2">
            <a:normAutofit/>
          </a:bodyPr>
          <a:lstStyle/>
          <a:p>
            <a:r>
              <a:rPr lang="en-US" dirty="0"/>
              <a:t>Ethnography</a:t>
            </a:r>
          </a:p>
          <a:p>
            <a:pPr lvl="1"/>
            <a:r>
              <a:rPr lang="en-US" dirty="0"/>
              <a:t>“On the ground”</a:t>
            </a:r>
          </a:p>
          <a:p>
            <a:pPr lvl="1"/>
            <a:r>
              <a:rPr lang="en-US" dirty="0"/>
              <a:t>Explore beliefs, practices, processes </a:t>
            </a:r>
          </a:p>
          <a:p>
            <a:r>
              <a:rPr lang="en-US" dirty="0"/>
              <a:t>Research design</a:t>
            </a:r>
          </a:p>
          <a:p>
            <a:pPr lvl="1"/>
            <a:r>
              <a:rPr lang="en-US" dirty="0"/>
              <a:t>Data collection</a:t>
            </a:r>
          </a:p>
          <a:p>
            <a:pPr lvl="3"/>
            <a:r>
              <a:rPr lang="en-US" sz="1800" dirty="0"/>
              <a:t>Participant-observation</a:t>
            </a:r>
          </a:p>
          <a:p>
            <a:pPr lvl="3"/>
            <a:r>
              <a:rPr lang="en-US" sz="1800" dirty="0"/>
              <a:t>Semi-structured interviews</a:t>
            </a:r>
          </a:p>
          <a:p>
            <a:pPr lvl="1"/>
            <a:r>
              <a:rPr lang="en-US" dirty="0"/>
              <a:t>Participants</a:t>
            </a:r>
          </a:p>
          <a:p>
            <a:pPr lvl="2"/>
            <a:r>
              <a:rPr lang="en-US" sz="1800" dirty="0"/>
              <a:t>Clients referred &amp; enrolled in AOT</a:t>
            </a:r>
          </a:p>
          <a:p>
            <a:pPr lvl="2"/>
            <a:r>
              <a:rPr lang="en-US" sz="1800" dirty="0"/>
              <a:t>Family members</a:t>
            </a:r>
          </a:p>
          <a:p>
            <a:pPr lvl="2"/>
            <a:r>
              <a:rPr lang="en-US" sz="1800" dirty="0"/>
              <a:t>Service providers </a:t>
            </a:r>
          </a:p>
          <a:p>
            <a:pPr lvl="1"/>
            <a:r>
              <a:rPr lang="en-US" dirty="0"/>
              <a:t>Signed consent process</a:t>
            </a:r>
          </a:p>
          <a:p>
            <a:pPr lvl="1"/>
            <a:r>
              <a:rPr lang="en-US" dirty="0"/>
              <a:t>Analysis</a:t>
            </a:r>
            <a:r>
              <a:rPr lang="en-US" sz="2200" dirty="0"/>
              <a:t> </a:t>
            </a:r>
          </a:p>
          <a:p>
            <a:pPr lvl="2"/>
            <a:r>
              <a:rPr lang="en-US" sz="1800" dirty="0"/>
              <a:t>Thematic analysis</a:t>
            </a:r>
          </a:p>
          <a:p>
            <a:pPr lvl="2"/>
            <a:r>
              <a:rPr lang="en-US" sz="1800" dirty="0"/>
              <a:t>Interdisciplinary team</a:t>
            </a:r>
          </a:p>
          <a:p>
            <a:pPr lvl="2"/>
            <a:r>
              <a:rPr lang="en-US" sz="1800" dirty="0"/>
              <a:t>Iterative collection &amp; analysis</a:t>
            </a:r>
          </a:p>
          <a:p>
            <a:pPr lvl="3"/>
            <a:endParaRPr lang="en-US" dirty="0"/>
          </a:p>
          <a:p>
            <a:pPr lvl="1"/>
            <a:endParaRPr lang="en-US" dirty="0"/>
          </a:p>
          <a:p>
            <a:endParaRPr lang="en-US" dirty="0"/>
          </a:p>
          <a:p>
            <a:pPr lvl="1"/>
            <a:endParaRPr lang="en-US" dirty="0"/>
          </a:p>
          <a:p>
            <a:endParaRPr lang="en-US" dirty="0"/>
          </a:p>
        </p:txBody>
      </p:sp>
      <p:sp>
        <p:nvSpPr>
          <p:cNvPr id="5" name="Footer Placeholder 4"/>
          <p:cNvSpPr>
            <a:spLocks noGrp="1"/>
          </p:cNvSpPr>
          <p:nvPr>
            <p:ph type="ftr" sz="quarter" idx="11"/>
          </p:nvPr>
        </p:nvSpPr>
        <p:spPr/>
        <p:txBody>
          <a:bodyPr/>
          <a:lstStyle/>
          <a:p>
            <a:r>
              <a:rPr lang="en-US"/>
              <a:t>Center for Social Medicine and Humanities, Semel Institute, University of California, Los Angeles</a:t>
            </a:r>
            <a:endParaRPr lang="en-US" dirty="0"/>
          </a:p>
        </p:txBody>
      </p:sp>
    </p:spTree>
    <p:extLst>
      <p:ext uri="{BB962C8B-B14F-4D97-AF65-F5344CB8AC3E}">
        <p14:creationId xmlns:p14="http://schemas.microsoft.com/office/powerpoint/2010/main" val="28202743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B8973D1-4656-3F40-B41F-302B733C33F1}"/>
              </a:ext>
            </a:extLst>
          </p:cNvPr>
          <p:cNvPicPr>
            <a:picLocks noChangeAspect="1"/>
          </p:cNvPicPr>
          <p:nvPr/>
        </p:nvPicPr>
        <p:blipFill rotWithShape="1">
          <a:blip r:embed="rId3">
            <a:extLst>
              <a:ext uri="{28A0092B-C50C-407E-A947-70E740481C1C}">
                <a14:useLocalDpi xmlns:a14="http://schemas.microsoft.com/office/drawing/2010/main" val="0"/>
              </a:ext>
            </a:extLst>
          </a:blip>
          <a:srcRect l="-1" t="8197" r="213"/>
          <a:stretch/>
        </p:blipFill>
        <p:spPr>
          <a:xfrm>
            <a:off x="0" y="0"/>
            <a:ext cx="9144001" cy="5600699"/>
          </a:xfrm>
          <a:prstGeom prst="rect">
            <a:avLst/>
          </a:prstGeom>
        </p:spPr>
      </p:pic>
      <p:sp>
        <p:nvSpPr>
          <p:cNvPr id="14" name="Slide Number Placeholder 13">
            <a:extLst>
              <a:ext uri="{FF2B5EF4-FFF2-40B4-BE49-F238E27FC236}">
                <a16:creationId xmlns:a16="http://schemas.microsoft.com/office/drawing/2014/main" id="{1260CA11-A26C-C547-B5DB-BF3212D938CB}"/>
              </a:ext>
            </a:extLst>
          </p:cNvPr>
          <p:cNvSpPr>
            <a:spLocks noGrp="1"/>
          </p:cNvSpPr>
          <p:nvPr>
            <p:ph type="sldNum" sz="quarter" idx="12"/>
          </p:nvPr>
        </p:nvSpPr>
        <p:spPr/>
        <p:txBody>
          <a:bodyPr/>
          <a:lstStyle/>
          <a:p>
            <a:fld id="{618E019C-B750-1D4C-8443-CC85953E411A}" type="slidenum">
              <a:rPr lang="en-US" smtClean="0"/>
              <a:t>74</a:t>
            </a:fld>
            <a:endParaRPr lang="en-US"/>
          </a:p>
        </p:txBody>
      </p:sp>
      <p:sp>
        <p:nvSpPr>
          <p:cNvPr id="2" name="Title 1">
            <a:extLst>
              <a:ext uri="{FF2B5EF4-FFF2-40B4-BE49-F238E27FC236}">
                <a16:creationId xmlns:a16="http://schemas.microsoft.com/office/drawing/2014/main" id="{84E58A3D-048F-1643-8639-5811AB925336}"/>
              </a:ext>
            </a:extLst>
          </p:cNvPr>
          <p:cNvSpPr>
            <a:spLocks noGrp="1"/>
          </p:cNvSpPr>
          <p:nvPr>
            <p:ph type="title"/>
          </p:nvPr>
        </p:nvSpPr>
        <p:spPr>
          <a:xfrm>
            <a:off x="964903" y="208836"/>
            <a:ext cx="7115609" cy="588895"/>
          </a:xfrm>
          <a:solidFill>
            <a:schemeClr val="bg1">
              <a:alpha val="90000"/>
            </a:schemeClr>
          </a:solidFill>
        </p:spPr>
        <p:txBody>
          <a:bodyPr>
            <a:normAutofit fontScale="90000"/>
          </a:bodyPr>
          <a:lstStyle/>
          <a:p>
            <a:r>
              <a:rPr lang="en-US">
                <a:solidFill>
                  <a:schemeClr val="tx1"/>
                </a:solidFill>
              </a:rPr>
              <a:t>The Referral Process</a:t>
            </a:r>
            <a:endParaRPr lang="en-US" dirty="0">
              <a:solidFill>
                <a:schemeClr val="tx1"/>
              </a:solidFill>
            </a:endParaRPr>
          </a:p>
        </p:txBody>
      </p:sp>
      <p:sp>
        <p:nvSpPr>
          <p:cNvPr id="12" name="TextBox 11">
            <a:extLst>
              <a:ext uri="{FF2B5EF4-FFF2-40B4-BE49-F238E27FC236}">
                <a16:creationId xmlns:a16="http://schemas.microsoft.com/office/drawing/2014/main" id="{C9A1C2C2-5B4A-C646-9519-7812B74A752B}"/>
              </a:ext>
            </a:extLst>
          </p:cNvPr>
          <p:cNvSpPr txBox="1"/>
          <p:nvPr/>
        </p:nvSpPr>
        <p:spPr>
          <a:xfrm>
            <a:off x="964903" y="1023383"/>
            <a:ext cx="7234880" cy="2734595"/>
          </a:xfrm>
          <a:prstGeom prst="rect">
            <a:avLst/>
          </a:prstGeom>
          <a:solidFill>
            <a:schemeClr val="bg1">
              <a:alpha val="90000"/>
            </a:schemeClr>
          </a:solidFill>
          <a:ln>
            <a:noFill/>
          </a:ln>
        </p:spPr>
        <p:style>
          <a:lnRef idx="2">
            <a:schemeClr val="accent1"/>
          </a:lnRef>
          <a:fillRef idx="1">
            <a:schemeClr val="lt1"/>
          </a:fillRef>
          <a:effectRef idx="0">
            <a:schemeClr val="accent1"/>
          </a:effectRef>
          <a:fontRef idx="minor">
            <a:schemeClr val="dk1"/>
          </a:fontRef>
        </p:style>
        <p:txBody>
          <a:bodyPr wrap="square" lIns="68580" tIns="34290" rIns="68580" bIns="34290" rtlCol="0">
            <a:spAutoFit/>
          </a:bodyPr>
          <a:lstStyle/>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2000" dirty="0">
                <a:solidFill>
                  <a:schemeClr val="tx1">
                    <a:lumMod val="75000"/>
                    <a:lumOff val="25000"/>
                  </a:schemeClr>
                </a:solidFill>
              </a:rPr>
              <a:t>Perpetration and referral</a:t>
            </a:r>
          </a:p>
          <a:p>
            <a:pPr marL="502920" indent="-182880" defTabSz="914400">
              <a:lnSpc>
                <a:spcPct val="90000"/>
              </a:lnSpc>
              <a:spcBef>
                <a:spcPts val="200"/>
              </a:spcBef>
              <a:spcAft>
                <a:spcPts val="400"/>
              </a:spcAft>
              <a:buClr>
                <a:schemeClr val="accent1"/>
              </a:buClr>
              <a:buFont typeface="Calibri" pitchFamily="34" charset="0"/>
              <a:buChar char="◦"/>
            </a:pPr>
            <a:r>
              <a:rPr lang="en-US" sz="1800" dirty="0">
                <a:solidFill>
                  <a:schemeClr val="tx1">
                    <a:lumMod val="75000"/>
                    <a:lumOff val="25000"/>
                  </a:schemeClr>
                </a:solidFill>
              </a:rPr>
              <a:t>Protection from violent behaviors</a:t>
            </a:r>
          </a:p>
          <a:p>
            <a:pPr marL="502920" indent="-182880" defTabSz="914400">
              <a:lnSpc>
                <a:spcPct val="90000"/>
              </a:lnSpc>
              <a:spcBef>
                <a:spcPts val="200"/>
              </a:spcBef>
              <a:spcAft>
                <a:spcPts val="400"/>
              </a:spcAft>
              <a:buClr>
                <a:schemeClr val="accent1"/>
              </a:buClr>
              <a:buFont typeface="Calibri" pitchFamily="34" charset="0"/>
              <a:buChar char="◦"/>
            </a:pPr>
            <a:r>
              <a:rPr lang="en-US" sz="1800" dirty="0">
                <a:solidFill>
                  <a:schemeClr val="tx1">
                    <a:lumMod val="75000"/>
                    <a:lumOff val="25000"/>
                  </a:schemeClr>
                </a:solidFill>
              </a:rPr>
              <a:t>Address instability caused by violence</a:t>
            </a:r>
          </a:p>
          <a:p>
            <a:pPr marL="502920" indent="-182880" defTabSz="914400">
              <a:lnSpc>
                <a:spcPct val="90000"/>
              </a:lnSpc>
              <a:spcBef>
                <a:spcPts val="200"/>
              </a:spcBef>
              <a:spcAft>
                <a:spcPts val="400"/>
              </a:spcAft>
              <a:buClr>
                <a:schemeClr val="accent1"/>
              </a:buClr>
              <a:buFont typeface="Calibri" pitchFamily="34" charset="0"/>
              <a:buChar char="◦"/>
            </a:pPr>
            <a:r>
              <a:rPr lang="en-US" sz="1800" dirty="0">
                <a:solidFill>
                  <a:schemeClr val="tx1">
                    <a:lumMod val="75000"/>
                    <a:lumOff val="25000"/>
                  </a:schemeClr>
                </a:solidFill>
              </a:rPr>
              <a:t>As potentially the solution otherwise missing</a:t>
            </a:r>
          </a:p>
          <a:p>
            <a:pPr marL="91440" indent="-91440" defTabSz="914400">
              <a:lnSpc>
                <a:spcPct val="90000"/>
              </a:lnSpc>
              <a:spcBef>
                <a:spcPts val="1200"/>
              </a:spcBef>
              <a:spcAft>
                <a:spcPts val="200"/>
              </a:spcAft>
              <a:buClr>
                <a:schemeClr val="accent1"/>
              </a:buClr>
              <a:buSzPct val="100000"/>
              <a:buFont typeface="Calibri" panose="020F0502020204030204" pitchFamily="34" charset="0"/>
              <a:buChar char=" "/>
            </a:pPr>
            <a:r>
              <a:rPr lang="en-US" sz="2000" dirty="0">
                <a:solidFill>
                  <a:schemeClr val="tx1">
                    <a:lumMod val="75000"/>
                    <a:lumOff val="25000"/>
                  </a:schemeClr>
                </a:solidFill>
              </a:rPr>
              <a:t>Victimization and referral</a:t>
            </a:r>
          </a:p>
          <a:p>
            <a:pPr marL="502920" indent="-182880" defTabSz="914400">
              <a:lnSpc>
                <a:spcPct val="90000"/>
              </a:lnSpc>
              <a:spcBef>
                <a:spcPts val="200"/>
              </a:spcBef>
              <a:spcAft>
                <a:spcPts val="400"/>
              </a:spcAft>
              <a:buClr>
                <a:schemeClr val="accent1"/>
              </a:buClr>
              <a:buFont typeface="Calibri" pitchFamily="34" charset="0"/>
              <a:buChar char="◦"/>
            </a:pPr>
            <a:r>
              <a:rPr lang="en-US" sz="1800" dirty="0">
                <a:solidFill>
                  <a:schemeClr val="tx1">
                    <a:lumMod val="75000"/>
                    <a:lumOff val="25000"/>
                  </a:schemeClr>
                </a:solidFill>
              </a:rPr>
              <a:t>Shelter to decrease vulnerabilities associated with homelessness</a:t>
            </a:r>
          </a:p>
          <a:p>
            <a:pPr marL="502920" indent="-182880" defTabSz="914400">
              <a:lnSpc>
                <a:spcPct val="90000"/>
              </a:lnSpc>
              <a:spcBef>
                <a:spcPts val="200"/>
              </a:spcBef>
              <a:spcAft>
                <a:spcPts val="400"/>
              </a:spcAft>
              <a:buClr>
                <a:schemeClr val="accent1"/>
              </a:buClr>
              <a:buFont typeface="Calibri" pitchFamily="34" charset="0"/>
              <a:buChar char="◦"/>
            </a:pPr>
            <a:r>
              <a:rPr lang="en-US" sz="1800" dirty="0">
                <a:solidFill>
                  <a:schemeClr val="tx1">
                    <a:lumMod val="75000"/>
                    <a:lumOff val="25000"/>
                  </a:schemeClr>
                </a:solidFill>
              </a:rPr>
              <a:t>Provide monitoring for medical safety</a:t>
            </a:r>
          </a:p>
          <a:p>
            <a:pPr marL="502920" indent="-182880" defTabSz="914400">
              <a:lnSpc>
                <a:spcPct val="90000"/>
              </a:lnSpc>
              <a:spcBef>
                <a:spcPts val="200"/>
              </a:spcBef>
              <a:spcAft>
                <a:spcPts val="400"/>
              </a:spcAft>
              <a:buClr>
                <a:schemeClr val="accent1"/>
              </a:buClr>
              <a:buFont typeface="Calibri" pitchFamily="34" charset="0"/>
              <a:buChar char="◦"/>
            </a:pPr>
            <a:r>
              <a:rPr lang="en-US" sz="1800" dirty="0">
                <a:solidFill>
                  <a:schemeClr val="tx1">
                    <a:lumMod val="75000"/>
                    <a:lumOff val="25000"/>
                  </a:schemeClr>
                </a:solidFill>
              </a:rPr>
              <a:t>As potentially the solution otherwise missing</a:t>
            </a:r>
          </a:p>
        </p:txBody>
      </p:sp>
      <p:sp>
        <p:nvSpPr>
          <p:cNvPr id="3" name="Footer Placeholder 2"/>
          <p:cNvSpPr>
            <a:spLocks noGrp="1"/>
          </p:cNvSpPr>
          <p:nvPr>
            <p:ph type="ftr" sz="quarter" idx="11"/>
          </p:nvPr>
        </p:nvSpPr>
        <p:spPr/>
        <p:txBody>
          <a:bodyPr/>
          <a:lstStyle/>
          <a:p>
            <a:r>
              <a:rPr lang="en-US"/>
              <a:t>Center for Social Medicine and Humanities, Semel Institute, University of California, Los Angeles</a:t>
            </a:r>
            <a:endParaRPr lang="en-US" dirty="0"/>
          </a:p>
        </p:txBody>
      </p:sp>
    </p:spTree>
    <p:extLst>
      <p:ext uri="{BB962C8B-B14F-4D97-AF65-F5344CB8AC3E}">
        <p14:creationId xmlns:p14="http://schemas.microsoft.com/office/powerpoint/2010/main" val="300398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fade">
                                      <p:cBhvr>
                                        <p:cTn id="20" dur="500"/>
                                        <p:tgtEl>
                                          <p:spTgt spid="12">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Effect transition="in" filter="fade">
                                      <p:cBhvr>
                                        <p:cTn id="28" dur="500"/>
                                        <p:tgtEl>
                                          <p:spTgt spid="1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xEl>
                                              <p:pRg st="5" end="5"/>
                                            </p:txEl>
                                          </p:spTgt>
                                        </p:tgtEl>
                                        <p:attrNameLst>
                                          <p:attrName>style.visibility</p:attrName>
                                        </p:attrNameLst>
                                      </p:cBhvr>
                                      <p:to>
                                        <p:strVal val="visible"/>
                                      </p:to>
                                    </p:set>
                                    <p:animEffect transition="in" filter="fade">
                                      <p:cBhvr>
                                        <p:cTn id="33" dur="500"/>
                                        <p:tgtEl>
                                          <p:spTgt spid="12">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xEl>
                                              <p:pRg st="6" end="6"/>
                                            </p:txEl>
                                          </p:spTgt>
                                        </p:tgtEl>
                                        <p:attrNameLst>
                                          <p:attrName>style.visibility</p:attrName>
                                        </p:attrNameLst>
                                      </p:cBhvr>
                                      <p:to>
                                        <p:strVal val="visible"/>
                                      </p:to>
                                    </p:set>
                                    <p:animEffect transition="in" filter="fade">
                                      <p:cBhvr>
                                        <p:cTn id="36" dur="500"/>
                                        <p:tgtEl>
                                          <p:spTgt spid="12">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xEl>
                                              <p:pRg st="7" end="7"/>
                                            </p:txEl>
                                          </p:spTgt>
                                        </p:tgtEl>
                                        <p:attrNameLst>
                                          <p:attrName>style.visibility</p:attrName>
                                        </p:attrNameLst>
                                      </p:cBhvr>
                                      <p:to>
                                        <p:strVal val="visible"/>
                                      </p:to>
                                    </p:set>
                                    <p:animEffect transition="in" filter="fade">
                                      <p:cBhvr>
                                        <p:cTn id="39"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060CD9A-588F-9D4E-B0D1-C0BD1E8A5EFB}"/>
              </a:ext>
            </a:extLst>
          </p:cNvPr>
          <p:cNvSpPr>
            <a:spLocks noGrp="1"/>
          </p:cNvSpPr>
          <p:nvPr>
            <p:ph type="sldNum" sz="quarter" idx="12"/>
          </p:nvPr>
        </p:nvSpPr>
        <p:spPr/>
        <p:txBody>
          <a:bodyPr/>
          <a:lstStyle/>
          <a:p>
            <a:fld id="{618E019C-B750-1D4C-8443-CC85953E411A}" type="slidenum">
              <a:rPr lang="en-US" smtClean="0"/>
              <a:t>75</a:t>
            </a:fld>
            <a:endParaRPr lang="en-US"/>
          </a:p>
        </p:txBody>
      </p:sp>
      <p:sp>
        <p:nvSpPr>
          <p:cNvPr id="2" name="Title 1">
            <a:extLst>
              <a:ext uri="{FF2B5EF4-FFF2-40B4-BE49-F238E27FC236}">
                <a16:creationId xmlns:a16="http://schemas.microsoft.com/office/drawing/2014/main" id="{8048168F-1EAD-7E42-882D-2AB937464D26}"/>
              </a:ext>
            </a:extLst>
          </p:cNvPr>
          <p:cNvSpPr>
            <a:spLocks noGrp="1"/>
          </p:cNvSpPr>
          <p:nvPr>
            <p:ph type="title"/>
          </p:nvPr>
        </p:nvSpPr>
        <p:spPr>
          <a:xfrm>
            <a:off x="4039511" y="-90026"/>
            <a:ext cx="5104490" cy="994172"/>
          </a:xfrm>
        </p:spPr>
        <p:txBody>
          <a:bodyPr>
            <a:normAutofit/>
          </a:bodyPr>
          <a:lstStyle/>
          <a:p>
            <a:r>
              <a:rPr lang="en-US" sz="4000" dirty="0"/>
              <a:t>Within Treatment: Kristi</a:t>
            </a:r>
          </a:p>
        </p:txBody>
      </p:sp>
      <p:sp>
        <p:nvSpPr>
          <p:cNvPr id="3" name="Content Placeholder 2">
            <a:extLst>
              <a:ext uri="{FF2B5EF4-FFF2-40B4-BE49-F238E27FC236}">
                <a16:creationId xmlns:a16="http://schemas.microsoft.com/office/drawing/2014/main" id="{D54A59FB-97DE-C542-9115-E4DB278FA9AB}"/>
              </a:ext>
            </a:extLst>
          </p:cNvPr>
          <p:cNvSpPr>
            <a:spLocks noGrp="1"/>
          </p:cNvSpPr>
          <p:nvPr>
            <p:ph idx="1"/>
          </p:nvPr>
        </p:nvSpPr>
        <p:spPr>
          <a:xfrm>
            <a:off x="4198161" y="1129876"/>
            <a:ext cx="4945840" cy="3263504"/>
          </a:xfrm>
        </p:spPr>
        <p:txBody>
          <a:bodyPr>
            <a:normAutofit/>
          </a:bodyPr>
          <a:lstStyle/>
          <a:p>
            <a:r>
              <a:rPr lang="en-US" sz="1800" dirty="0"/>
              <a:t>Competing interests: </a:t>
            </a:r>
          </a:p>
          <a:p>
            <a:pPr lvl="1"/>
            <a:r>
              <a:rPr lang="en-US" sz="1800" dirty="0"/>
              <a:t>Within housing = concerns of perpetration</a:t>
            </a:r>
          </a:p>
          <a:p>
            <a:pPr lvl="1"/>
            <a:r>
              <a:rPr lang="en-US" sz="1800" dirty="0"/>
              <a:t>Homelessness = concerns of victimization</a:t>
            </a:r>
          </a:p>
          <a:p>
            <a:pPr lvl="1"/>
            <a:endParaRPr lang="en-US" sz="1800" dirty="0"/>
          </a:p>
          <a:p>
            <a:r>
              <a:rPr lang="en-US" sz="1800" dirty="0"/>
              <a:t>Past experiences of victimization</a:t>
            </a:r>
          </a:p>
          <a:p>
            <a:pPr lvl="1"/>
            <a:r>
              <a:rPr lang="en-US" sz="1800" dirty="0"/>
              <a:t>Difficulties discussing</a:t>
            </a:r>
            <a:endParaRPr lang="en-US" dirty="0"/>
          </a:p>
          <a:p>
            <a:pPr lvl="1"/>
            <a:r>
              <a:rPr lang="en-US" dirty="0"/>
              <a:t>Rapport</a:t>
            </a:r>
            <a:r>
              <a:rPr lang="en-US" sz="1800" dirty="0"/>
              <a:t> &amp; trauma</a:t>
            </a:r>
          </a:p>
        </p:txBody>
      </p:sp>
      <p:pic>
        <p:nvPicPr>
          <p:cNvPr id="5" name="Picture 4">
            <a:extLst>
              <a:ext uri="{FF2B5EF4-FFF2-40B4-BE49-F238E27FC236}">
                <a16:creationId xmlns:a16="http://schemas.microsoft.com/office/drawing/2014/main" id="{4CB21516-93AD-6A4F-93D0-72AE71FCF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29"/>
            <a:ext cx="3923413" cy="5154048"/>
          </a:xfrm>
          <a:prstGeom prst="rect">
            <a:avLst/>
          </a:prstGeom>
        </p:spPr>
      </p:pic>
      <p:sp>
        <p:nvSpPr>
          <p:cNvPr id="4" name="Footer Placeholder 3"/>
          <p:cNvSpPr>
            <a:spLocks noGrp="1"/>
          </p:cNvSpPr>
          <p:nvPr>
            <p:ph type="ftr" sz="quarter" idx="11"/>
          </p:nvPr>
        </p:nvSpPr>
        <p:spPr/>
        <p:txBody>
          <a:bodyPr/>
          <a:lstStyle/>
          <a:p>
            <a:r>
              <a:rPr lang="en-US"/>
              <a:t>Center for Social Medicine and Humanities, Semel Institute, University of California, Los Angeles</a:t>
            </a:r>
            <a:endParaRPr lang="en-US" dirty="0"/>
          </a:p>
        </p:txBody>
      </p:sp>
    </p:spTree>
    <p:extLst>
      <p:ext uri="{BB962C8B-B14F-4D97-AF65-F5344CB8AC3E}">
        <p14:creationId xmlns:p14="http://schemas.microsoft.com/office/powerpoint/2010/main" val="278629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5076D6-0BFA-B446-8FB3-A9960FA77F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499" y="0"/>
            <a:ext cx="3431031" cy="5143500"/>
          </a:xfrm>
          <a:prstGeom prst="rect">
            <a:avLst/>
          </a:prstGeom>
        </p:spPr>
      </p:pic>
      <p:sp>
        <p:nvSpPr>
          <p:cNvPr id="6" name="Slide Number Placeholder 5">
            <a:extLst>
              <a:ext uri="{FF2B5EF4-FFF2-40B4-BE49-F238E27FC236}">
                <a16:creationId xmlns:a16="http://schemas.microsoft.com/office/drawing/2014/main" id="{921845B9-4E58-914D-88A3-7EE225694755}"/>
              </a:ext>
            </a:extLst>
          </p:cNvPr>
          <p:cNvSpPr>
            <a:spLocks noGrp="1"/>
          </p:cNvSpPr>
          <p:nvPr>
            <p:ph type="sldNum" sz="quarter" idx="12"/>
          </p:nvPr>
        </p:nvSpPr>
        <p:spPr/>
        <p:txBody>
          <a:bodyPr/>
          <a:lstStyle/>
          <a:p>
            <a:fld id="{618E019C-B750-1D4C-8443-CC85953E411A}" type="slidenum">
              <a:rPr lang="en-US" smtClean="0"/>
              <a:pPr/>
              <a:t>76</a:t>
            </a:fld>
            <a:endParaRPr lang="en-US"/>
          </a:p>
        </p:txBody>
      </p:sp>
      <p:sp>
        <p:nvSpPr>
          <p:cNvPr id="2" name="Title 1">
            <a:extLst>
              <a:ext uri="{FF2B5EF4-FFF2-40B4-BE49-F238E27FC236}">
                <a16:creationId xmlns:a16="http://schemas.microsoft.com/office/drawing/2014/main" id="{61B340DB-54F6-F94F-9292-32335D392362}"/>
              </a:ext>
            </a:extLst>
          </p:cNvPr>
          <p:cNvSpPr>
            <a:spLocks noGrp="1"/>
          </p:cNvSpPr>
          <p:nvPr>
            <p:ph type="title"/>
          </p:nvPr>
        </p:nvSpPr>
        <p:spPr>
          <a:xfrm>
            <a:off x="499730" y="81998"/>
            <a:ext cx="5316271" cy="790162"/>
          </a:xfrm>
        </p:spPr>
        <p:txBody>
          <a:bodyPr>
            <a:normAutofit/>
          </a:bodyPr>
          <a:lstStyle/>
          <a:p>
            <a:r>
              <a:rPr lang="en-US" sz="4000" dirty="0"/>
              <a:t>Within Treatment: David</a:t>
            </a:r>
          </a:p>
        </p:txBody>
      </p:sp>
      <p:sp>
        <p:nvSpPr>
          <p:cNvPr id="8" name="Content Placeholder 7"/>
          <p:cNvSpPr>
            <a:spLocks noGrp="1"/>
          </p:cNvSpPr>
          <p:nvPr>
            <p:ph idx="1"/>
          </p:nvPr>
        </p:nvSpPr>
        <p:spPr>
          <a:xfrm>
            <a:off x="499730" y="1102757"/>
            <a:ext cx="7543800" cy="3742083"/>
          </a:xfrm>
        </p:spPr>
        <p:txBody>
          <a:bodyPr/>
          <a:lstStyle/>
          <a:p>
            <a:pPr marL="257175" indent="-257175">
              <a:buFont typeface="Arial" panose="020B0604020202020204" pitchFamily="34" charset="0"/>
              <a:buChar char="•"/>
            </a:pPr>
            <a:r>
              <a:rPr lang="en-US" sz="1800" dirty="0"/>
              <a:t>06/06/2017: arrested on misdemeanor charges</a:t>
            </a:r>
          </a:p>
          <a:p>
            <a:pPr marL="600075" lvl="1" indent="-257175">
              <a:buFont typeface="Arial" panose="020B0604020202020204" pitchFamily="34" charset="0"/>
              <a:buChar char="•"/>
            </a:pPr>
            <a:r>
              <a:rPr lang="en-US" dirty="0"/>
              <a:t>Served 0 days</a:t>
            </a:r>
          </a:p>
          <a:p>
            <a:pPr marL="257175" indent="-257175">
              <a:buFont typeface="Arial" panose="020B0604020202020204" pitchFamily="34" charset="0"/>
              <a:buChar char="•"/>
            </a:pPr>
            <a:r>
              <a:rPr lang="en-US" sz="1800" dirty="0"/>
              <a:t>06/20/2017: arrested on misdemeanor charges</a:t>
            </a:r>
          </a:p>
          <a:p>
            <a:pPr marL="600075" lvl="1" indent="-257175">
              <a:buFont typeface="Arial" panose="020B0604020202020204" pitchFamily="34" charset="0"/>
              <a:buChar char="•"/>
            </a:pPr>
            <a:r>
              <a:rPr lang="en-US" dirty="0"/>
              <a:t>Sentenced 90 days</a:t>
            </a:r>
          </a:p>
          <a:p>
            <a:pPr marL="600075" lvl="1" indent="-257175">
              <a:buFont typeface="Arial" panose="020B0604020202020204" pitchFamily="34" charset="0"/>
              <a:buChar char="•"/>
            </a:pPr>
            <a:r>
              <a:rPr lang="en-US" dirty="0"/>
              <a:t>Served 30 days in county jail</a:t>
            </a:r>
            <a:endParaRPr lang="en-US" i="1" dirty="0"/>
          </a:p>
          <a:p>
            <a:pPr marL="257175" indent="-257175">
              <a:buFont typeface="Arial" panose="020B0604020202020204" pitchFamily="34" charset="0"/>
              <a:buChar char="•"/>
            </a:pPr>
            <a:r>
              <a:rPr lang="en-US" sz="1800" dirty="0"/>
              <a:t>4/27/2018: arrested on felony charges</a:t>
            </a:r>
          </a:p>
          <a:p>
            <a:pPr marL="600075" lvl="1" indent="-257175">
              <a:buFont typeface="Arial" panose="020B0604020202020204" pitchFamily="34" charset="0"/>
              <a:buChar char="•"/>
            </a:pPr>
            <a:r>
              <a:rPr lang="en-US" dirty="0"/>
              <a:t>Transferred to state prison</a:t>
            </a:r>
          </a:p>
          <a:p>
            <a:pPr marL="600075" lvl="1" indent="-257175">
              <a:buFont typeface="Arial" panose="020B0604020202020204" pitchFamily="34" charset="0"/>
              <a:buChar char="•"/>
            </a:pPr>
            <a:r>
              <a:rPr lang="en-US" dirty="0"/>
              <a:t>Remains there today</a:t>
            </a:r>
          </a:p>
          <a:p>
            <a:endParaRPr lang="en-US" dirty="0"/>
          </a:p>
        </p:txBody>
      </p:sp>
      <p:sp>
        <p:nvSpPr>
          <p:cNvPr id="3" name="Footer Placeholder 2"/>
          <p:cNvSpPr>
            <a:spLocks noGrp="1"/>
          </p:cNvSpPr>
          <p:nvPr>
            <p:ph type="ftr" sz="quarter" idx="11"/>
          </p:nvPr>
        </p:nvSpPr>
        <p:spPr/>
        <p:txBody>
          <a:bodyPr/>
          <a:lstStyle/>
          <a:p>
            <a:r>
              <a:rPr lang="en-US"/>
              <a:t>Center for Social Medicine and Humanities, Semel Institute, University of California, Los Angeles</a:t>
            </a:r>
            <a:endParaRPr lang="en-US" dirty="0"/>
          </a:p>
        </p:txBody>
      </p:sp>
    </p:spTree>
    <p:extLst>
      <p:ext uri="{BB962C8B-B14F-4D97-AF65-F5344CB8AC3E}">
        <p14:creationId xmlns:p14="http://schemas.microsoft.com/office/powerpoint/2010/main" val="30474407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7994A5-412B-5542-A5AF-88DC2A2F9B95}"/>
              </a:ext>
            </a:extLst>
          </p:cNvPr>
          <p:cNvSpPr>
            <a:spLocks noGrp="1"/>
          </p:cNvSpPr>
          <p:nvPr>
            <p:ph type="sldNum" sz="quarter" idx="12"/>
          </p:nvPr>
        </p:nvSpPr>
        <p:spPr/>
        <p:txBody>
          <a:bodyPr/>
          <a:lstStyle/>
          <a:p>
            <a:fld id="{618E019C-B750-1D4C-8443-CC85953E411A}" type="slidenum">
              <a:rPr lang="en-US" smtClean="0"/>
              <a:t>77</a:t>
            </a:fld>
            <a:endParaRPr lang="en-US"/>
          </a:p>
        </p:txBody>
      </p:sp>
      <p:sp>
        <p:nvSpPr>
          <p:cNvPr id="3" name="Content Placeholder 2">
            <a:extLst>
              <a:ext uri="{FF2B5EF4-FFF2-40B4-BE49-F238E27FC236}">
                <a16:creationId xmlns:a16="http://schemas.microsoft.com/office/drawing/2014/main" id="{D9A9F2E8-7415-7F46-8833-0838ED04B8FD}"/>
              </a:ext>
            </a:extLst>
          </p:cNvPr>
          <p:cNvSpPr>
            <a:spLocks noGrp="1"/>
          </p:cNvSpPr>
          <p:nvPr>
            <p:ph idx="1"/>
          </p:nvPr>
        </p:nvSpPr>
        <p:spPr>
          <a:xfrm>
            <a:off x="371959" y="1142888"/>
            <a:ext cx="8128574" cy="3604437"/>
          </a:xfrm>
        </p:spPr>
        <p:txBody>
          <a:bodyPr>
            <a:noAutofit/>
          </a:bodyPr>
          <a:lstStyle/>
          <a:p>
            <a:pPr marL="0" indent="0" algn="just">
              <a:buNone/>
            </a:pPr>
            <a:r>
              <a:rPr lang="en-US" b="1" dirty="0"/>
              <a:t>Interviewer: </a:t>
            </a:r>
            <a:r>
              <a:rPr lang="en-US" dirty="0"/>
              <a:t>Do you know what reason why? Did she give you a specific reason?</a:t>
            </a:r>
          </a:p>
          <a:p>
            <a:pPr marL="0" indent="0" algn="just">
              <a:buNone/>
            </a:pPr>
            <a:r>
              <a:rPr lang="en-US" b="1" dirty="0"/>
              <a:t>Darian: </a:t>
            </a:r>
            <a:r>
              <a:rPr lang="en-US" dirty="0"/>
              <a:t>Yeah, she said that I was acting up, that I was being very aggressive…horse-playing, not following staff instructions…</a:t>
            </a:r>
          </a:p>
          <a:p>
            <a:pPr marL="0" indent="0" algn="just">
              <a:buNone/>
            </a:pPr>
            <a:r>
              <a:rPr lang="en-US" b="1" dirty="0"/>
              <a:t>Interviewer: </a:t>
            </a:r>
            <a:r>
              <a:rPr lang="en-US" dirty="0"/>
              <a:t>How do you feel about that? Do you feel like –</a:t>
            </a:r>
          </a:p>
          <a:p>
            <a:pPr marL="0" indent="0" algn="just">
              <a:buNone/>
            </a:pPr>
            <a:r>
              <a:rPr lang="en-US" b="1" dirty="0"/>
              <a:t>Darian:  </a:t>
            </a:r>
            <a:r>
              <a:rPr lang="en-US" dirty="0"/>
              <a:t>Uh, I </a:t>
            </a:r>
            <a:r>
              <a:rPr lang="en-US" dirty="0" err="1"/>
              <a:t>kinda</a:t>
            </a:r>
            <a:r>
              <a:rPr lang="en-US" dirty="0"/>
              <a:t> was doing that…But, uh, I don’t know, like for me I was just…in my mind, I was like </a:t>
            </a:r>
            <a:r>
              <a:rPr lang="en-US" dirty="0" err="1"/>
              <a:t>gonna</a:t>
            </a:r>
            <a:r>
              <a:rPr lang="en-US" dirty="0"/>
              <a:t> be in a place where there were </a:t>
            </a:r>
            <a:r>
              <a:rPr lang="en-US" dirty="0" err="1"/>
              <a:t>gonna</a:t>
            </a:r>
            <a:r>
              <a:rPr lang="en-US" dirty="0"/>
              <a:t> be…pretty grown  men…I was sure that one of ‘</a:t>
            </a:r>
            <a:r>
              <a:rPr lang="en-US" dirty="0" err="1"/>
              <a:t>em</a:t>
            </a:r>
            <a:r>
              <a:rPr lang="en-US" dirty="0"/>
              <a:t> were </a:t>
            </a:r>
            <a:r>
              <a:rPr lang="en-US" dirty="0" err="1"/>
              <a:t>gonna</a:t>
            </a:r>
            <a:r>
              <a:rPr lang="en-US" dirty="0"/>
              <a:t> try and punk me, you hear me? So I </a:t>
            </a:r>
            <a:r>
              <a:rPr lang="en-US" dirty="0" err="1"/>
              <a:t>gotta</a:t>
            </a:r>
            <a:r>
              <a:rPr lang="en-US" dirty="0"/>
              <a:t> show ‘</a:t>
            </a:r>
            <a:r>
              <a:rPr lang="en-US" dirty="0" err="1"/>
              <a:t>em</a:t>
            </a:r>
            <a:r>
              <a:rPr lang="en-US" dirty="0"/>
              <a:t>, nobody </a:t>
            </a:r>
            <a:r>
              <a:rPr lang="en-US" dirty="0" err="1"/>
              <a:t>gonna</a:t>
            </a:r>
            <a:r>
              <a:rPr lang="en-US" dirty="0"/>
              <a:t> punk me, </a:t>
            </a:r>
            <a:r>
              <a:rPr lang="en-US" dirty="0" err="1"/>
              <a:t>y’know</a:t>
            </a:r>
            <a:r>
              <a:rPr lang="en-US" dirty="0"/>
              <a:t>?</a:t>
            </a:r>
          </a:p>
        </p:txBody>
      </p:sp>
      <p:sp>
        <p:nvSpPr>
          <p:cNvPr id="4" name="Content Placeholder 2">
            <a:extLst>
              <a:ext uri="{FF2B5EF4-FFF2-40B4-BE49-F238E27FC236}">
                <a16:creationId xmlns:a16="http://schemas.microsoft.com/office/drawing/2014/main" id="{FAD75168-C252-AF4F-9740-AD3CE380785A}"/>
              </a:ext>
            </a:extLst>
          </p:cNvPr>
          <p:cNvSpPr txBox="1">
            <a:spLocks/>
          </p:cNvSpPr>
          <p:nvPr/>
        </p:nvSpPr>
        <p:spPr>
          <a:xfrm>
            <a:off x="126408" y="3998563"/>
            <a:ext cx="6940819" cy="149752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8" name="TextBox 7">
            <a:extLst>
              <a:ext uri="{FF2B5EF4-FFF2-40B4-BE49-F238E27FC236}">
                <a16:creationId xmlns:a16="http://schemas.microsoft.com/office/drawing/2014/main" id="{D7B34FB4-2EA1-B241-9051-202BE75D63F3}"/>
              </a:ext>
            </a:extLst>
          </p:cNvPr>
          <p:cNvSpPr txBox="1"/>
          <p:nvPr/>
        </p:nvSpPr>
        <p:spPr>
          <a:xfrm>
            <a:off x="371959" y="244099"/>
            <a:ext cx="6009468" cy="623248"/>
          </a:xfrm>
          <a:prstGeom prst="rect">
            <a:avLst/>
          </a:prstGeom>
          <a:noFill/>
        </p:spPr>
        <p:txBody>
          <a:bodyPr wrap="square" lIns="68580" tIns="34290" rIns="68580" bIns="34290" rtlCol="0">
            <a:spAutoFit/>
          </a:bodyPr>
          <a:lstStyle/>
          <a:p>
            <a:r>
              <a:rPr lang="en-US" sz="3600" dirty="0">
                <a:latin typeface="+mj-lt"/>
              </a:rPr>
              <a:t>Within Treatment: Darian</a:t>
            </a:r>
            <a:endParaRPr lang="en-US" sz="3600" i="1" dirty="0">
              <a:latin typeface="+mj-lt"/>
            </a:endParaRPr>
          </a:p>
        </p:txBody>
      </p:sp>
      <p:sp>
        <p:nvSpPr>
          <p:cNvPr id="2" name="Footer Placeholder 1"/>
          <p:cNvSpPr>
            <a:spLocks noGrp="1"/>
          </p:cNvSpPr>
          <p:nvPr>
            <p:ph type="ftr" sz="quarter" idx="11"/>
          </p:nvPr>
        </p:nvSpPr>
        <p:spPr/>
        <p:txBody>
          <a:bodyPr/>
          <a:lstStyle/>
          <a:p>
            <a:r>
              <a:rPr lang="en-US"/>
              <a:t>Center for Social Medicine and Humanities, Semel Institute, University of California, Los Angeles</a:t>
            </a:r>
            <a:endParaRPr lang="en-US" dirty="0"/>
          </a:p>
        </p:txBody>
      </p:sp>
    </p:spTree>
    <p:extLst>
      <p:ext uri="{BB962C8B-B14F-4D97-AF65-F5344CB8AC3E}">
        <p14:creationId xmlns:p14="http://schemas.microsoft.com/office/powerpoint/2010/main" val="193624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CB9786-39C6-2A4A-8DAC-802D61C42A29}"/>
              </a:ext>
            </a:extLst>
          </p:cNvPr>
          <p:cNvSpPr>
            <a:spLocks noGrp="1"/>
          </p:cNvSpPr>
          <p:nvPr>
            <p:ph type="sldNum" sz="quarter" idx="12"/>
          </p:nvPr>
        </p:nvSpPr>
        <p:spPr/>
        <p:txBody>
          <a:bodyPr/>
          <a:lstStyle/>
          <a:p>
            <a:fld id="{618E019C-B750-1D4C-8443-CC85953E411A}" type="slidenum">
              <a:rPr lang="en-US" smtClean="0"/>
              <a:t>78</a:t>
            </a:fld>
            <a:endParaRPr lang="en-US"/>
          </a:p>
        </p:txBody>
      </p:sp>
      <p:sp>
        <p:nvSpPr>
          <p:cNvPr id="2" name="Title 1">
            <a:extLst>
              <a:ext uri="{FF2B5EF4-FFF2-40B4-BE49-F238E27FC236}">
                <a16:creationId xmlns:a16="http://schemas.microsoft.com/office/drawing/2014/main" id="{A4751B47-529F-2542-9C89-3282648EF7D3}"/>
              </a:ext>
            </a:extLst>
          </p:cNvPr>
          <p:cNvSpPr>
            <a:spLocks noGrp="1"/>
          </p:cNvSpPr>
          <p:nvPr>
            <p:ph type="title"/>
          </p:nvPr>
        </p:nvSpPr>
        <p:spPr>
          <a:xfrm>
            <a:off x="874643" y="-99389"/>
            <a:ext cx="7886700" cy="994172"/>
          </a:xfrm>
        </p:spPr>
        <p:txBody>
          <a:bodyPr/>
          <a:lstStyle/>
          <a:p>
            <a:r>
              <a:rPr lang="en-US" dirty="0"/>
              <a:t>Discussion</a:t>
            </a:r>
          </a:p>
        </p:txBody>
      </p:sp>
      <p:sp>
        <p:nvSpPr>
          <p:cNvPr id="3" name="Content Placeholder 2">
            <a:extLst>
              <a:ext uri="{FF2B5EF4-FFF2-40B4-BE49-F238E27FC236}">
                <a16:creationId xmlns:a16="http://schemas.microsoft.com/office/drawing/2014/main" id="{2D514B67-453D-4A43-B031-E6414AE2BFC2}"/>
              </a:ext>
            </a:extLst>
          </p:cNvPr>
          <p:cNvSpPr>
            <a:spLocks noGrp="1"/>
          </p:cNvSpPr>
          <p:nvPr>
            <p:ph idx="1"/>
          </p:nvPr>
        </p:nvSpPr>
        <p:spPr>
          <a:xfrm>
            <a:off x="144878" y="1199576"/>
            <a:ext cx="5307494" cy="3943924"/>
          </a:xfrm>
        </p:spPr>
        <p:txBody>
          <a:bodyPr>
            <a:noAutofit/>
          </a:bodyPr>
          <a:lstStyle/>
          <a:p>
            <a:pPr marL="201168" lvl="1" indent="0">
              <a:buNone/>
            </a:pPr>
            <a:r>
              <a:rPr lang="en-US" dirty="0"/>
              <a:t>Role of perpetration &amp; victimization: </a:t>
            </a:r>
          </a:p>
          <a:p>
            <a:pPr lvl="1"/>
            <a:r>
              <a:rPr lang="en-US" sz="1800" dirty="0"/>
              <a:t>Competing concerns of multiple stakeholders</a:t>
            </a:r>
          </a:p>
          <a:p>
            <a:pPr lvl="1"/>
            <a:r>
              <a:rPr lang="en-US" sz="1800" dirty="0"/>
              <a:t>Balancing public health concerns (Choe, </a:t>
            </a:r>
            <a:r>
              <a:rPr lang="en-US" sz="1800" dirty="0" err="1"/>
              <a:t>Teplin</a:t>
            </a:r>
            <a:r>
              <a:rPr lang="en-US" sz="1800" dirty="0"/>
              <a:t>, Abram, 2008)</a:t>
            </a:r>
            <a:endParaRPr lang="en-US" sz="1500" dirty="0"/>
          </a:p>
          <a:p>
            <a:r>
              <a:rPr lang="en-US" sz="1800" dirty="0"/>
              <a:t>Expanding definitions of victimization:</a:t>
            </a:r>
          </a:p>
          <a:p>
            <a:pPr lvl="1"/>
            <a:r>
              <a:rPr lang="en-US" sz="1800" dirty="0"/>
              <a:t>Criminalization of homelessness</a:t>
            </a:r>
            <a:endParaRPr lang="en-US" sz="1500" dirty="0"/>
          </a:p>
          <a:p>
            <a:r>
              <a:rPr lang="en-US" sz="1800" dirty="0"/>
              <a:t>Perpetration &amp; victimization as cyclic</a:t>
            </a:r>
          </a:p>
          <a:p>
            <a:pPr lvl="1"/>
            <a:r>
              <a:rPr lang="en-US" sz="1800" dirty="0"/>
              <a:t>Trauma &amp; psychosis </a:t>
            </a:r>
            <a:r>
              <a:rPr lang="en-US" sz="1700" dirty="0"/>
              <a:t>(</a:t>
            </a:r>
            <a:r>
              <a:rPr lang="en-US" sz="1800" dirty="0" err="1"/>
              <a:t>Muenzenmaier</a:t>
            </a:r>
            <a:r>
              <a:rPr lang="en-US" sz="1800" dirty="0"/>
              <a:t>, 2015)</a:t>
            </a:r>
            <a:endParaRPr lang="en-US" sz="1700" dirty="0"/>
          </a:p>
          <a:p>
            <a:pPr lvl="1"/>
            <a:r>
              <a:rPr lang="en-US" sz="1800" dirty="0"/>
              <a:t>Trust/distrust as barrier to reporting</a:t>
            </a:r>
          </a:p>
        </p:txBody>
      </p:sp>
      <p:pic>
        <p:nvPicPr>
          <p:cNvPr id="5" name="Picture 4">
            <a:extLst>
              <a:ext uri="{FF2B5EF4-FFF2-40B4-BE49-F238E27FC236}">
                <a16:creationId xmlns:a16="http://schemas.microsoft.com/office/drawing/2014/main" id="{EE423249-E292-9B4C-864A-057EE3736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8204" y="-9908"/>
            <a:ext cx="3935108" cy="5153408"/>
          </a:xfrm>
          <a:prstGeom prst="rect">
            <a:avLst/>
          </a:prstGeom>
        </p:spPr>
      </p:pic>
      <p:sp>
        <p:nvSpPr>
          <p:cNvPr id="6" name="Footer Placeholder 5"/>
          <p:cNvSpPr>
            <a:spLocks noGrp="1"/>
          </p:cNvSpPr>
          <p:nvPr>
            <p:ph type="ftr" sz="quarter" idx="11"/>
          </p:nvPr>
        </p:nvSpPr>
        <p:spPr/>
        <p:txBody>
          <a:bodyPr/>
          <a:lstStyle/>
          <a:p>
            <a:r>
              <a:rPr lang="en-US"/>
              <a:t>Center for Social Medicine and Humanities, Semel Institute, University of California, Los Angeles</a:t>
            </a:r>
            <a:endParaRPr lang="en-US" dirty="0"/>
          </a:p>
        </p:txBody>
      </p:sp>
    </p:spTree>
    <p:extLst>
      <p:ext uri="{BB962C8B-B14F-4D97-AF65-F5344CB8AC3E}">
        <p14:creationId xmlns:p14="http://schemas.microsoft.com/office/powerpoint/2010/main" val="348151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down)">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500"/>
                                        <p:tgtEl>
                                          <p:spTgt spid="3">
                                            <p:txEl>
                                              <p:pRg st="6" end="6"/>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down)">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5C0429-F401-A945-908B-592653A0D418}"/>
              </a:ext>
            </a:extLst>
          </p:cNvPr>
          <p:cNvSpPr>
            <a:spLocks noGrp="1"/>
          </p:cNvSpPr>
          <p:nvPr>
            <p:ph type="sldNum" sz="quarter" idx="12"/>
          </p:nvPr>
        </p:nvSpPr>
        <p:spPr/>
        <p:txBody>
          <a:bodyPr/>
          <a:lstStyle/>
          <a:p>
            <a:fld id="{618E019C-B750-1D4C-8443-CC85953E411A}" type="slidenum">
              <a:rPr lang="en-US" smtClean="0"/>
              <a:pPr/>
              <a:t>79</a:t>
            </a:fld>
            <a:endParaRPr lang="en-US"/>
          </a:p>
        </p:txBody>
      </p:sp>
      <p:sp>
        <p:nvSpPr>
          <p:cNvPr id="3" name="Title 2">
            <a:extLst>
              <a:ext uri="{FF2B5EF4-FFF2-40B4-BE49-F238E27FC236}">
                <a16:creationId xmlns:a16="http://schemas.microsoft.com/office/drawing/2014/main" id="{CDEEE0F6-E458-E24D-8691-A60CD1FA06D2}"/>
              </a:ext>
            </a:extLst>
          </p:cNvPr>
          <p:cNvSpPr>
            <a:spLocks noGrp="1"/>
          </p:cNvSpPr>
          <p:nvPr>
            <p:ph type="title"/>
          </p:nvPr>
        </p:nvSpPr>
        <p:spPr/>
        <p:txBody>
          <a:bodyPr/>
          <a:lstStyle/>
          <a:p>
            <a:r>
              <a:rPr lang="en-US"/>
              <a:t>References</a:t>
            </a:r>
            <a:endParaRPr lang="en-US" dirty="0"/>
          </a:p>
        </p:txBody>
      </p:sp>
      <p:sp>
        <p:nvSpPr>
          <p:cNvPr id="4" name="Content Placeholder 3">
            <a:extLst>
              <a:ext uri="{FF2B5EF4-FFF2-40B4-BE49-F238E27FC236}">
                <a16:creationId xmlns:a16="http://schemas.microsoft.com/office/drawing/2014/main" id="{A0E3FE8A-5B4F-EC4D-A068-BDC81A94E79C}"/>
              </a:ext>
            </a:extLst>
          </p:cNvPr>
          <p:cNvSpPr>
            <a:spLocks noGrp="1"/>
          </p:cNvSpPr>
          <p:nvPr>
            <p:ph idx="1"/>
          </p:nvPr>
        </p:nvSpPr>
        <p:spPr/>
        <p:txBody>
          <a:bodyPr>
            <a:normAutofit fontScale="70000" lnSpcReduction="20000"/>
          </a:bodyPr>
          <a:lstStyle/>
          <a:p>
            <a:r>
              <a:rPr lang="en-US" dirty="0" err="1"/>
              <a:t>Choe</a:t>
            </a:r>
            <a:r>
              <a:rPr lang="en-US" dirty="0"/>
              <a:t>, J. Y., </a:t>
            </a:r>
            <a:r>
              <a:rPr lang="en-US" dirty="0" err="1"/>
              <a:t>Teplin</a:t>
            </a:r>
            <a:r>
              <a:rPr lang="en-US" dirty="0"/>
              <a:t>, L. a., &amp; Abram, K. M. (2008). Perpetration of Violence, Violent Victimization, and Severe Mental Illness: Balancing Public Health Concerns. Psychiatric Services, 59(2), 153–64. https://doi.org/10.1176/appi.ps.59.2.153</a:t>
            </a:r>
          </a:p>
          <a:p>
            <a:r>
              <a:rPr lang="en-US" dirty="0" err="1"/>
              <a:t>Desmarais</a:t>
            </a:r>
            <a:r>
              <a:rPr lang="en-US" dirty="0"/>
              <a:t>, S. L., Van Dorn, R. A., Johnson, K. L., Grimm, K. J., Douglas, K. S., &amp; Swartz, M. S. (2014). Community violence perpetration and victimization among adults with mental illnesses. American Journal of Public Health, 104(12), 2342–2349. https://doi.org/10.2105/AJPH.2013.301680</a:t>
            </a:r>
          </a:p>
          <a:p>
            <a:r>
              <a:rPr lang="en-US" dirty="0"/>
              <a:t>Lam, J., &amp; </a:t>
            </a:r>
            <a:r>
              <a:rPr lang="en-US" dirty="0" err="1"/>
              <a:t>Rosenheck</a:t>
            </a:r>
            <a:r>
              <a:rPr lang="en-US" dirty="0"/>
              <a:t>, R. (1990). The Effect of Victimization on Clinical Outcomes of Homeless Persons with Serious Mental Illness. Communication Disorders Quarterly, 49(5), 678–683. https://doi.org/10.1176/ps.49.5.678</a:t>
            </a:r>
          </a:p>
          <a:p>
            <a:r>
              <a:rPr lang="en-US" dirty="0"/>
              <a:t>Los Angeles Sheriff's D. LASD Mental Health Count. Facilitated by Joseph </a:t>
            </a:r>
            <a:r>
              <a:rPr lang="en-US" dirty="0" err="1"/>
              <a:t>Ortego</a:t>
            </a:r>
            <a:r>
              <a:rPr lang="en-US" dirty="0"/>
              <a:t>, Chief Psychiatrist, Correctional Health Services. Men's Central Jail, Twin Towers Mental Health Unit, Los Angeles: Data Report; March 14, 2018.</a:t>
            </a:r>
          </a:p>
          <a:p>
            <a:r>
              <a:rPr lang="en-US" dirty="0"/>
              <a:t>Montagne R. Inside the nation’s largest mental institution. National Public Radio [NPR]. Aug 13 2008, 2008.</a:t>
            </a:r>
          </a:p>
          <a:p>
            <a:r>
              <a:rPr lang="en-US" dirty="0" err="1"/>
              <a:t>Muenzenmaier</a:t>
            </a:r>
            <a:r>
              <a:rPr lang="en-US" dirty="0"/>
              <a:t>, K. H., </a:t>
            </a:r>
            <a:r>
              <a:rPr lang="en-US" dirty="0" err="1"/>
              <a:t>Seixas</a:t>
            </a:r>
            <a:r>
              <a:rPr lang="en-US" dirty="0"/>
              <a:t>, A. A., </a:t>
            </a:r>
            <a:r>
              <a:rPr lang="en-US" dirty="0" err="1"/>
              <a:t>Schneeberger</a:t>
            </a:r>
            <a:r>
              <a:rPr lang="en-US" dirty="0"/>
              <a:t>, A. R., </a:t>
            </a:r>
            <a:r>
              <a:rPr lang="en-US" dirty="0" err="1"/>
              <a:t>Castille</a:t>
            </a:r>
            <a:r>
              <a:rPr lang="en-US" dirty="0"/>
              <a:t>, D. M., </a:t>
            </a:r>
            <a:r>
              <a:rPr lang="en-US" dirty="0" err="1"/>
              <a:t>Battaglia</a:t>
            </a:r>
            <a:r>
              <a:rPr lang="en-US" dirty="0"/>
              <a:t>, J., &amp; Link, B. G. (2015). Cumulative effects of stressful childhood experiences on delusions and hallucinations. Journal of Trauma &amp; Dissociation, 16(4), 442-462.</a:t>
            </a:r>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en-US"/>
              <a:t>Center for Social Medicine and Humanities, Semel Institute, University of California, Los Angeles</a:t>
            </a:r>
            <a:endParaRPr lang="en-US" dirty="0"/>
          </a:p>
        </p:txBody>
      </p:sp>
    </p:spTree>
    <p:extLst>
      <p:ext uri="{BB962C8B-B14F-4D97-AF65-F5344CB8AC3E}">
        <p14:creationId xmlns:p14="http://schemas.microsoft.com/office/powerpoint/2010/main" val="2913885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National Use of AOT</a:t>
            </a:r>
            <a:endParaRPr lang="en-US" dirty="0"/>
          </a:p>
        </p:txBody>
      </p:sp>
      <p:sp>
        <p:nvSpPr>
          <p:cNvPr id="3" name="Content Placeholder 2"/>
          <p:cNvSpPr>
            <a:spLocks noGrp="1"/>
          </p:cNvSpPr>
          <p:nvPr>
            <p:ph idx="1"/>
          </p:nvPr>
        </p:nvSpPr>
        <p:spPr/>
        <p:txBody>
          <a:bodyPr>
            <a:normAutofit/>
          </a:bodyPr>
          <a:lstStyle/>
          <a:p>
            <a:r>
              <a:rPr lang="en-US" sz="1800" dirty="0" smtClean="0"/>
              <a:t>In </a:t>
            </a:r>
            <a:r>
              <a:rPr lang="en-US" sz="1800" dirty="0"/>
              <a:t>2014 there were 20 active programs but more have been implemented since</a:t>
            </a:r>
          </a:p>
          <a:p>
            <a:r>
              <a:rPr lang="en-US" sz="1800" dirty="0"/>
              <a:t>3 main models for recruitment*:</a:t>
            </a:r>
          </a:p>
          <a:p>
            <a:pPr marL="493776" lvl="1" indent="-342900">
              <a:buClrTx/>
              <a:buFont typeface="+mj-lt"/>
              <a:buAutoNum type="arabicParenR"/>
            </a:pPr>
            <a:r>
              <a:rPr lang="en-US" sz="1500" dirty="0"/>
              <a:t>A hospital/jail transition pathway, ordered into outpatient treatment after discharge from an inpatient commitment (most common – in 10 states with active programs)</a:t>
            </a:r>
          </a:p>
          <a:p>
            <a:pPr marL="493776" lvl="1" indent="-342900">
              <a:buClrTx/>
              <a:buFont typeface="+mj-lt"/>
              <a:buAutoNum type="arabicParenR"/>
            </a:pPr>
            <a:r>
              <a:rPr lang="en-US" sz="1500" dirty="0"/>
              <a:t>A community gateway pathway, identifying unengaged or noncompliant individuals in the community (8 states with active programs)</a:t>
            </a:r>
          </a:p>
          <a:p>
            <a:pPr marL="493776" lvl="1" indent="-342900">
              <a:buClrTx/>
              <a:buFont typeface="+mj-lt"/>
              <a:buAutoNum type="arabicParenR"/>
            </a:pPr>
            <a:r>
              <a:rPr lang="en-US" sz="1500" dirty="0"/>
              <a:t>Surveillance, or safety net, pathway, monitoring /treatment for those a danger to others (7 active programs)</a:t>
            </a:r>
          </a:p>
          <a:p>
            <a:pPr lvl="1"/>
            <a:endParaRPr lang="en-US" sz="1500" dirty="0"/>
          </a:p>
          <a:p>
            <a:pPr marL="150876" lvl="1" indent="0">
              <a:buNone/>
            </a:pPr>
            <a:r>
              <a:rPr lang="en-US" sz="1500" dirty="0"/>
              <a:t>*states can have multiple forms of pathways</a:t>
            </a:r>
          </a:p>
          <a:p>
            <a:pPr marL="150876" lvl="1" indent="0">
              <a:buNone/>
            </a:pPr>
            <a:endParaRPr lang="en-US" sz="1500" dirty="0"/>
          </a:p>
          <a:p>
            <a:pPr marL="150876" lvl="1" indent="0" algn="r">
              <a:buNone/>
            </a:pPr>
            <a:r>
              <a:rPr lang="en-US" sz="1500" dirty="0"/>
              <a:t>Meldrum et al., 2016, </a:t>
            </a:r>
            <a:r>
              <a:rPr lang="en-US" sz="1500" i="1" dirty="0"/>
              <a:t>Psychiatric Services</a:t>
            </a:r>
            <a:endParaRPr lang="en-US" sz="1500" dirty="0"/>
          </a:p>
        </p:txBody>
      </p:sp>
      <p:sp>
        <p:nvSpPr>
          <p:cNvPr id="4" name="Footer Placeholder 3"/>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5" name="Slide Number Placeholder 4"/>
          <p:cNvSpPr>
            <a:spLocks noGrp="1"/>
          </p:cNvSpPr>
          <p:nvPr>
            <p:ph type="sldNum" sz="quarter" idx="12"/>
          </p:nvPr>
        </p:nvSpPr>
        <p:spPr/>
        <p:txBody>
          <a:bodyPr/>
          <a:lstStyle/>
          <a:p>
            <a:fld id="{DCB2CABB-5D3A-4CD8-94AA-404DEE745C6D}" type="slidenum">
              <a:rPr lang="en-US" smtClean="0"/>
              <a:t>8</a:t>
            </a:fld>
            <a:endParaRPr lang="en-US"/>
          </a:p>
        </p:txBody>
      </p:sp>
    </p:spTree>
    <p:extLst>
      <p:ext uri="{BB962C8B-B14F-4D97-AF65-F5344CB8AC3E}">
        <p14:creationId xmlns:p14="http://schemas.microsoft.com/office/powerpoint/2010/main" val="6613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37F0F63-474E-44D5-95CB-80285BAD4C70}" type="slidenum">
              <a:rPr lang="en-US" smtClean="0"/>
              <a:pPr/>
              <a:t>80</a:t>
            </a:fld>
            <a:endParaRPr lang="en-US" dirty="0"/>
          </a:p>
        </p:txBody>
      </p:sp>
      <p:sp>
        <p:nvSpPr>
          <p:cNvPr id="2" name="Title 1"/>
          <p:cNvSpPr>
            <a:spLocks noGrp="1"/>
          </p:cNvSpPr>
          <p:nvPr>
            <p:ph type="title"/>
          </p:nvPr>
        </p:nvSpPr>
        <p:spPr/>
        <p:txBody>
          <a:bodyPr/>
          <a:lstStyle/>
          <a:p>
            <a:r>
              <a:rPr lang="en-US" dirty="0" smtClean="0"/>
              <a:t>UCLA AOT-LA Evaluation Team</a:t>
            </a:r>
            <a:endParaRPr lang="en-US" dirty="0"/>
          </a:p>
        </p:txBody>
      </p:sp>
      <p:sp>
        <p:nvSpPr>
          <p:cNvPr id="3" name="Content Placeholder 2"/>
          <p:cNvSpPr>
            <a:spLocks noGrp="1"/>
          </p:cNvSpPr>
          <p:nvPr>
            <p:ph idx="1"/>
          </p:nvPr>
        </p:nvSpPr>
        <p:spPr>
          <a:xfrm>
            <a:off x="822960" y="939248"/>
            <a:ext cx="4785988" cy="3742083"/>
          </a:xfrm>
        </p:spPr>
        <p:txBody>
          <a:bodyPr>
            <a:normAutofit fontScale="85000" lnSpcReduction="10000"/>
          </a:bodyPr>
          <a:lstStyle/>
          <a:p>
            <a:r>
              <a:rPr lang="en-US" dirty="0" smtClean="0"/>
              <a:t>PIs: </a:t>
            </a:r>
          </a:p>
          <a:p>
            <a:pPr lvl="1"/>
            <a:r>
              <a:rPr lang="en-US" dirty="0" smtClean="0"/>
              <a:t>Joel </a:t>
            </a:r>
            <a:r>
              <a:rPr lang="en-US" dirty="0" err="1" smtClean="0"/>
              <a:t>Braslow</a:t>
            </a:r>
            <a:r>
              <a:rPr lang="en-US" dirty="0" smtClean="0"/>
              <a:t>, MD, PhD; Psychiatrist and Historian</a:t>
            </a:r>
          </a:p>
          <a:p>
            <a:pPr lvl="1"/>
            <a:r>
              <a:rPr lang="en-US" dirty="0" smtClean="0"/>
              <a:t>Philippe </a:t>
            </a:r>
            <a:r>
              <a:rPr lang="en-US" dirty="0" err="1" smtClean="0"/>
              <a:t>Bourgois</a:t>
            </a:r>
            <a:r>
              <a:rPr lang="en-US" dirty="0" smtClean="0"/>
              <a:t>, PhD; Anthropologist</a:t>
            </a:r>
          </a:p>
          <a:p>
            <a:r>
              <a:rPr lang="en-US" dirty="0" smtClean="0"/>
              <a:t>Data Collection and Analysis: </a:t>
            </a:r>
          </a:p>
          <a:p>
            <a:pPr lvl="1"/>
            <a:r>
              <a:rPr lang="en-US" dirty="0" smtClean="0"/>
              <a:t>Erin Kelly, PhD; Psychologist </a:t>
            </a:r>
          </a:p>
          <a:p>
            <a:pPr lvl="1"/>
            <a:r>
              <a:rPr lang="en-US" dirty="0" smtClean="0"/>
              <a:t>Marcia Meldrum, PhD; Historian</a:t>
            </a:r>
          </a:p>
          <a:p>
            <a:pPr lvl="1"/>
            <a:r>
              <a:rPr lang="en-US" dirty="0" smtClean="0"/>
              <a:t>Sarah Starks, PhD; Health Services Researcher</a:t>
            </a:r>
          </a:p>
          <a:p>
            <a:r>
              <a:rPr lang="en-US" dirty="0" smtClean="0"/>
              <a:t>Ethnography: </a:t>
            </a:r>
          </a:p>
          <a:p>
            <a:pPr lvl="1"/>
            <a:r>
              <a:rPr lang="en-US" dirty="0" smtClean="0"/>
              <a:t>Ronald Calderon; Ryan Dougherty; Blake Erickson; Victoria Lewis; Charlotte </a:t>
            </a:r>
            <a:r>
              <a:rPr lang="en-US" dirty="0" err="1" smtClean="0"/>
              <a:t>Neary</a:t>
            </a:r>
            <a:r>
              <a:rPr lang="en-US" dirty="0" smtClean="0"/>
              <a:t>-Bremer; Rachel </a:t>
            </a:r>
            <a:r>
              <a:rPr lang="en-US" dirty="0" err="1" smtClean="0"/>
              <a:t>Ohman</a:t>
            </a:r>
            <a:endParaRPr lang="en-US" dirty="0" smtClean="0"/>
          </a:p>
          <a:p>
            <a:r>
              <a:rPr lang="en-US" dirty="0" smtClean="0"/>
              <a:t>Supported by:</a:t>
            </a:r>
          </a:p>
          <a:p>
            <a:pPr lvl="1"/>
            <a:r>
              <a:rPr lang="en-US" dirty="0" smtClean="0"/>
              <a:t>DMH AOT-LA Contract MH050178</a:t>
            </a:r>
          </a:p>
          <a:p>
            <a:pPr lvl="1"/>
            <a:r>
              <a:rPr lang="en-US" dirty="0" smtClean="0"/>
              <a:t>UCLA CTSI Grant UL1TR001881 </a:t>
            </a:r>
            <a:endParaRPr lang="en-US" dirty="0"/>
          </a:p>
        </p:txBody>
      </p:sp>
      <p:sp>
        <p:nvSpPr>
          <p:cNvPr id="7" name="Footer Placeholder 6"/>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4" name="TextBox 3"/>
          <p:cNvSpPr txBox="1"/>
          <p:nvPr/>
        </p:nvSpPr>
        <p:spPr>
          <a:xfrm>
            <a:off x="5554524" y="939248"/>
            <a:ext cx="3209827" cy="3970318"/>
          </a:xfrm>
          <a:prstGeom prst="rect">
            <a:avLst/>
          </a:prstGeom>
          <a:noFill/>
        </p:spPr>
        <p:txBody>
          <a:bodyPr wrap="square" rtlCol="0">
            <a:spAutoFit/>
          </a:bodyPr>
          <a:lstStyle/>
          <a:p>
            <a:r>
              <a:rPr lang="en-US" dirty="0" smtClean="0"/>
              <a:t>Thank you to all the Los Angeles County, FSP, and ERS Staff who make this evaluation possible:</a:t>
            </a:r>
          </a:p>
          <a:p>
            <a:r>
              <a:rPr lang="en-US" dirty="0" smtClean="0"/>
              <a:t>Director of the Los Angeles Department of Mental Health: Dr. Jonathan </a:t>
            </a:r>
            <a:r>
              <a:rPr lang="en-US" dirty="0" err="1" smtClean="0"/>
              <a:t>Sherin</a:t>
            </a:r>
            <a:endParaRPr lang="en-US" dirty="0" smtClean="0"/>
          </a:p>
          <a:p>
            <a:r>
              <a:rPr lang="en-US" dirty="0" smtClean="0"/>
              <a:t>Linda Boyd</a:t>
            </a:r>
          </a:p>
          <a:p>
            <a:r>
              <a:rPr lang="en-US" dirty="0" smtClean="0"/>
              <a:t>Mary Marx</a:t>
            </a:r>
          </a:p>
          <a:p>
            <a:r>
              <a:rPr lang="en-US" dirty="0" smtClean="0"/>
              <a:t>Jacqueline Yu</a:t>
            </a:r>
          </a:p>
          <a:p>
            <a:r>
              <a:rPr lang="en-US" dirty="0" err="1" smtClean="0"/>
              <a:t>Amany</a:t>
            </a:r>
            <a:r>
              <a:rPr lang="en-US" dirty="0" smtClean="0"/>
              <a:t> </a:t>
            </a:r>
            <a:r>
              <a:rPr lang="en-US" dirty="0" err="1" smtClean="0"/>
              <a:t>Anis</a:t>
            </a:r>
            <a:endParaRPr lang="en-US" dirty="0" smtClean="0"/>
          </a:p>
          <a:p>
            <a:r>
              <a:rPr lang="en-US" dirty="0" smtClean="0"/>
              <a:t>Monique Padilla</a:t>
            </a:r>
          </a:p>
          <a:p>
            <a:r>
              <a:rPr lang="en-US" dirty="0" smtClean="0"/>
              <a:t>Nicole Nunez</a:t>
            </a:r>
          </a:p>
          <a:p>
            <a:r>
              <a:rPr lang="en-US" dirty="0" smtClean="0"/>
              <a:t>Dr. Enrico Castillo</a:t>
            </a:r>
          </a:p>
          <a:p>
            <a:endParaRPr lang="en-US" dirty="0"/>
          </a:p>
        </p:txBody>
      </p:sp>
    </p:spTree>
    <p:extLst>
      <p:ext uri="{BB962C8B-B14F-4D97-AF65-F5344CB8AC3E}">
        <p14:creationId xmlns:p14="http://schemas.microsoft.com/office/powerpoint/2010/main" val="4164833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Does AOT Work?</a:t>
            </a:r>
            <a:endParaRPr lang="en-US" dirty="0"/>
          </a:p>
        </p:txBody>
      </p:sp>
      <p:sp>
        <p:nvSpPr>
          <p:cNvPr id="3" name="Content Placeholder 2"/>
          <p:cNvSpPr>
            <a:spLocks noGrp="1"/>
          </p:cNvSpPr>
          <p:nvPr>
            <p:ph idx="1"/>
          </p:nvPr>
        </p:nvSpPr>
        <p:spPr/>
        <p:txBody>
          <a:bodyPr>
            <a:normAutofit lnSpcReduction="10000"/>
          </a:bodyPr>
          <a:lstStyle/>
          <a:p>
            <a:r>
              <a:rPr lang="en-US" sz="2100" dirty="0"/>
              <a:t>Previous studies of involuntary AOT programs have found:</a:t>
            </a:r>
          </a:p>
          <a:p>
            <a:pPr lvl="1"/>
            <a:r>
              <a:rPr lang="en-US" dirty="0"/>
              <a:t>lower odds of arrest (Swanson et al., 2001)</a:t>
            </a:r>
          </a:p>
          <a:p>
            <a:pPr lvl="1"/>
            <a:r>
              <a:rPr lang="en-US" dirty="0"/>
              <a:t>reduced risk of victimization (</a:t>
            </a:r>
            <a:r>
              <a:rPr lang="en-US" dirty="0" err="1"/>
              <a:t>Hiday</a:t>
            </a:r>
            <a:r>
              <a:rPr lang="en-US" dirty="0"/>
              <a:t> et al., 2002)</a:t>
            </a:r>
          </a:p>
          <a:p>
            <a:pPr lvl="1"/>
            <a:r>
              <a:rPr lang="en-US" dirty="0"/>
              <a:t>lower risk of harm to self or others (Phelan et al., 2010; Swanson et al., 2000) </a:t>
            </a:r>
          </a:p>
          <a:p>
            <a:pPr lvl="1"/>
            <a:r>
              <a:rPr lang="en-US" dirty="0"/>
              <a:t>reductions in: </a:t>
            </a:r>
          </a:p>
          <a:p>
            <a:pPr lvl="2"/>
            <a:r>
              <a:rPr lang="en-US" sz="1500" dirty="0"/>
              <a:t>Emergency visits (</a:t>
            </a:r>
            <a:r>
              <a:rPr lang="en-US" sz="1500" dirty="0" err="1"/>
              <a:t>Munetz</a:t>
            </a:r>
            <a:r>
              <a:rPr lang="en-US" sz="1500" dirty="0"/>
              <a:t> et al., 1996)</a:t>
            </a:r>
          </a:p>
          <a:p>
            <a:pPr lvl="2"/>
            <a:r>
              <a:rPr lang="en-US" sz="1500" dirty="0"/>
              <a:t>Hospital admissions; length of hospitalization (</a:t>
            </a:r>
            <a:r>
              <a:rPr lang="en-US" sz="1500" dirty="0" err="1"/>
              <a:t>Munetz</a:t>
            </a:r>
            <a:r>
              <a:rPr lang="en-US" sz="1500" dirty="0"/>
              <a:t> et al., 1996; Swartz et al., 1999; Swartz et al., 2010; Van </a:t>
            </a:r>
            <a:r>
              <a:rPr lang="en-US" sz="1500" dirty="0" err="1"/>
              <a:t>Putton</a:t>
            </a:r>
            <a:r>
              <a:rPr lang="en-US" sz="1500" dirty="0"/>
              <a:t>, Santiago, &amp; </a:t>
            </a:r>
            <a:r>
              <a:rPr lang="en-US" sz="1500" dirty="0" err="1"/>
              <a:t>Berren</a:t>
            </a:r>
            <a:r>
              <a:rPr lang="en-US" sz="1500" dirty="0"/>
              <a:t>, 1988)</a:t>
            </a:r>
          </a:p>
          <a:p>
            <a:pPr lvl="1"/>
            <a:r>
              <a:rPr lang="en-US" dirty="0"/>
              <a:t>higher quality of life (Swanson et al., 2003) - but, higher levels of perceived coercion were inversely related with quality of life</a:t>
            </a:r>
          </a:p>
          <a:p>
            <a:r>
              <a:rPr lang="en-US" sz="2100" dirty="0"/>
              <a:t>Coercion found in voluntary and involuntary treatment</a:t>
            </a:r>
          </a:p>
          <a:p>
            <a:pPr lvl="1"/>
            <a:r>
              <a:rPr lang="en-US" dirty="0"/>
              <a:t>72% of those court-ordered to treatment (CTO) reported high levels of coercion but 63% in control group did too (Steadman et al., 2001)</a:t>
            </a:r>
          </a:p>
        </p:txBody>
      </p:sp>
      <p:sp>
        <p:nvSpPr>
          <p:cNvPr id="4" name="Footer Placeholder 3"/>
          <p:cNvSpPr>
            <a:spLocks noGrp="1"/>
          </p:cNvSpPr>
          <p:nvPr>
            <p:ph type="ftr" sz="quarter" idx="11"/>
          </p:nvPr>
        </p:nvSpPr>
        <p:spPr/>
        <p:txBody>
          <a:bodyPr/>
          <a:lstStyle/>
          <a:p>
            <a:r>
              <a:rPr lang="en-US" smtClean="0"/>
              <a:t>Center for Social Medicine and Humanities, Semel Institute, University of California, Los Angeles</a:t>
            </a:r>
            <a:endParaRPr lang="en-US" dirty="0"/>
          </a:p>
        </p:txBody>
      </p:sp>
      <p:sp>
        <p:nvSpPr>
          <p:cNvPr id="5" name="Slide Number Placeholder 4"/>
          <p:cNvSpPr>
            <a:spLocks noGrp="1"/>
          </p:cNvSpPr>
          <p:nvPr>
            <p:ph type="sldNum" sz="quarter" idx="12"/>
          </p:nvPr>
        </p:nvSpPr>
        <p:spPr/>
        <p:txBody>
          <a:bodyPr/>
          <a:lstStyle/>
          <a:p>
            <a:fld id="{DCB2CABB-5D3A-4CD8-94AA-404DEE745C6D}" type="slidenum">
              <a:rPr lang="en-US" smtClean="0"/>
              <a:t>9</a:t>
            </a:fld>
            <a:endParaRPr lang="en-US"/>
          </a:p>
        </p:txBody>
      </p:sp>
    </p:spTree>
    <p:extLst>
      <p:ext uri="{BB962C8B-B14F-4D97-AF65-F5344CB8AC3E}">
        <p14:creationId xmlns:p14="http://schemas.microsoft.com/office/powerpoint/2010/main" val="2738383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Rangell Semel UCLA">
  <a:themeElements>
    <a:clrScheme name="UCLA">
      <a:dk1>
        <a:sysClr val="windowText" lastClr="000000"/>
      </a:dk1>
      <a:lt1>
        <a:sysClr val="window" lastClr="FFFFFF"/>
      </a:lt1>
      <a:dk2>
        <a:srgbClr val="3284BF"/>
      </a:dk2>
      <a:lt2>
        <a:srgbClr val="C6E7FC"/>
      </a:lt2>
      <a:accent1>
        <a:srgbClr val="F5BB36"/>
      </a:accent1>
      <a:accent2>
        <a:srgbClr val="4584D3"/>
      </a:accent2>
      <a:accent3>
        <a:srgbClr val="73ACF7"/>
      </a:accent3>
      <a:accent4>
        <a:srgbClr val="9BD5F9"/>
      </a:accent4>
      <a:accent5>
        <a:srgbClr val="F5BB36"/>
      </a:accent5>
      <a:accent6>
        <a:srgbClr val="9BD5F9"/>
      </a:accent6>
      <a:hlink>
        <a:srgbClr val="0080FF"/>
      </a:hlink>
      <a:folHlink>
        <a:srgbClr val="5EAEF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Rangell Semel UCLA</Template>
  <TotalTime>6520</TotalTime>
  <Words>8057</Words>
  <Application>Microsoft Office PowerPoint</Application>
  <PresentationFormat>On-screen Show (16:9)</PresentationFormat>
  <Paragraphs>1370</Paragraphs>
  <Slides>80</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80</vt:i4>
      </vt:variant>
    </vt:vector>
  </HeadingPairs>
  <TitlesOfParts>
    <vt:vector size="86" baseType="lpstr">
      <vt:lpstr>AR ADGothicJP Medium</vt:lpstr>
      <vt:lpstr>Arial</vt:lpstr>
      <vt:lpstr>Calibri</vt:lpstr>
      <vt:lpstr>Calibri Light</vt:lpstr>
      <vt:lpstr>Times New Roman</vt:lpstr>
      <vt:lpstr>Rangell Semel UCLA</vt:lpstr>
      <vt:lpstr>Assisted Outpatient Treatment in Los Angeles County: Implications for Involuntary Outpatient Services Nationally</vt:lpstr>
      <vt:lpstr>Symposium Overview</vt:lpstr>
      <vt:lpstr>Introduction to Assisted Outpatient Treatment</vt:lpstr>
      <vt:lpstr>Mental Health and Violence (1)</vt:lpstr>
      <vt:lpstr>Mental Health and Violence (2)</vt:lpstr>
      <vt:lpstr>Assisted Outpatient Treatment</vt:lpstr>
      <vt:lpstr>AOT Criteria </vt:lpstr>
      <vt:lpstr>National Use of AOT</vt:lpstr>
      <vt:lpstr>Does AOT Work?</vt:lpstr>
      <vt:lpstr>Limits to evidence </vt:lpstr>
      <vt:lpstr>Background</vt:lpstr>
      <vt:lpstr>AOT in Los Angeles</vt:lpstr>
      <vt:lpstr>Los Angeles AOT Program</vt:lpstr>
      <vt:lpstr>AOT Referral Process  May 15, 2015 – January 10, 2018</vt:lpstr>
      <vt:lpstr>Reasons that criteria were not met</vt:lpstr>
      <vt:lpstr>AOT Referral Process  May 15, 2015 – January 10, 2018</vt:lpstr>
      <vt:lpstr>Reasons for Cases Closed</vt:lpstr>
      <vt:lpstr>AOT Referral Process  May 15, 2015 – January 10, 2018</vt:lpstr>
      <vt:lpstr>Demographics at Referral to AOT </vt:lpstr>
      <vt:lpstr>Demographics at Referral to AOT </vt:lpstr>
      <vt:lpstr>AOT Services in Los Angeles</vt:lpstr>
      <vt:lpstr>AOT outreach:  family involvement, barriers, and strategies</vt:lpstr>
      <vt:lpstr>Post-Outreach Surveys</vt:lpstr>
      <vt:lpstr>Outreach Sample Demographics (n=158)</vt:lpstr>
      <vt:lpstr>Outreach Sample Diagnoses (n=158)</vt:lpstr>
      <vt:lpstr>Source of Referral to AOT (n=156)</vt:lpstr>
      <vt:lpstr>Reasons Outreach Ended (n=157)</vt:lpstr>
      <vt:lpstr>Family involvement</vt:lpstr>
      <vt:lpstr>Family Involvement (n=158)</vt:lpstr>
      <vt:lpstr>Family and Client Openness to  Family Involvement in Treatment (n=119)</vt:lpstr>
      <vt:lpstr>Family Support to Client (n=119)</vt:lpstr>
      <vt:lpstr>Family Issues with Client (n=119)</vt:lpstr>
      <vt:lpstr>Barriers to engaging clients in treatment</vt:lpstr>
      <vt:lpstr>Barriers to Engagement</vt:lpstr>
      <vt:lpstr>Barriers to Engagement (Fig. 1)</vt:lpstr>
      <vt:lpstr>Barriers to Engagement (Fig. 2)</vt:lpstr>
      <vt:lpstr>Barriers to Engagement (Fig. 3)</vt:lpstr>
      <vt:lpstr>Summary, Barriers to Engagement</vt:lpstr>
      <vt:lpstr>Outreach strategies</vt:lpstr>
      <vt:lpstr>Where Outreach Took Place (n=144)</vt:lpstr>
      <vt:lpstr>Outreach Strategies</vt:lpstr>
      <vt:lpstr>Outreach Strategies (Fig. 1a, n=158) Services provided to client during outreach (a)</vt:lpstr>
      <vt:lpstr>Outreach Strategies (Fig. 1b, n=158) Services provided to client during outreach (b)</vt:lpstr>
      <vt:lpstr>Outreach Strategies (Fig. 2, n=158) Services advertised to client as benefits of treatment</vt:lpstr>
      <vt:lpstr>Outreach Strategies (Fig. 3, n=158) Legal strategies</vt:lpstr>
      <vt:lpstr>Summary, Outreach Strategies</vt:lpstr>
      <vt:lpstr>AOT Outreach: Discussion</vt:lpstr>
      <vt:lpstr>Who engages in Assisted Outpatient Treatment? Comparisons of voluntary versus involuntary enrollment in services</vt:lpstr>
      <vt:lpstr>Background</vt:lpstr>
      <vt:lpstr>Research Questions</vt:lpstr>
      <vt:lpstr>AOT Referral Process  May 15, 2015 – January 10, 2018</vt:lpstr>
      <vt:lpstr>Full Service Partnership Enrollments and Outcomes May 15, 2015 – January 10, 2018</vt:lpstr>
      <vt:lpstr>Reasons for FSP Discharge </vt:lpstr>
      <vt:lpstr>Enriched Residential Services Enrollments and Outcomes May 15, 2015 – January 10, 2018</vt:lpstr>
      <vt:lpstr>Reasons for ERS Discharge</vt:lpstr>
      <vt:lpstr>Demographics at Referral of All Referred Persons, n =1302</vt:lpstr>
      <vt:lpstr>Demographics for those Referred to Treatment</vt:lpstr>
      <vt:lpstr>Involuntary Commitment Petition Process</vt:lpstr>
      <vt:lpstr>Court Orders</vt:lpstr>
      <vt:lpstr>Court Orders and Enrollment</vt:lpstr>
      <vt:lpstr>Demographics and Court Orders</vt:lpstr>
      <vt:lpstr>Court Orders and Outcomes</vt:lpstr>
      <vt:lpstr>Demographics and Enrollment</vt:lpstr>
      <vt:lpstr>Demographics and Graduation</vt:lpstr>
      <vt:lpstr>Court Order as Predictor of Enrollment in AOT</vt:lpstr>
      <vt:lpstr>Court Order as Predictor of Likelihood of Graduation from AOT</vt:lpstr>
      <vt:lpstr>Discussion</vt:lpstr>
      <vt:lpstr>Violence and victimization for participants, family members and providers in Assisted Outpatient Treatment</vt:lpstr>
      <vt:lpstr>Introduction</vt:lpstr>
      <vt:lpstr>PowerPoint Presentation</vt:lpstr>
      <vt:lpstr>Introduction</vt:lpstr>
      <vt:lpstr>)</vt:lpstr>
      <vt:lpstr>Methods</vt:lpstr>
      <vt:lpstr>The Referral Process</vt:lpstr>
      <vt:lpstr>Within Treatment: Kristi</vt:lpstr>
      <vt:lpstr>Within Treatment: David</vt:lpstr>
      <vt:lpstr>PowerPoint Presentation</vt:lpstr>
      <vt:lpstr>Discussion</vt:lpstr>
      <vt:lpstr>References</vt:lpstr>
      <vt:lpstr>UCLA AOT-LA Evaluation Team</vt:lpstr>
    </vt:vector>
  </TitlesOfParts>
  <Company>USC SSW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AOT Provider Meeting:  Data from 2017</dc:title>
  <dc:creator>kellyeri</dc:creator>
  <cp:lastModifiedBy>MMeldrum</cp:lastModifiedBy>
  <cp:revision>881</cp:revision>
  <cp:lastPrinted>2018-07-28T00:12:01Z</cp:lastPrinted>
  <dcterms:created xsi:type="dcterms:W3CDTF">2018-04-16T16:59:46Z</dcterms:created>
  <dcterms:modified xsi:type="dcterms:W3CDTF">2019-02-28T16:27:00Z</dcterms:modified>
</cp:coreProperties>
</file>